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Lst>
  <p:notesMasterIdLst>
    <p:notesMasterId r:id="rId24"/>
  </p:notesMasterIdLst>
  <p:handoutMasterIdLst>
    <p:handoutMasterId r:id="rId25"/>
  </p:handoutMasterIdLst>
  <p:sldIdLst>
    <p:sldId id="257" r:id="rId4"/>
    <p:sldId id="315" r:id="rId5"/>
    <p:sldId id="874" r:id="rId6"/>
    <p:sldId id="866" r:id="rId7"/>
    <p:sldId id="270" r:id="rId8"/>
    <p:sldId id="271" r:id="rId9"/>
    <p:sldId id="273" r:id="rId10"/>
    <p:sldId id="875" r:id="rId11"/>
    <p:sldId id="876" r:id="rId12"/>
    <p:sldId id="288" r:id="rId13"/>
    <p:sldId id="278" r:id="rId14"/>
    <p:sldId id="279" r:id="rId15"/>
    <p:sldId id="286" r:id="rId16"/>
    <p:sldId id="285" r:id="rId17"/>
    <p:sldId id="365" r:id="rId18"/>
    <p:sldId id="366" r:id="rId19"/>
    <p:sldId id="367" r:id="rId20"/>
    <p:sldId id="368" r:id="rId21"/>
    <p:sldId id="472" r:id="rId22"/>
    <p:sldId id="877"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72" y="393"/>
      </p:cViewPr>
      <p:guideLst/>
    </p:cSldViewPr>
  </p:slideViewPr>
  <p:notesTextViewPr>
    <p:cViewPr>
      <p:scale>
        <a:sx n="1" d="1"/>
        <a:sy n="1" d="1"/>
      </p:scale>
      <p:origin x="0" y="0"/>
    </p:cViewPr>
  </p:notesTextViewPr>
  <p:sorterViewPr>
    <p:cViewPr varScale="1">
      <p:scale>
        <a:sx n="100" d="100"/>
        <a:sy n="100" d="100"/>
      </p:scale>
      <p:origin x="0" y="-53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B326BC5-950C-457B-B6CD-71555CCBC358}" type="datetimeFigureOut">
              <a:rPr lang="en-US" smtClean="0"/>
              <a:t>7/14/2024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12759D7-9CE4-414B-828C-2568EB40F25E}" type="slidenum">
              <a:rPr lang="en-US" smtClean="0"/>
              <a:t>‹#›</a:t>
            </a:fld>
            <a:endParaRPr lang="en-US"/>
          </a:p>
        </p:txBody>
      </p:sp>
    </p:spTree>
    <p:extLst>
      <p:ext uri="{BB962C8B-B14F-4D97-AF65-F5344CB8AC3E}">
        <p14:creationId xmlns:p14="http://schemas.microsoft.com/office/powerpoint/2010/main" val="785196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3CAC7D7-2D4E-4578-AFAA-F01EF8DAA13F}" type="datetimeFigureOut">
              <a:rPr lang="en-US" smtClean="0"/>
              <a:t>7/14/2024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45C25D-1007-45DF-979E-785D74944C1E}" type="slidenum">
              <a:rPr lang="en-US" smtClean="0"/>
              <a:t>‹#›</a:t>
            </a:fld>
            <a:endParaRPr lang="en-US"/>
          </a:p>
        </p:txBody>
      </p:sp>
    </p:spTree>
    <p:extLst>
      <p:ext uri="{BB962C8B-B14F-4D97-AF65-F5344CB8AC3E}">
        <p14:creationId xmlns:p14="http://schemas.microsoft.com/office/powerpoint/2010/main" val="159834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650805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10</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59628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392539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607834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13</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225806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14</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735283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A189D3-7CFD-4CF5-843A-9ABB0CDE613C}"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517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7FED4B-31A4-4B9B-95CA-B83A971F7C4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7727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027DCD-890B-42C4-A66A-78468168C054}"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4580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3D0CBDE-2539-4A5D-B5A8-1F9B7884E78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3934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230AD87-2B7E-4A33-9604-DD051D4209A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265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2</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9964" y="9899992"/>
            <a:ext cx="3156720" cy="521147"/>
          </a:xfrm>
          <a:prstGeom prst="rect">
            <a:avLst/>
          </a:prstGeom>
        </p:spPr>
        <p:txBody>
          <a:bodyPr vert="horz" lIns="96740" tIns="48370" rIns="96740" bIns="48370"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6373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Deep Dive: Public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Day Two Presentation</a:t>
            </a:r>
          </a:p>
        </p:txBody>
      </p:sp>
    </p:spTree>
    <p:extLst>
      <p:ext uri="{BB962C8B-B14F-4D97-AF65-F5344CB8AC3E}">
        <p14:creationId xmlns:p14="http://schemas.microsoft.com/office/powerpoint/2010/main" val="4100881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Deep Dive: Public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Day Two Presentation</a:t>
            </a:r>
          </a:p>
        </p:txBody>
      </p:sp>
    </p:spTree>
    <p:extLst>
      <p:ext uri="{BB962C8B-B14F-4D97-AF65-F5344CB8AC3E}">
        <p14:creationId xmlns:p14="http://schemas.microsoft.com/office/powerpoint/2010/main" val="293482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Deep Dive: Public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Day Two Presentation</a:t>
            </a:r>
          </a:p>
        </p:txBody>
      </p:sp>
    </p:spTree>
    <p:extLst>
      <p:ext uri="{BB962C8B-B14F-4D97-AF65-F5344CB8AC3E}">
        <p14:creationId xmlns:p14="http://schemas.microsoft.com/office/powerpoint/2010/main" val="1910146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Deep Dive: Public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Day Two Presentation</a:t>
            </a:r>
          </a:p>
        </p:txBody>
      </p:sp>
    </p:spTree>
    <p:extLst>
      <p:ext uri="{BB962C8B-B14F-4D97-AF65-F5344CB8AC3E}">
        <p14:creationId xmlns:p14="http://schemas.microsoft.com/office/powerpoint/2010/main" val="212722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Deep Dive: Public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Day Two Presentation</a:t>
            </a:r>
          </a:p>
        </p:txBody>
      </p:sp>
    </p:spTree>
    <p:extLst>
      <p:ext uri="{BB962C8B-B14F-4D97-AF65-F5344CB8AC3E}">
        <p14:creationId xmlns:p14="http://schemas.microsoft.com/office/powerpoint/2010/main" val="346518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Deep Dive: Public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Day Two Presentation</a:t>
            </a:r>
          </a:p>
        </p:txBody>
      </p:sp>
    </p:spTree>
    <p:extLst>
      <p:ext uri="{BB962C8B-B14F-4D97-AF65-F5344CB8AC3E}">
        <p14:creationId xmlns:p14="http://schemas.microsoft.com/office/powerpoint/2010/main" val="41714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Deep Dive: Public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Day Two Presentation</a:t>
            </a:r>
          </a:p>
        </p:txBody>
      </p:sp>
    </p:spTree>
    <p:extLst>
      <p:ext uri="{BB962C8B-B14F-4D97-AF65-F5344CB8AC3E}">
        <p14:creationId xmlns:p14="http://schemas.microsoft.com/office/powerpoint/2010/main" val="255260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Deep Dive: Public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Day Two Presentation</a:t>
            </a:r>
          </a:p>
        </p:txBody>
      </p:sp>
    </p:spTree>
    <p:extLst>
      <p:ext uri="{BB962C8B-B14F-4D97-AF65-F5344CB8AC3E}">
        <p14:creationId xmlns:p14="http://schemas.microsoft.com/office/powerpoint/2010/main" val="34417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E176A0-3486-424B-B009-E607EC19472E}" type="datetimeFigureOut">
              <a:rPr lang="en-US" smtClean="0"/>
              <a:t>7/14/2024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335905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E176A0-3486-424B-B009-E607EC19472E}" type="datetimeFigureOut">
              <a:rPr lang="en-US" smtClean="0"/>
              <a:t>7/14/2024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334053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E176A0-3486-424B-B009-E607EC19472E}" type="datetimeFigureOut">
              <a:rPr lang="en-US" smtClean="0"/>
              <a:t>7/14/2024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1040280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5DEC4-8A71-E9C8-2E53-B81EC3C6BE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389911-64D2-F5A4-BCC4-50B7B5CAA4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1E30A4-848F-1380-BEAB-FCC66B9D92EC}"/>
              </a:ext>
            </a:extLst>
          </p:cNvPr>
          <p:cNvSpPr>
            <a:spLocks noGrp="1"/>
          </p:cNvSpPr>
          <p:nvPr>
            <p:ph type="dt" sz="half" idx="10"/>
          </p:nvPr>
        </p:nvSpPr>
        <p:spPr/>
        <p:txBody>
          <a:bodyPr/>
          <a:lstStyle/>
          <a:p>
            <a:fld id="{5ABE0258-01B8-4DA7-8ADF-B5F1B08F1C69}" type="datetimeFigureOut">
              <a:rPr lang="en-US" smtClean="0"/>
              <a:t>7/14/2024</a:t>
            </a:fld>
            <a:endParaRPr lang="en-US"/>
          </a:p>
        </p:txBody>
      </p:sp>
      <p:sp>
        <p:nvSpPr>
          <p:cNvPr id="5" name="Footer Placeholder 4">
            <a:extLst>
              <a:ext uri="{FF2B5EF4-FFF2-40B4-BE49-F238E27FC236}">
                <a16:creationId xmlns:a16="http://schemas.microsoft.com/office/drawing/2014/main" id="{8EDA8F54-28BA-20F2-5F99-3F15B7B82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F220A-155C-08FF-69EB-E2B15DBA5E17}"/>
              </a:ext>
            </a:extLst>
          </p:cNvPr>
          <p:cNvSpPr>
            <a:spLocks noGrp="1"/>
          </p:cNvSpPr>
          <p:nvPr>
            <p:ph type="sldNum" sz="quarter" idx="12"/>
          </p:nvPr>
        </p:nvSpPr>
        <p:spPr/>
        <p:txBody>
          <a:bodyPr/>
          <a:lstStyle/>
          <a:p>
            <a:fld id="{C82466B0-2526-4FDA-A100-0D57E9E092F6}" type="slidenum">
              <a:rPr lang="en-US" smtClean="0"/>
              <a:t>‹#›</a:t>
            </a:fld>
            <a:endParaRPr lang="en-US"/>
          </a:p>
        </p:txBody>
      </p:sp>
    </p:spTree>
    <p:extLst>
      <p:ext uri="{BB962C8B-B14F-4D97-AF65-F5344CB8AC3E}">
        <p14:creationId xmlns:p14="http://schemas.microsoft.com/office/powerpoint/2010/main" val="3255911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F7832-168D-0E5D-3FED-B65578C98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9FF101-B3EF-8D47-51BA-5FB31DC41F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C7811-F728-A89E-19F4-82130E61F4E3}"/>
              </a:ext>
            </a:extLst>
          </p:cNvPr>
          <p:cNvSpPr>
            <a:spLocks noGrp="1"/>
          </p:cNvSpPr>
          <p:nvPr>
            <p:ph type="dt" sz="half" idx="10"/>
          </p:nvPr>
        </p:nvSpPr>
        <p:spPr/>
        <p:txBody>
          <a:bodyPr/>
          <a:lstStyle/>
          <a:p>
            <a:fld id="{5ABE0258-01B8-4DA7-8ADF-B5F1B08F1C69}" type="datetimeFigureOut">
              <a:rPr lang="en-US" smtClean="0"/>
              <a:t>7/14/2024</a:t>
            </a:fld>
            <a:endParaRPr lang="en-US"/>
          </a:p>
        </p:txBody>
      </p:sp>
      <p:sp>
        <p:nvSpPr>
          <p:cNvPr id="5" name="Footer Placeholder 4">
            <a:extLst>
              <a:ext uri="{FF2B5EF4-FFF2-40B4-BE49-F238E27FC236}">
                <a16:creationId xmlns:a16="http://schemas.microsoft.com/office/drawing/2014/main" id="{F21C3E57-E847-9636-8BD6-1492AA77B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B6201-7FE3-C1B8-E5AC-AA842C921284}"/>
              </a:ext>
            </a:extLst>
          </p:cNvPr>
          <p:cNvSpPr>
            <a:spLocks noGrp="1"/>
          </p:cNvSpPr>
          <p:nvPr>
            <p:ph type="sldNum" sz="quarter" idx="12"/>
          </p:nvPr>
        </p:nvSpPr>
        <p:spPr/>
        <p:txBody>
          <a:bodyPr/>
          <a:lstStyle/>
          <a:p>
            <a:fld id="{C82466B0-2526-4FDA-A100-0D57E9E092F6}" type="slidenum">
              <a:rPr lang="en-US" smtClean="0"/>
              <a:t>‹#›</a:t>
            </a:fld>
            <a:endParaRPr lang="en-US"/>
          </a:p>
        </p:txBody>
      </p:sp>
    </p:spTree>
    <p:extLst>
      <p:ext uri="{BB962C8B-B14F-4D97-AF65-F5344CB8AC3E}">
        <p14:creationId xmlns:p14="http://schemas.microsoft.com/office/powerpoint/2010/main" val="1941015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7B417-199E-6B36-41E7-65E5FC69C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48170D-FF65-921A-D3B7-42E8893FFA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906B43-945F-72A5-07C0-FAFEA15A76EF}"/>
              </a:ext>
            </a:extLst>
          </p:cNvPr>
          <p:cNvSpPr>
            <a:spLocks noGrp="1"/>
          </p:cNvSpPr>
          <p:nvPr>
            <p:ph type="dt" sz="half" idx="10"/>
          </p:nvPr>
        </p:nvSpPr>
        <p:spPr/>
        <p:txBody>
          <a:bodyPr/>
          <a:lstStyle/>
          <a:p>
            <a:fld id="{5ABE0258-01B8-4DA7-8ADF-B5F1B08F1C69}" type="datetimeFigureOut">
              <a:rPr lang="en-US" smtClean="0"/>
              <a:t>7/14/2024</a:t>
            </a:fld>
            <a:endParaRPr lang="en-US"/>
          </a:p>
        </p:txBody>
      </p:sp>
      <p:sp>
        <p:nvSpPr>
          <p:cNvPr id="5" name="Footer Placeholder 4">
            <a:extLst>
              <a:ext uri="{FF2B5EF4-FFF2-40B4-BE49-F238E27FC236}">
                <a16:creationId xmlns:a16="http://schemas.microsoft.com/office/drawing/2014/main" id="{32C1D3C8-CEB8-1FBA-CFBB-1F6A2A93B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881A9-4A99-2310-3D40-A6FF8ACF349F}"/>
              </a:ext>
            </a:extLst>
          </p:cNvPr>
          <p:cNvSpPr>
            <a:spLocks noGrp="1"/>
          </p:cNvSpPr>
          <p:nvPr>
            <p:ph type="sldNum" sz="quarter" idx="12"/>
          </p:nvPr>
        </p:nvSpPr>
        <p:spPr/>
        <p:txBody>
          <a:bodyPr/>
          <a:lstStyle/>
          <a:p>
            <a:fld id="{C82466B0-2526-4FDA-A100-0D57E9E092F6}" type="slidenum">
              <a:rPr lang="en-US" smtClean="0"/>
              <a:t>‹#›</a:t>
            </a:fld>
            <a:endParaRPr lang="en-US"/>
          </a:p>
        </p:txBody>
      </p:sp>
    </p:spTree>
    <p:extLst>
      <p:ext uri="{BB962C8B-B14F-4D97-AF65-F5344CB8AC3E}">
        <p14:creationId xmlns:p14="http://schemas.microsoft.com/office/powerpoint/2010/main" val="1359941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B344-D60C-554F-DD1B-08112AE0C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032DFF-0DA7-990A-0908-6E5A9B5C81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183CEA-A2CC-1173-EBA4-7EFA073D5C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F2AE2-EB57-A4A5-3EC6-154A4F0DE11C}"/>
              </a:ext>
            </a:extLst>
          </p:cNvPr>
          <p:cNvSpPr>
            <a:spLocks noGrp="1"/>
          </p:cNvSpPr>
          <p:nvPr>
            <p:ph type="dt" sz="half" idx="10"/>
          </p:nvPr>
        </p:nvSpPr>
        <p:spPr/>
        <p:txBody>
          <a:bodyPr/>
          <a:lstStyle/>
          <a:p>
            <a:fld id="{5ABE0258-01B8-4DA7-8ADF-B5F1B08F1C69}" type="datetimeFigureOut">
              <a:rPr lang="en-US" smtClean="0"/>
              <a:t>7/14/2024</a:t>
            </a:fld>
            <a:endParaRPr lang="en-US"/>
          </a:p>
        </p:txBody>
      </p:sp>
      <p:sp>
        <p:nvSpPr>
          <p:cNvPr id="6" name="Footer Placeholder 5">
            <a:extLst>
              <a:ext uri="{FF2B5EF4-FFF2-40B4-BE49-F238E27FC236}">
                <a16:creationId xmlns:a16="http://schemas.microsoft.com/office/drawing/2014/main" id="{9AD017E6-7CB2-A1E0-0993-23CC28A11B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73E84-E3FE-F07F-5F19-2D0012FBDF7C}"/>
              </a:ext>
            </a:extLst>
          </p:cNvPr>
          <p:cNvSpPr>
            <a:spLocks noGrp="1"/>
          </p:cNvSpPr>
          <p:nvPr>
            <p:ph type="sldNum" sz="quarter" idx="12"/>
          </p:nvPr>
        </p:nvSpPr>
        <p:spPr/>
        <p:txBody>
          <a:bodyPr/>
          <a:lstStyle/>
          <a:p>
            <a:fld id="{C82466B0-2526-4FDA-A100-0D57E9E092F6}" type="slidenum">
              <a:rPr lang="en-US" smtClean="0"/>
              <a:t>‹#›</a:t>
            </a:fld>
            <a:endParaRPr lang="en-US"/>
          </a:p>
        </p:txBody>
      </p:sp>
    </p:spTree>
    <p:extLst>
      <p:ext uri="{BB962C8B-B14F-4D97-AF65-F5344CB8AC3E}">
        <p14:creationId xmlns:p14="http://schemas.microsoft.com/office/powerpoint/2010/main" val="1538270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AD0B-77EB-50E2-1E02-57D4CBE0A1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5B307F-A1E3-B1F5-444B-3A350A3F5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4FCFFE-BE69-2D94-8CED-EC83FBFE57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7F532D-1F30-573A-CA63-3FE7938FF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5194F-6303-A6F7-D5A3-AC9B27AD76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3D9E1B-098A-FA10-2BC0-02254300FF96}"/>
              </a:ext>
            </a:extLst>
          </p:cNvPr>
          <p:cNvSpPr>
            <a:spLocks noGrp="1"/>
          </p:cNvSpPr>
          <p:nvPr>
            <p:ph type="dt" sz="half" idx="10"/>
          </p:nvPr>
        </p:nvSpPr>
        <p:spPr/>
        <p:txBody>
          <a:bodyPr/>
          <a:lstStyle/>
          <a:p>
            <a:fld id="{5ABE0258-01B8-4DA7-8ADF-B5F1B08F1C69}" type="datetimeFigureOut">
              <a:rPr lang="en-US" smtClean="0"/>
              <a:t>7/14/2024</a:t>
            </a:fld>
            <a:endParaRPr lang="en-US"/>
          </a:p>
        </p:txBody>
      </p:sp>
      <p:sp>
        <p:nvSpPr>
          <p:cNvPr id="8" name="Footer Placeholder 7">
            <a:extLst>
              <a:ext uri="{FF2B5EF4-FFF2-40B4-BE49-F238E27FC236}">
                <a16:creationId xmlns:a16="http://schemas.microsoft.com/office/drawing/2014/main" id="{E64432A8-D2BF-91E1-CE84-0CD1DC6DBB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09A627-05FF-AE7D-CD10-02B52EB49158}"/>
              </a:ext>
            </a:extLst>
          </p:cNvPr>
          <p:cNvSpPr>
            <a:spLocks noGrp="1"/>
          </p:cNvSpPr>
          <p:nvPr>
            <p:ph type="sldNum" sz="quarter" idx="12"/>
          </p:nvPr>
        </p:nvSpPr>
        <p:spPr/>
        <p:txBody>
          <a:bodyPr/>
          <a:lstStyle/>
          <a:p>
            <a:fld id="{C82466B0-2526-4FDA-A100-0D57E9E092F6}" type="slidenum">
              <a:rPr lang="en-US" smtClean="0"/>
              <a:t>‹#›</a:t>
            </a:fld>
            <a:endParaRPr lang="en-US"/>
          </a:p>
        </p:txBody>
      </p:sp>
    </p:spTree>
    <p:extLst>
      <p:ext uri="{BB962C8B-B14F-4D97-AF65-F5344CB8AC3E}">
        <p14:creationId xmlns:p14="http://schemas.microsoft.com/office/powerpoint/2010/main" val="487533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6C07-A599-F9CF-163D-D0FF2AC52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0E49F1-41EA-D1F4-6094-1FE993413765}"/>
              </a:ext>
            </a:extLst>
          </p:cNvPr>
          <p:cNvSpPr>
            <a:spLocks noGrp="1"/>
          </p:cNvSpPr>
          <p:nvPr>
            <p:ph type="dt" sz="half" idx="10"/>
          </p:nvPr>
        </p:nvSpPr>
        <p:spPr/>
        <p:txBody>
          <a:bodyPr/>
          <a:lstStyle/>
          <a:p>
            <a:fld id="{5ABE0258-01B8-4DA7-8ADF-B5F1B08F1C69}" type="datetimeFigureOut">
              <a:rPr lang="en-US" smtClean="0"/>
              <a:t>7/14/2024</a:t>
            </a:fld>
            <a:endParaRPr lang="en-US"/>
          </a:p>
        </p:txBody>
      </p:sp>
      <p:sp>
        <p:nvSpPr>
          <p:cNvPr id="4" name="Footer Placeholder 3">
            <a:extLst>
              <a:ext uri="{FF2B5EF4-FFF2-40B4-BE49-F238E27FC236}">
                <a16:creationId xmlns:a16="http://schemas.microsoft.com/office/drawing/2014/main" id="{1AAB8500-CD09-0040-7728-CF7FB9C430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EFA973-922A-5E42-E760-14F41DC59F2E}"/>
              </a:ext>
            </a:extLst>
          </p:cNvPr>
          <p:cNvSpPr>
            <a:spLocks noGrp="1"/>
          </p:cNvSpPr>
          <p:nvPr>
            <p:ph type="sldNum" sz="quarter" idx="12"/>
          </p:nvPr>
        </p:nvSpPr>
        <p:spPr/>
        <p:txBody>
          <a:bodyPr/>
          <a:lstStyle/>
          <a:p>
            <a:fld id="{C82466B0-2526-4FDA-A100-0D57E9E092F6}" type="slidenum">
              <a:rPr lang="en-US" smtClean="0"/>
              <a:t>‹#›</a:t>
            </a:fld>
            <a:endParaRPr lang="en-US"/>
          </a:p>
        </p:txBody>
      </p:sp>
    </p:spTree>
    <p:extLst>
      <p:ext uri="{BB962C8B-B14F-4D97-AF65-F5344CB8AC3E}">
        <p14:creationId xmlns:p14="http://schemas.microsoft.com/office/powerpoint/2010/main" val="137366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119E53-2413-9E51-32B9-A69FEFB4BDCC}"/>
              </a:ext>
            </a:extLst>
          </p:cNvPr>
          <p:cNvSpPr>
            <a:spLocks noGrp="1"/>
          </p:cNvSpPr>
          <p:nvPr>
            <p:ph type="dt" sz="half" idx="10"/>
          </p:nvPr>
        </p:nvSpPr>
        <p:spPr/>
        <p:txBody>
          <a:bodyPr/>
          <a:lstStyle/>
          <a:p>
            <a:fld id="{5ABE0258-01B8-4DA7-8ADF-B5F1B08F1C69}" type="datetimeFigureOut">
              <a:rPr lang="en-US" smtClean="0"/>
              <a:t>7/14/2024</a:t>
            </a:fld>
            <a:endParaRPr lang="en-US"/>
          </a:p>
        </p:txBody>
      </p:sp>
      <p:sp>
        <p:nvSpPr>
          <p:cNvPr id="3" name="Footer Placeholder 2">
            <a:extLst>
              <a:ext uri="{FF2B5EF4-FFF2-40B4-BE49-F238E27FC236}">
                <a16:creationId xmlns:a16="http://schemas.microsoft.com/office/drawing/2014/main" id="{68FF8883-BD87-A073-70B3-D3CB33CDCD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C71B45-DC98-2BA8-E306-87530FED91C5}"/>
              </a:ext>
            </a:extLst>
          </p:cNvPr>
          <p:cNvSpPr>
            <a:spLocks noGrp="1"/>
          </p:cNvSpPr>
          <p:nvPr>
            <p:ph type="sldNum" sz="quarter" idx="12"/>
          </p:nvPr>
        </p:nvSpPr>
        <p:spPr/>
        <p:txBody>
          <a:bodyPr/>
          <a:lstStyle/>
          <a:p>
            <a:fld id="{C82466B0-2526-4FDA-A100-0D57E9E092F6}" type="slidenum">
              <a:rPr lang="en-US" smtClean="0"/>
              <a:t>‹#›</a:t>
            </a:fld>
            <a:endParaRPr lang="en-US"/>
          </a:p>
        </p:txBody>
      </p:sp>
    </p:spTree>
    <p:extLst>
      <p:ext uri="{BB962C8B-B14F-4D97-AF65-F5344CB8AC3E}">
        <p14:creationId xmlns:p14="http://schemas.microsoft.com/office/powerpoint/2010/main" val="682971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668A7-90EF-6A9D-7482-66BAAEBCE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E0443C-8810-D601-8D8A-DB21BB65D5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7F4DC5-8EEB-9F24-85AE-A80472C5F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FE19F-CF78-A1C5-294A-784961C46AF1}"/>
              </a:ext>
            </a:extLst>
          </p:cNvPr>
          <p:cNvSpPr>
            <a:spLocks noGrp="1"/>
          </p:cNvSpPr>
          <p:nvPr>
            <p:ph type="dt" sz="half" idx="10"/>
          </p:nvPr>
        </p:nvSpPr>
        <p:spPr/>
        <p:txBody>
          <a:bodyPr/>
          <a:lstStyle/>
          <a:p>
            <a:fld id="{5ABE0258-01B8-4DA7-8ADF-B5F1B08F1C69}" type="datetimeFigureOut">
              <a:rPr lang="en-US" smtClean="0"/>
              <a:t>7/14/2024</a:t>
            </a:fld>
            <a:endParaRPr lang="en-US"/>
          </a:p>
        </p:txBody>
      </p:sp>
      <p:sp>
        <p:nvSpPr>
          <p:cNvPr id="6" name="Footer Placeholder 5">
            <a:extLst>
              <a:ext uri="{FF2B5EF4-FFF2-40B4-BE49-F238E27FC236}">
                <a16:creationId xmlns:a16="http://schemas.microsoft.com/office/drawing/2014/main" id="{4C44FAA5-9E87-E044-C29C-13FEA752D4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C9976B-D745-5F3F-67EC-9EEB4E1E8111}"/>
              </a:ext>
            </a:extLst>
          </p:cNvPr>
          <p:cNvSpPr>
            <a:spLocks noGrp="1"/>
          </p:cNvSpPr>
          <p:nvPr>
            <p:ph type="sldNum" sz="quarter" idx="12"/>
          </p:nvPr>
        </p:nvSpPr>
        <p:spPr/>
        <p:txBody>
          <a:bodyPr/>
          <a:lstStyle/>
          <a:p>
            <a:fld id="{C82466B0-2526-4FDA-A100-0D57E9E092F6}" type="slidenum">
              <a:rPr lang="en-US" smtClean="0"/>
              <a:t>‹#›</a:t>
            </a:fld>
            <a:endParaRPr lang="en-US"/>
          </a:p>
        </p:txBody>
      </p:sp>
    </p:spTree>
    <p:extLst>
      <p:ext uri="{BB962C8B-B14F-4D97-AF65-F5344CB8AC3E}">
        <p14:creationId xmlns:p14="http://schemas.microsoft.com/office/powerpoint/2010/main" val="183101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E176A0-3486-424B-B009-E607EC19472E}" type="datetimeFigureOut">
              <a:rPr lang="en-US" smtClean="0"/>
              <a:t>7/14/2024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832666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992E-D4B4-4E7D-9910-81248DE1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AFE557-7EC9-6501-DC98-FEBE1E2CD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DDC31C-20DE-4F3D-AD53-17B263F23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6095EA-18B6-0F44-E5DC-9D24BB0014B9}"/>
              </a:ext>
            </a:extLst>
          </p:cNvPr>
          <p:cNvSpPr>
            <a:spLocks noGrp="1"/>
          </p:cNvSpPr>
          <p:nvPr>
            <p:ph type="dt" sz="half" idx="10"/>
          </p:nvPr>
        </p:nvSpPr>
        <p:spPr/>
        <p:txBody>
          <a:bodyPr/>
          <a:lstStyle/>
          <a:p>
            <a:fld id="{5ABE0258-01B8-4DA7-8ADF-B5F1B08F1C69}" type="datetimeFigureOut">
              <a:rPr lang="en-US" smtClean="0"/>
              <a:t>7/14/2024</a:t>
            </a:fld>
            <a:endParaRPr lang="en-US"/>
          </a:p>
        </p:txBody>
      </p:sp>
      <p:sp>
        <p:nvSpPr>
          <p:cNvPr id="6" name="Footer Placeholder 5">
            <a:extLst>
              <a:ext uri="{FF2B5EF4-FFF2-40B4-BE49-F238E27FC236}">
                <a16:creationId xmlns:a16="http://schemas.microsoft.com/office/drawing/2014/main" id="{EA4093F9-8CA7-BB4A-9A21-C418A9AC7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6FA8AC-6272-4747-9AEC-A830EBF22D7E}"/>
              </a:ext>
            </a:extLst>
          </p:cNvPr>
          <p:cNvSpPr>
            <a:spLocks noGrp="1"/>
          </p:cNvSpPr>
          <p:nvPr>
            <p:ph type="sldNum" sz="quarter" idx="12"/>
          </p:nvPr>
        </p:nvSpPr>
        <p:spPr/>
        <p:txBody>
          <a:bodyPr/>
          <a:lstStyle/>
          <a:p>
            <a:fld id="{C82466B0-2526-4FDA-A100-0D57E9E092F6}" type="slidenum">
              <a:rPr lang="en-US" smtClean="0"/>
              <a:t>‹#›</a:t>
            </a:fld>
            <a:endParaRPr lang="en-US"/>
          </a:p>
        </p:txBody>
      </p:sp>
    </p:spTree>
    <p:extLst>
      <p:ext uri="{BB962C8B-B14F-4D97-AF65-F5344CB8AC3E}">
        <p14:creationId xmlns:p14="http://schemas.microsoft.com/office/powerpoint/2010/main" val="1551241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AEE0D-5696-FF1D-3F9D-94839C46C5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3EA80B-8DB5-4F2F-4DAF-C93510B814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FE6F7-AC62-107F-60A4-366327C857D9}"/>
              </a:ext>
            </a:extLst>
          </p:cNvPr>
          <p:cNvSpPr>
            <a:spLocks noGrp="1"/>
          </p:cNvSpPr>
          <p:nvPr>
            <p:ph type="dt" sz="half" idx="10"/>
          </p:nvPr>
        </p:nvSpPr>
        <p:spPr/>
        <p:txBody>
          <a:bodyPr/>
          <a:lstStyle/>
          <a:p>
            <a:fld id="{5ABE0258-01B8-4DA7-8ADF-B5F1B08F1C69}" type="datetimeFigureOut">
              <a:rPr lang="en-US" smtClean="0"/>
              <a:t>7/14/2024</a:t>
            </a:fld>
            <a:endParaRPr lang="en-US"/>
          </a:p>
        </p:txBody>
      </p:sp>
      <p:sp>
        <p:nvSpPr>
          <p:cNvPr id="5" name="Footer Placeholder 4">
            <a:extLst>
              <a:ext uri="{FF2B5EF4-FFF2-40B4-BE49-F238E27FC236}">
                <a16:creationId xmlns:a16="http://schemas.microsoft.com/office/drawing/2014/main" id="{B2FA09B7-9AC9-F80C-9DFE-5CD2919C3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A51C5-6484-D914-265F-43E7C8FB3715}"/>
              </a:ext>
            </a:extLst>
          </p:cNvPr>
          <p:cNvSpPr>
            <a:spLocks noGrp="1"/>
          </p:cNvSpPr>
          <p:nvPr>
            <p:ph type="sldNum" sz="quarter" idx="12"/>
          </p:nvPr>
        </p:nvSpPr>
        <p:spPr/>
        <p:txBody>
          <a:bodyPr/>
          <a:lstStyle/>
          <a:p>
            <a:fld id="{C82466B0-2526-4FDA-A100-0D57E9E092F6}" type="slidenum">
              <a:rPr lang="en-US" smtClean="0"/>
              <a:t>‹#›</a:t>
            </a:fld>
            <a:endParaRPr lang="en-US"/>
          </a:p>
        </p:txBody>
      </p:sp>
    </p:spTree>
    <p:extLst>
      <p:ext uri="{BB962C8B-B14F-4D97-AF65-F5344CB8AC3E}">
        <p14:creationId xmlns:p14="http://schemas.microsoft.com/office/powerpoint/2010/main" val="4029964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3C4272-BA49-690A-298C-1FEC3BC3C7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E1247A-5CC4-3E61-E7E8-2615C91EA9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546BF-3D8B-9F99-3C38-30E5F48E7E13}"/>
              </a:ext>
            </a:extLst>
          </p:cNvPr>
          <p:cNvSpPr>
            <a:spLocks noGrp="1"/>
          </p:cNvSpPr>
          <p:nvPr>
            <p:ph type="dt" sz="half" idx="10"/>
          </p:nvPr>
        </p:nvSpPr>
        <p:spPr/>
        <p:txBody>
          <a:bodyPr/>
          <a:lstStyle/>
          <a:p>
            <a:fld id="{5ABE0258-01B8-4DA7-8ADF-B5F1B08F1C69}" type="datetimeFigureOut">
              <a:rPr lang="en-US" smtClean="0"/>
              <a:t>7/14/2024</a:t>
            </a:fld>
            <a:endParaRPr lang="en-US"/>
          </a:p>
        </p:txBody>
      </p:sp>
      <p:sp>
        <p:nvSpPr>
          <p:cNvPr id="5" name="Footer Placeholder 4">
            <a:extLst>
              <a:ext uri="{FF2B5EF4-FFF2-40B4-BE49-F238E27FC236}">
                <a16:creationId xmlns:a16="http://schemas.microsoft.com/office/drawing/2014/main" id="{8FA26FDA-0F6C-1258-019A-8DAAC8EBE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0082F-3F11-4DA4-4EC1-50C7C948EB18}"/>
              </a:ext>
            </a:extLst>
          </p:cNvPr>
          <p:cNvSpPr>
            <a:spLocks noGrp="1"/>
          </p:cNvSpPr>
          <p:nvPr>
            <p:ph type="sldNum" sz="quarter" idx="12"/>
          </p:nvPr>
        </p:nvSpPr>
        <p:spPr/>
        <p:txBody>
          <a:bodyPr/>
          <a:lstStyle/>
          <a:p>
            <a:fld id="{C82466B0-2526-4FDA-A100-0D57E9E092F6}" type="slidenum">
              <a:rPr lang="en-US" smtClean="0"/>
              <a:t>‹#›</a:t>
            </a:fld>
            <a:endParaRPr lang="en-US"/>
          </a:p>
        </p:txBody>
      </p:sp>
    </p:spTree>
    <p:extLst>
      <p:ext uri="{BB962C8B-B14F-4D97-AF65-F5344CB8AC3E}">
        <p14:creationId xmlns:p14="http://schemas.microsoft.com/office/powerpoint/2010/main" val="442489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49"/>
          <p:cNvSpPr>
            <a:spLocks noChangeArrowheads="1"/>
          </p:cNvSpPr>
          <p:nvPr/>
        </p:nvSpPr>
        <p:spPr bwMode="ltGray">
          <a:xfrm>
            <a:off x="112185" y="65089"/>
            <a:ext cx="2288116" cy="5235575"/>
          </a:xfrm>
          <a:prstGeom prst="rect">
            <a:avLst/>
          </a:prstGeom>
          <a:gradFill rotWithShape="1">
            <a:gsLst>
              <a:gs pos="0">
                <a:schemeClr val="bg1"/>
              </a:gs>
              <a:gs pos="100000">
                <a:schemeClr val="bg1">
                  <a:gamma/>
                  <a:tint val="85882"/>
                  <a:invGamma/>
                </a:schemeClr>
              </a:gs>
            </a:gsLst>
            <a:lin ang="5400000" scaled="1"/>
          </a:gradFill>
          <a:ln w="9525">
            <a:noFill/>
            <a:miter lim="800000"/>
            <a:headEnd/>
            <a:tailEnd/>
          </a:ln>
          <a:effectLst/>
        </p:spPr>
        <p:txBody>
          <a:bodyPr wrap="none" anchor="ctr"/>
          <a:lstStyle/>
          <a:p>
            <a:pPr eaLnBrk="1" hangingPunct="1">
              <a:defRPr/>
            </a:pPr>
            <a:endParaRPr lang="en-US" sz="1800">
              <a:latin typeface="Arial" charset="0"/>
            </a:endParaRPr>
          </a:p>
        </p:txBody>
      </p:sp>
      <p:grpSp>
        <p:nvGrpSpPr>
          <p:cNvPr id="5" name="Group 50"/>
          <p:cNvGrpSpPr>
            <a:grpSpLocks/>
          </p:cNvGrpSpPr>
          <p:nvPr/>
        </p:nvGrpSpPr>
        <p:grpSpPr bwMode="auto">
          <a:xfrm>
            <a:off x="6864351" y="1484313"/>
            <a:ext cx="4993216" cy="3816350"/>
            <a:chOff x="2789" y="890"/>
            <a:chExt cx="2722" cy="2721"/>
          </a:xfrm>
        </p:grpSpPr>
        <p:sp>
          <p:nvSpPr>
            <p:cNvPr id="6" name="AutoShape 51"/>
            <p:cNvSpPr>
              <a:spLocks noChangeArrowheads="1"/>
            </p:cNvSpPr>
            <p:nvPr userDrawn="1"/>
          </p:nvSpPr>
          <p:spPr bwMode="ltGray">
            <a:xfrm>
              <a:off x="2789" y="895"/>
              <a:ext cx="2722" cy="26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0 h 21600"/>
                <a:gd name="T26" fmla="*/ 18434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0" y="10800"/>
                  </a:moveTo>
                  <a:cubicBezTo>
                    <a:pt x="320" y="16588"/>
                    <a:pt x="5012" y="21280"/>
                    <a:pt x="10800" y="21280"/>
                  </a:cubicBezTo>
                  <a:cubicBezTo>
                    <a:pt x="16588" y="21280"/>
                    <a:pt x="21280" y="16588"/>
                    <a:pt x="21280" y="10800"/>
                  </a:cubicBezTo>
                  <a:cubicBezTo>
                    <a:pt x="21280" y="5012"/>
                    <a:pt x="16588" y="320"/>
                    <a:pt x="10800" y="320"/>
                  </a:cubicBezTo>
                  <a:cubicBezTo>
                    <a:pt x="5012" y="320"/>
                    <a:pt x="320" y="5012"/>
                    <a:pt x="320" y="108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7" name="Freeform 52"/>
            <p:cNvSpPr>
              <a:spLocks/>
            </p:cNvSpPr>
            <p:nvPr userDrawn="1"/>
          </p:nvSpPr>
          <p:spPr bwMode="ltGray">
            <a:xfrm>
              <a:off x="3196" y="3082"/>
              <a:ext cx="324" cy="241"/>
            </a:xfrm>
            <a:custGeom>
              <a:avLst/>
              <a:gdLst>
                <a:gd name="T0" fmla="*/ 0 w 363"/>
                <a:gd name="T1" fmla="*/ 4 h 272"/>
                <a:gd name="T2" fmla="*/ 6 w 363"/>
                <a:gd name="T3" fmla="*/ 8 h 272"/>
                <a:gd name="T4" fmla="*/ 12 w 363"/>
                <a:gd name="T5" fmla="*/ 12 h 272"/>
                <a:gd name="T6" fmla="*/ 18 w 363"/>
                <a:gd name="T7" fmla="*/ 15 h 272"/>
                <a:gd name="T8" fmla="*/ 21 w 363"/>
                <a:gd name="T9" fmla="*/ 15 h 272"/>
                <a:gd name="T10" fmla="*/ 23 w 363"/>
                <a:gd name="T11" fmla="*/ 11 h 272"/>
                <a:gd name="T12" fmla="*/ 21 w 363"/>
                <a:gd name="T13" fmla="*/ 11 h 272"/>
                <a:gd name="T14" fmla="*/ 18 w 363"/>
                <a:gd name="T15" fmla="*/ 11 h 272"/>
                <a:gd name="T16" fmla="*/ 15 w 363"/>
                <a:gd name="T17" fmla="*/ 11 h 272"/>
                <a:gd name="T18" fmla="*/ 15 w 363"/>
                <a:gd name="T19" fmla="*/ 8 h 272"/>
                <a:gd name="T20" fmla="*/ 18 w 363"/>
                <a:gd name="T21" fmla="*/ 5 h 272"/>
                <a:gd name="T22" fmla="*/ 15 w 363"/>
                <a:gd name="T23" fmla="*/ 4 h 272"/>
                <a:gd name="T24" fmla="*/ 15 w 363"/>
                <a:gd name="T25" fmla="*/ 5 h 272"/>
                <a:gd name="T26" fmla="*/ 12 w 363"/>
                <a:gd name="T27" fmla="*/ 8 h 272"/>
                <a:gd name="T28" fmla="*/ 9 w 363"/>
                <a:gd name="T29" fmla="*/ 8 h 272"/>
                <a:gd name="T30" fmla="*/ 6 w 363"/>
                <a:gd name="T31" fmla="*/ 5 h 272"/>
                <a:gd name="T32" fmla="*/ 9 w 363"/>
                <a:gd name="T33" fmla="*/ 5 h 272"/>
                <a:gd name="T34" fmla="*/ 6 w 363"/>
                <a:gd name="T35" fmla="*/ 4 h 272"/>
                <a:gd name="T36" fmla="*/ 4 w 363"/>
                <a:gd name="T37" fmla="*/ 0 h 272"/>
                <a:gd name="T38" fmla="*/ 4 w 363"/>
                <a:gd name="T39" fmla="*/ 4 h 272"/>
                <a:gd name="T40" fmla="*/ 4 w 363"/>
                <a:gd name="T41" fmla="*/ 4 h 272"/>
                <a:gd name="T42" fmla="*/ 0 w 363"/>
                <a:gd name="T43" fmla="*/ 4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8" name="Freeform 53"/>
            <p:cNvSpPr>
              <a:spLocks/>
            </p:cNvSpPr>
            <p:nvPr userDrawn="1"/>
          </p:nvSpPr>
          <p:spPr bwMode="ltGray">
            <a:xfrm>
              <a:off x="3660" y="1726"/>
              <a:ext cx="420" cy="1885"/>
            </a:xfrm>
            <a:custGeom>
              <a:avLst/>
              <a:gdLst>
                <a:gd name="T0" fmla="*/ 162 w 420"/>
                <a:gd name="T1" fmla="*/ 1 h 1885"/>
                <a:gd name="T2" fmla="*/ 56 w 420"/>
                <a:gd name="T3" fmla="*/ 561 h 1885"/>
                <a:gd name="T4" fmla="*/ 122 w 420"/>
                <a:gd name="T5" fmla="*/ 1185 h 1885"/>
                <a:gd name="T6" fmla="*/ 383 w 420"/>
                <a:gd name="T7" fmla="*/ 1785 h 1885"/>
                <a:gd name="T8" fmla="*/ 343 w 420"/>
                <a:gd name="T9" fmla="*/ 1785 h 1885"/>
                <a:gd name="T10" fmla="*/ 70 w 420"/>
                <a:gd name="T11" fmla="*/ 1209 h 1885"/>
                <a:gd name="T12" fmla="*/ 15 w 420"/>
                <a:gd name="T13" fmla="*/ 487 h 1885"/>
                <a:gd name="T14" fmla="*/ 162 w 420"/>
                <a:gd name="T15" fmla="*/ 1 h 18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54"/>
            <p:cNvSpPr>
              <a:spLocks/>
            </p:cNvSpPr>
            <p:nvPr userDrawn="1"/>
          </p:nvSpPr>
          <p:spPr bwMode="ltGray">
            <a:xfrm>
              <a:off x="4022" y="1694"/>
              <a:ext cx="427" cy="1836"/>
            </a:xfrm>
            <a:custGeom>
              <a:avLst/>
              <a:gdLst>
                <a:gd name="T0" fmla="*/ 0 w 429"/>
                <a:gd name="T1" fmla="*/ 25 h 1836"/>
                <a:gd name="T2" fmla="*/ 327 w 429"/>
                <a:gd name="T3" fmla="*/ 1835 h 1836"/>
                <a:gd name="T4" fmla="*/ 381 w 429"/>
                <a:gd name="T5" fmla="*/ 1836 h 1836"/>
                <a:gd name="T6" fmla="*/ 37 w 429"/>
                <a:gd name="T7" fmla="*/ 0 h 1836"/>
                <a:gd name="T8" fmla="*/ 0 w 429"/>
                <a:gd name="T9" fmla="*/ 25 h 18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836">
                  <a:moveTo>
                    <a:pt x="0" y="25"/>
                  </a:moveTo>
                  <a:lnTo>
                    <a:pt x="375" y="1835"/>
                  </a:lnTo>
                  <a:lnTo>
                    <a:pt x="429" y="1836"/>
                  </a:lnTo>
                  <a:lnTo>
                    <a:pt x="37" y="0"/>
                  </a:lnTo>
                  <a:lnTo>
                    <a:pt x="0"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55"/>
            <p:cNvSpPr>
              <a:spLocks/>
            </p:cNvSpPr>
            <p:nvPr userDrawn="1"/>
          </p:nvSpPr>
          <p:spPr bwMode="ltGray">
            <a:xfrm>
              <a:off x="4269" y="1551"/>
              <a:ext cx="600" cy="1899"/>
            </a:xfrm>
            <a:custGeom>
              <a:avLst/>
              <a:gdLst>
                <a:gd name="T0" fmla="*/ 0 w 600"/>
                <a:gd name="T1" fmla="*/ 67 h 1899"/>
                <a:gd name="T2" fmla="*/ 91 w 600"/>
                <a:gd name="T3" fmla="*/ 168 h 1899"/>
                <a:gd name="T4" fmla="*/ 347 w 600"/>
                <a:gd name="T5" fmla="*/ 552 h 1899"/>
                <a:gd name="T6" fmla="*/ 512 w 600"/>
                <a:gd name="T7" fmla="*/ 1146 h 1899"/>
                <a:gd name="T8" fmla="*/ 539 w 600"/>
                <a:gd name="T9" fmla="*/ 1612 h 1899"/>
                <a:gd name="T10" fmla="*/ 457 w 600"/>
                <a:gd name="T11" fmla="*/ 1859 h 1899"/>
                <a:gd name="T12" fmla="*/ 503 w 600"/>
                <a:gd name="T13" fmla="*/ 1850 h 1899"/>
                <a:gd name="T14" fmla="*/ 583 w 600"/>
                <a:gd name="T15" fmla="*/ 1611 h 1899"/>
                <a:gd name="T16" fmla="*/ 567 w 600"/>
                <a:gd name="T17" fmla="*/ 1146 h 1899"/>
                <a:gd name="T18" fmla="*/ 384 w 600"/>
                <a:gd name="T19" fmla="*/ 524 h 1899"/>
                <a:gd name="T20" fmla="*/ 82 w 600"/>
                <a:gd name="T21" fmla="*/ 76 h 1899"/>
                <a:gd name="T22" fmla="*/ 0 w 600"/>
                <a:gd name="T23" fmla="*/ 67 h 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56"/>
            <p:cNvSpPr>
              <a:spLocks/>
            </p:cNvSpPr>
            <p:nvPr userDrawn="1"/>
          </p:nvSpPr>
          <p:spPr bwMode="ltGray">
            <a:xfrm>
              <a:off x="4902" y="1752"/>
              <a:ext cx="338" cy="1494"/>
            </a:xfrm>
            <a:custGeom>
              <a:avLst/>
              <a:gdLst>
                <a:gd name="T0" fmla="*/ 26 w 338"/>
                <a:gd name="T1" fmla="*/ 73 h 1494"/>
                <a:gd name="T2" fmla="*/ 136 w 338"/>
                <a:gd name="T3" fmla="*/ 194 h 1494"/>
                <a:gd name="T4" fmla="*/ 282 w 338"/>
                <a:gd name="T5" fmla="*/ 706 h 1494"/>
                <a:gd name="T6" fmla="*/ 282 w 338"/>
                <a:gd name="T7" fmla="*/ 1118 h 1494"/>
                <a:gd name="T8" fmla="*/ 218 w 338"/>
                <a:gd name="T9" fmla="*/ 1319 h 1494"/>
                <a:gd name="T10" fmla="*/ 132 w 338"/>
                <a:gd name="T11" fmla="*/ 1475 h 1494"/>
                <a:gd name="T12" fmla="*/ 206 w 338"/>
                <a:gd name="T13" fmla="*/ 1433 h 1494"/>
                <a:gd name="T14" fmla="*/ 312 w 338"/>
                <a:gd name="T15" fmla="*/ 1163 h 1494"/>
                <a:gd name="T16" fmla="*/ 337 w 338"/>
                <a:gd name="T17" fmla="*/ 871 h 1494"/>
                <a:gd name="T18" fmla="*/ 309 w 338"/>
                <a:gd name="T19" fmla="*/ 615 h 1494"/>
                <a:gd name="T20" fmla="*/ 172 w 338"/>
                <a:gd name="T21" fmla="*/ 149 h 1494"/>
                <a:gd name="T22" fmla="*/ 34 w 338"/>
                <a:gd name="T23" fmla="*/ 23 h 1494"/>
                <a:gd name="T24" fmla="*/ 26 w 338"/>
                <a:gd name="T25" fmla="*/ 73 h 14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8" h="1494">
                  <a:moveTo>
                    <a:pt x="26" y="73"/>
                  </a:moveTo>
                  <a:cubicBezTo>
                    <a:pt x="43" y="102"/>
                    <a:pt x="93" y="88"/>
                    <a:pt x="136" y="194"/>
                  </a:cubicBezTo>
                  <a:cubicBezTo>
                    <a:pt x="179" y="300"/>
                    <a:pt x="258" y="552"/>
                    <a:pt x="282" y="706"/>
                  </a:cubicBezTo>
                  <a:cubicBezTo>
                    <a:pt x="306" y="860"/>
                    <a:pt x="293" y="1016"/>
                    <a:pt x="282" y="1118"/>
                  </a:cubicBezTo>
                  <a:cubicBezTo>
                    <a:pt x="271" y="1220"/>
                    <a:pt x="243" y="1260"/>
                    <a:pt x="218" y="1319"/>
                  </a:cubicBezTo>
                  <a:cubicBezTo>
                    <a:pt x="193" y="1378"/>
                    <a:pt x="134" y="1456"/>
                    <a:pt x="132" y="1475"/>
                  </a:cubicBezTo>
                  <a:cubicBezTo>
                    <a:pt x="130" y="1494"/>
                    <a:pt x="176" y="1485"/>
                    <a:pt x="206" y="1433"/>
                  </a:cubicBezTo>
                  <a:cubicBezTo>
                    <a:pt x="235" y="1381"/>
                    <a:pt x="290" y="1257"/>
                    <a:pt x="312" y="1163"/>
                  </a:cubicBezTo>
                  <a:cubicBezTo>
                    <a:pt x="334" y="1069"/>
                    <a:pt x="338" y="962"/>
                    <a:pt x="337" y="871"/>
                  </a:cubicBezTo>
                  <a:cubicBezTo>
                    <a:pt x="336" y="780"/>
                    <a:pt x="336" y="735"/>
                    <a:pt x="309" y="615"/>
                  </a:cubicBezTo>
                  <a:cubicBezTo>
                    <a:pt x="282" y="495"/>
                    <a:pt x="218" y="248"/>
                    <a:pt x="172" y="149"/>
                  </a:cubicBezTo>
                  <a:cubicBezTo>
                    <a:pt x="126" y="50"/>
                    <a:pt x="58" y="36"/>
                    <a:pt x="34" y="23"/>
                  </a:cubicBezTo>
                  <a:cubicBezTo>
                    <a:pt x="10" y="10"/>
                    <a:pt x="0" y="0"/>
                    <a:pt x="26" y="7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57"/>
            <p:cNvSpPr>
              <a:spLocks/>
            </p:cNvSpPr>
            <p:nvPr userDrawn="1"/>
          </p:nvSpPr>
          <p:spPr bwMode="ltGray">
            <a:xfrm>
              <a:off x="3189" y="2212"/>
              <a:ext cx="571" cy="1290"/>
            </a:xfrm>
            <a:custGeom>
              <a:avLst/>
              <a:gdLst>
                <a:gd name="T0" fmla="*/ 2 w 573"/>
                <a:gd name="T1" fmla="*/ 129 h 1290"/>
                <a:gd name="T2" fmla="*/ 48 w 573"/>
                <a:gd name="T3" fmla="*/ 65 h 1290"/>
                <a:gd name="T4" fmla="*/ 84 w 573"/>
                <a:gd name="T5" fmla="*/ 522 h 1290"/>
                <a:gd name="T6" fmla="*/ 217 w 573"/>
                <a:gd name="T7" fmla="*/ 909 h 1290"/>
                <a:gd name="T8" fmla="*/ 372 w 573"/>
                <a:gd name="T9" fmla="*/ 1106 h 1290"/>
                <a:gd name="T10" fmla="*/ 520 w 573"/>
                <a:gd name="T11" fmla="*/ 1286 h 1290"/>
                <a:gd name="T12" fmla="*/ 339 w 573"/>
                <a:gd name="T13" fmla="*/ 1130 h 1290"/>
                <a:gd name="T14" fmla="*/ 159 w 573"/>
                <a:gd name="T15" fmla="*/ 909 h 1290"/>
                <a:gd name="T16" fmla="*/ 38 w 573"/>
                <a:gd name="T17" fmla="*/ 540 h 1290"/>
                <a:gd name="T18" fmla="*/ 2 w 573"/>
                <a:gd name="T19" fmla="*/ 129 h 1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58"/>
            <p:cNvSpPr>
              <a:spLocks/>
            </p:cNvSpPr>
            <p:nvPr userDrawn="1"/>
          </p:nvSpPr>
          <p:spPr bwMode="ltGray">
            <a:xfrm>
              <a:off x="4170" y="1008"/>
              <a:ext cx="654" cy="192"/>
            </a:xfrm>
            <a:custGeom>
              <a:avLst/>
              <a:gdLst>
                <a:gd name="T0" fmla="*/ 4 w 731"/>
                <a:gd name="T1" fmla="*/ 14 h 214"/>
                <a:gd name="T2" fmla="*/ 18 w 731"/>
                <a:gd name="T3" fmla="*/ 4 h 214"/>
                <a:gd name="T4" fmla="*/ 31 w 731"/>
                <a:gd name="T5" fmla="*/ 4 h 214"/>
                <a:gd name="T6" fmla="*/ 44 w 731"/>
                <a:gd name="T7" fmla="*/ 4 h 214"/>
                <a:gd name="T8" fmla="*/ 50 w 731"/>
                <a:gd name="T9" fmla="*/ 4 h 214"/>
                <a:gd name="T10" fmla="*/ 39 w 731"/>
                <a:gd name="T11" fmla="*/ 4 h 214"/>
                <a:gd name="T12" fmla="*/ 19 w 731"/>
                <a:gd name="T13" fmla="*/ 5 h 214"/>
                <a:gd name="T14" fmla="*/ 4 w 731"/>
                <a:gd name="T15" fmla="*/ 14 h 214"/>
                <a:gd name="T16" fmla="*/ 4 w 731"/>
                <a:gd name="T17" fmla="*/ 14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59"/>
            <p:cNvSpPr>
              <a:spLocks/>
            </p:cNvSpPr>
            <p:nvPr userDrawn="1"/>
          </p:nvSpPr>
          <p:spPr bwMode="ltGray">
            <a:xfrm>
              <a:off x="4323" y="1276"/>
              <a:ext cx="503" cy="81"/>
            </a:xfrm>
            <a:custGeom>
              <a:avLst/>
              <a:gdLst>
                <a:gd name="T0" fmla="*/ 0 w 563"/>
                <a:gd name="T1" fmla="*/ 0 h 91"/>
                <a:gd name="T2" fmla="*/ 4 w 563"/>
                <a:gd name="T3" fmla="*/ 4 h 91"/>
                <a:gd name="T4" fmla="*/ 21 w 563"/>
                <a:gd name="T5" fmla="*/ 4 h 91"/>
                <a:gd name="T6" fmla="*/ 36 w 563"/>
                <a:gd name="T7" fmla="*/ 4 h 91"/>
                <a:gd name="T8" fmla="*/ 34 w 563"/>
                <a:gd name="T9" fmla="*/ 4 h 91"/>
                <a:gd name="T10" fmla="*/ 19 w 563"/>
                <a:gd name="T11" fmla="*/ 4 h 91"/>
                <a:gd name="T12" fmla="*/ 4 w 563"/>
                <a:gd name="T13" fmla="*/ 5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60"/>
            <p:cNvSpPr>
              <a:spLocks/>
            </p:cNvSpPr>
            <p:nvPr userDrawn="1"/>
          </p:nvSpPr>
          <p:spPr bwMode="ltGray">
            <a:xfrm>
              <a:off x="4043" y="890"/>
              <a:ext cx="204" cy="247"/>
            </a:xfrm>
            <a:custGeom>
              <a:avLst/>
              <a:gdLst>
                <a:gd name="T0" fmla="*/ 0 w 228"/>
                <a:gd name="T1" fmla="*/ 19 h 276"/>
                <a:gd name="T2" fmla="*/ 11 w 228"/>
                <a:gd name="T3" fmla="*/ 4 h 276"/>
                <a:gd name="T4" fmla="*/ 15 w 228"/>
                <a:gd name="T5" fmla="*/ 4 h 276"/>
                <a:gd name="T6" fmla="*/ 4 w 228"/>
                <a:gd name="T7" fmla="*/ 19 h 2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276">
                  <a:moveTo>
                    <a:pt x="0" y="276"/>
                  </a:moveTo>
                  <a:cubicBezTo>
                    <a:pt x="26" y="236"/>
                    <a:pt x="121" y="76"/>
                    <a:pt x="156" y="38"/>
                  </a:cubicBezTo>
                  <a:cubicBezTo>
                    <a:pt x="191" y="0"/>
                    <a:pt x="228" y="9"/>
                    <a:pt x="211" y="47"/>
                  </a:cubicBezTo>
                  <a:cubicBezTo>
                    <a:pt x="194" y="85"/>
                    <a:pt x="85" y="222"/>
                    <a:pt x="52" y="26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61"/>
            <p:cNvSpPr>
              <a:spLocks/>
            </p:cNvSpPr>
            <p:nvPr userDrawn="1"/>
          </p:nvSpPr>
          <p:spPr bwMode="ltGray">
            <a:xfrm>
              <a:off x="3854" y="915"/>
              <a:ext cx="67" cy="287"/>
            </a:xfrm>
            <a:custGeom>
              <a:avLst/>
              <a:gdLst>
                <a:gd name="T0" fmla="*/ 1 w 75"/>
                <a:gd name="T1" fmla="*/ 4 h 320"/>
                <a:gd name="T2" fmla="*/ 4 w 75"/>
                <a:gd name="T3" fmla="*/ 22 h 320"/>
                <a:gd name="T4" fmla="*/ 4 w 75"/>
                <a:gd name="T5" fmla="*/ 20 h 320"/>
                <a:gd name="T6" fmla="*/ 4 w 75"/>
                <a:gd name="T7" fmla="*/ 4 h 320"/>
                <a:gd name="T8" fmla="*/ 1 w 75"/>
                <a:gd name="T9" fmla="*/ 4 h 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62"/>
            <p:cNvSpPr>
              <a:spLocks/>
            </p:cNvSpPr>
            <p:nvPr userDrawn="1"/>
          </p:nvSpPr>
          <p:spPr bwMode="ltGray">
            <a:xfrm>
              <a:off x="3319" y="1736"/>
              <a:ext cx="1687" cy="609"/>
            </a:xfrm>
            <a:custGeom>
              <a:avLst/>
              <a:gdLst>
                <a:gd name="T0" fmla="*/ 7 w 1883"/>
                <a:gd name="T1" fmla="*/ 40 h 677"/>
                <a:gd name="T2" fmla="*/ 29 w 1883"/>
                <a:gd name="T3" fmla="*/ 47 h 677"/>
                <a:gd name="T4" fmla="*/ 66 w 1883"/>
                <a:gd name="T5" fmla="*/ 44 h 677"/>
                <a:gd name="T6" fmla="*/ 102 w 1883"/>
                <a:gd name="T7" fmla="*/ 31 h 677"/>
                <a:gd name="T8" fmla="*/ 130 w 1883"/>
                <a:gd name="T9" fmla="*/ 4 h 677"/>
                <a:gd name="T10" fmla="*/ 133 w 1883"/>
                <a:gd name="T11" fmla="*/ 7 h 677"/>
                <a:gd name="T12" fmla="*/ 130 w 1883"/>
                <a:gd name="T13" fmla="*/ 11 h 677"/>
                <a:gd name="T14" fmla="*/ 104 w 1883"/>
                <a:gd name="T15" fmla="*/ 36 h 677"/>
                <a:gd name="T16" fmla="*/ 69 w 1883"/>
                <a:gd name="T17" fmla="*/ 49 h 677"/>
                <a:gd name="T18" fmla="*/ 29 w 1883"/>
                <a:gd name="T19" fmla="*/ 52 h 677"/>
                <a:gd name="T20" fmla="*/ 4 w 1883"/>
                <a:gd name="T21" fmla="*/ 44 h 677"/>
                <a:gd name="T22" fmla="*/ 4 w 1883"/>
                <a:gd name="T23" fmla="*/ 44 h 6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63"/>
            <p:cNvSpPr>
              <a:spLocks/>
            </p:cNvSpPr>
            <p:nvPr userDrawn="1"/>
          </p:nvSpPr>
          <p:spPr bwMode="ltGray">
            <a:xfrm>
              <a:off x="2897" y="1874"/>
              <a:ext cx="2577" cy="1099"/>
            </a:xfrm>
            <a:custGeom>
              <a:avLst/>
              <a:gdLst>
                <a:gd name="T0" fmla="*/ 4 w 2876"/>
                <a:gd name="T1" fmla="*/ 56 h 1226"/>
                <a:gd name="T2" fmla="*/ 4 w 2876"/>
                <a:gd name="T3" fmla="*/ 57 h 1226"/>
                <a:gd name="T4" fmla="*/ 30 w 2876"/>
                <a:gd name="T5" fmla="*/ 77 h 1226"/>
                <a:gd name="T6" fmla="*/ 65 w 2876"/>
                <a:gd name="T7" fmla="*/ 82 h 1226"/>
                <a:gd name="T8" fmla="*/ 109 w 2876"/>
                <a:gd name="T9" fmla="*/ 82 h 1226"/>
                <a:gd name="T10" fmla="*/ 153 w 2876"/>
                <a:gd name="T11" fmla="*/ 66 h 1226"/>
                <a:gd name="T12" fmla="*/ 186 w 2876"/>
                <a:gd name="T13" fmla="*/ 39 h 1226"/>
                <a:gd name="T14" fmla="*/ 203 w 2876"/>
                <a:gd name="T15" fmla="*/ 4 h 1226"/>
                <a:gd name="T16" fmla="*/ 204 w 2876"/>
                <a:gd name="T17" fmla="*/ 11 h 1226"/>
                <a:gd name="T18" fmla="*/ 200 w 2876"/>
                <a:gd name="T19" fmla="*/ 25 h 1226"/>
                <a:gd name="T20" fmla="*/ 186 w 2876"/>
                <a:gd name="T21" fmla="*/ 45 h 1226"/>
                <a:gd name="T22" fmla="*/ 153 w 2876"/>
                <a:gd name="T23" fmla="*/ 72 h 1226"/>
                <a:gd name="T24" fmla="*/ 112 w 2876"/>
                <a:gd name="T25" fmla="*/ 86 h 1226"/>
                <a:gd name="T26" fmla="*/ 68 w 2876"/>
                <a:gd name="T27" fmla="*/ 88 h 1226"/>
                <a:gd name="T28" fmla="*/ 31 w 2876"/>
                <a:gd name="T29" fmla="*/ 82 h 1226"/>
                <a:gd name="T30" fmla="*/ 11 w 2876"/>
                <a:gd name="T31" fmla="*/ 68 h 1226"/>
                <a:gd name="T32" fmla="*/ 4 w 2876"/>
                <a:gd name="T33" fmla="*/ 56 h 1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76" h="1226">
                  <a:moveTo>
                    <a:pt x="53" y="779"/>
                  </a:moveTo>
                  <a:cubicBezTo>
                    <a:pt x="1" y="724"/>
                    <a:pt x="0" y="741"/>
                    <a:pt x="62" y="788"/>
                  </a:cubicBezTo>
                  <a:cubicBezTo>
                    <a:pt x="124" y="835"/>
                    <a:pt x="283" y="1001"/>
                    <a:pt x="428" y="1062"/>
                  </a:cubicBezTo>
                  <a:cubicBezTo>
                    <a:pt x="573" y="1123"/>
                    <a:pt x="747" y="1142"/>
                    <a:pt x="931" y="1153"/>
                  </a:cubicBezTo>
                  <a:cubicBezTo>
                    <a:pt x="1115" y="1164"/>
                    <a:pt x="1331" y="1167"/>
                    <a:pt x="1534" y="1126"/>
                  </a:cubicBezTo>
                  <a:cubicBezTo>
                    <a:pt x="1737" y="1085"/>
                    <a:pt x="1969" y="1006"/>
                    <a:pt x="2147" y="907"/>
                  </a:cubicBezTo>
                  <a:cubicBezTo>
                    <a:pt x="2325" y="808"/>
                    <a:pt x="2486" y="672"/>
                    <a:pt x="2600" y="532"/>
                  </a:cubicBezTo>
                  <a:cubicBezTo>
                    <a:pt x="2714" y="392"/>
                    <a:pt x="2790" y="130"/>
                    <a:pt x="2833" y="65"/>
                  </a:cubicBezTo>
                  <a:cubicBezTo>
                    <a:pt x="2876" y="0"/>
                    <a:pt x="2868" y="93"/>
                    <a:pt x="2860" y="139"/>
                  </a:cubicBezTo>
                  <a:cubicBezTo>
                    <a:pt x="2852" y="185"/>
                    <a:pt x="2830" y="260"/>
                    <a:pt x="2787" y="340"/>
                  </a:cubicBezTo>
                  <a:cubicBezTo>
                    <a:pt x="2744" y="420"/>
                    <a:pt x="2707" y="515"/>
                    <a:pt x="2600" y="622"/>
                  </a:cubicBezTo>
                  <a:cubicBezTo>
                    <a:pt x="2493" y="729"/>
                    <a:pt x="2320" y="892"/>
                    <a:pt x="2146" y="985"/>
                  </a:cubicBezTo>
                  <a:cubicBezTo>
                    <a:pt x="1972" y="1078"/>
                    <a:pt x="1752" y="1142"/>
                    <a:pt x="1553" y="1181"/>
                  </a:cubicBezTo>
                  <a:cubicBezTo>
                    <a:pt x="1354" y="1220"/>
                    <a:pt x="1135" y="1226"/>
                    <a:pt x="949" y="1217"/>
                  </a:cubicBezTo>
                  <a:cubicBezTo>
                    <a:pt x="763" y="1208"/>
                    <a:pt x="571" y="1172"/>
                    <a:pt x="437" y="1126"/>
                  </a:cubicBezTo>
                  <a:cubicBezTo>
                    <a:pt x="303" y="1080"/>
                    <a:pt x="209" y="1001"/>
                    <a:pt x="145" y="943"/>
                  </a:cubicBezTo>
                  <a:cubicBezTo>
                    <a:pt x="81" y="885"/>
                    <a:pt x="72" y="813"/>
                    <a:pt x="53" y="77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64"/>
            <p:cNvSpPr>
              <a:spLocks/>
            </p:cNvSpPr>
            <p:nvPr userDrawn="1"/>
          </p:nvSpPr>
          <p:spPr bwMode="ltGray">
            <a:xfrm>
              <a:off x="3473" y="2703"/>
              <a:ext cx="1959" cy="706"/>
            </a:xfrm>
            <a:custGeom>
              <a:avLst/>
              <a:gdLst>
                <a:gd name="T0" fmla="*/ 4 w 2189"/>
                <a:gd name="T1" fmla="*/ 47 h 788"/>
                <a:gd name="T2" fmla="*/ 10 w 2189"/>
                <a:gd name="T3" fmla="*/ 50 h 788"/>
                <a:gd name="T4" fmla="*/ 39 w 2189"/>
                <a:gd name="T5" fmla="*/ 52 h 788"/>
                <a:gd name="T6" fmla="*/ 68 w 2189"/>
                <a:gd name="T7" fmla="*/ 47 h 788"/>
                <a:gd name="T8" fmla="*/ 106 w 2189"/>
                <a:gd name="T9" fmla="*/ 34 h 788"/>
                <a:gd name="T10" fmla="*/ 133 w 2189"/>
                <a:gd name="T11" fmla="*/ 16 h 788"/>
                <a:gd name="T12" fmla="*/ 149 w 2189"/>
                <a:gd name="T13" fmla="*/ 4 h 788"/>
                <a:gd name="T14" fmla="*/ 145 w 2189"/>
                <a:gd name="T15" fmla="*/ 12 h 788"/>
                <a:gd name="T16" fmla="*/ 132 w 2189"/>
                <a:gd name="T17" fmla="*/ 23 h 788"/>
                <a:gd name="T18" fmla="*/ 106 w 2189"/>
                <a:gd name="T19" fmla="*/ 40 h 788"/>
                <a:gd name="T20" fmla="*/ 72 w 2189"/>
                <a:gd name="T21" fmla="*/ 52 h 788"/>
                <a:gd name="T22" fmla="*/ 41 w 2189"/>
                <a:gd name="T23" fmla="*/ 56 h 788"/>
                <a:gd name="T24" fmla="*/ 7 w 2189"/>
                <a:gd name="T25" fmla="*/ 52 h 788"/>
                <a:gd name="T26" fmla="*/ 4 w 2189"/>
                <a:gd name="T27" fmla="*/ 47 h 7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89" h="788">
                  <a:moveTo>
                    <a:pt x="7" y="650"/>
                  </a:moveTo>
                  <a:cubicBezTo>
                    <a:pt x="14" y="642"/>
                    <a:pt x="49" y="683"/>
                    <a:pt x="143" y="695"/>
                  </a:cubicBezTo>
                  <a:cubicBezTo>
                    <a:pt x="237" y="707"/>
                    <a:pt x="430" y="725"/>
                    <a:pt x="572" y="722"/>
                  </a:cubicBezTo>
                  <a:cubicBezTo>
                    <a:pt x="714" y="719"/>
                    <a:pt x="833" y="716"/>
                    <a:pt x="993" y="676"/>
                  </a:cubicBezTo>
                  <a:cubicBezTo>
                    <a:pt x="1153" y="636"/>
                    <a:pt x="1377" y="560"/>
                    <a:pt x="1532" y="484"/>
                  </a:cubicBezTo>
                  <a:cubicBezTo>
                    <a:pt x="1687" y="408"/>
                    <a:pt x="1820" y="298"/>
                    <a:pt x="1925" y="219"/>
                  </a:cubicBezTo>
                  <a:cubicBezTo>
                    <a:pt x="2030" y="140"/>
                    <a:pt x="2137" y="18"/>
                    <a:pt x="2163" y="9"/>
                  </a:cubicBezTo>
                  <a:cubicBezTo>
                    <a:pt x="2189" y="0"/>
                    <a:pt x="2125" y="112"/>
                    <a:pt x="2081" y="164"/>
                  </a:cubicBezTo>
                  <a:cubicBezTo>
                    <a:pt x="2037" y="216"/>
                    <a:pt x="1992" y="254"/>
                    <a:pt x="1898" y="320"/>
                  </a:cubicBezTo>
                  <a:cubicBezTo>
                    <a:pt x="1804" y="386"/>
                    <a:pt x="1657" y="489"/>
                    <a:pt x="1514" y="558"/>
                  </a:cubicBezTo>
                  <a:cubicBezTo>
                    <a:pt x="1371" y="627"/>
                    <a:pt x="1193" y="693"/>
                    <a:pt x="1039" y="731"/>
                  </a:cubicBezTo>
                  <a:cubicBezTo>
                    <a:pt x="885" y="769"/>
                    <a:pt x="748" y="784"/>
                    <a:pt x="591" y="786"/>
                  </a:cubicBezTo>
                  <a:cubicBezTo>
                    <a:pt x="434" y="788"/>
                    <a:pt x="195" y="764"/>
                    <a:pt x="98" y="741"/>
                  </a:cubicBezTo>
                  <a:cubicBezTo>
                    <a:pt x="1" y="718"/>
                    <a:pt x="0" y="658"/>
                    <a:pt x="7" y="6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65"/>
            <p:cNvSpPr>
              <a:spLocks/>
            </p:cNvSpPr>
            <p:nvPr userDrawn="1"/>
          </p:nvSpPr>
          <p:spPr bwMode="ltGray">
            <a:xfrm>
              <a:off x="4198" y="1089"/>
              <a:ext cx="1273" cy="1015"/>
            </a:xfrm>
            <a:custGeom>
              <a:avLst/>
              <a:gdLst>
                <a:gd name="T0" fmla="*/ 21 w 1421"/>
                <a:gd name="T1" fmla="*/ 22 h 1134"/>
                <a:gd name="T2" fmla="*/ 19 w 1421"/>
                <a:gd name="T3" fmla="*/ 20 h 1134"/>
                <a:gd name="T4" fmla="*/ 16 w 1421"/>
                <a:gd name="T5" fmla="*/ 27 h 1134"/>
                <a:gd name="T6" fmla="*/ 9 w 1421"/>
                <a:gd name="T7" fmla="*/ 30 h 1134"/>
                <a:gd name="T8" fmla="*/ 6 w 1421"/>
                <a:gd name="T9" fmla="*/ 27 h 1134"/>
                <a:gd name="T10" fmla="*/ 4 w 1421"/>
                <a:gd name="T11" fmla="*/ 30 h 1134"/>
                <a:gd name="T12" fmla="*/ 4 w 1421"/>
                <a:gd name="T13" fmla="*/ 31 h 1134"/>
                <a:gd name="T14" fmla="*/ 11 w 1421"/>
                <a:gd name="T15" fmla="*/ 31 h 1134"/>
                <a:gd name="T16" fmla="*/ 4 w 1421"/>
                <a:gd name="T17" fmla="*/ 39 h 1134"/>
                <a:gd name="T18" fmla="*/ 4 w 1421"/>
                <a:gd name="T19" fmla="*/ 47 h 1134"/>
                <a:gd name="T20" fmla="*/ 4 w 1421"/>
                <a:gd name="T21" fmla="*/ 52 h 1134"/>
                <a:gd name="T22" fmla="*/ 6 w 1421"/>
                <a:gd name="T23" fmla="*/ 55 h 1134"/>
                <a:gd name="T24" fmla="*/ 4 w 1421"/>
                <a:gd name="T25" fmla="*/ 58 h 1134"/>
                <a:gd name="T26" fmla="*/ 14 w 1421"/>
                <a:gd name="T27" fmla="*/ 57 h 1134"/>
                <a:gd name="T28" fmla="*/ 6 w 1421"/>
                <a:gd name="T29" fmla="*/ 74 h 1134"/>
                <a:gd name="T30" fmla="*/ 9 w 1421"/>
                <a:gd name="T31" fmla="*/ 77 h 1134"/>
                <a:gd name="T32" fmla="*/ 18 w 1421"/>
                <a:gd name="T33" fmla="*/ 61 h 1134"/>
                <a:gd name="T34" fmla="*/ 22 w 1421"/>
                <a:gd name="T35" fmla="*/ 57 h 1134"/>
                <a:gd name="T36" fmla="*/ 18 w 1421"/>
                <a:gd name="T37" fmla="*/ 52 h 1134"/>
                <a:gd name="T38" fmla="*/ 21 w 1421"/>
                <a:gd name="T39" fmla="*/ 55 h 1134"/>
                <a:gd name="T40" fmla="*/ 42 w 1421"/>
                <a:gd name="T41" fmla="*/ 49 h 1134"/>
                <a:gd name="T42" fmla="*/ 58 w 1421"/>
                <a:gd name="T43" fmla="*/ 57 h 1134"/>
                <a:gd name="T44" fmla="*/ 69 w 1421"/>
                <a:gd name="T45" fmla="*/ 69 h 1134"/>
                <a:gd name="T46" fmla="*/ 72 w 1421"/>
                <a:gd name="T47" fmla="*/ 68 h 1134"/>
                <a:gd name="T48" fmla="*/ 97 w 1421"/>
                <a:gd name="T49" fmla="*/ 73 h 1134"/>
                <a:gd name="T50" fmla="*/ 93 w 1421"/>
                <a:gd name="T51" fmla="*/ 67 h 1134"/>
                <a:gd name="T52" fmla="*/ 96 w 1421"/>
                <a:gd name="T53" fmla="*/ 55 h 1134"/>
                <a:gd name="T54" fmla="*/ 83 w 1421"/>
                <a:gd name="T55" fmla="*/ 31 h 1134"/>
                <a:gd name="T56" fmla="*/ 73 w 1421"/>
                <a:gd name="T57" fmla="*/ 15 h 1134"/>
                <a:gd name="T58" fmla="*/ 62 w 1421"/>
                <a:gd name="T59" fmla="*/ 7 h 1134"/>
                <a:gd name="T60" fmla="*/ 47 w 1421"/>
                <a:gd name="T61" fmla="*/ 0 h 1134"/>
                <a:gd name="T62" fmla="*/ 50 w 1421"/>
                <a:gd name="T63" fmla="*/ 6 h 1134"/>
                <a:gd name="T64" fmla="*/ 38 w 1421"/>
                <a:gd name="T65" fmla="*/ 4 h 1134"/>
                <a:gd name="T66" fmla="*/ 34 w 1421"/>
                <a:gd name="T67" fmla="*/ 6 h 1134"/>
                <a:gd name="T68" fmla="*/ 30 w 1421"/>
                <a:gd name="T69" fmla="*/ 13 h 1134"/>
                <a:gd name="T70" fmla="*/ 51 w 1421"/>
                <a:gd name="T71" fmla="*/ 16 h 1134"/>
                <a:gd name="T72" fmla="*/ 45 w 1421"/>
                <a:gd name="T73" fmla="*/ 24 h 1134"/>
                <a:gd name="T74" fmla="*/ 40 w 1421"/>
                <a:gd name="T75" fmla="*/ 25 h 1134"/>
                <a:gd name="T76" fmla="*/ 30 w 1421"/>
                <a:gd name="T77" fmla="*/ 22 h 1134"/>
                <a:gd name="T78" fmla="*/ 20 w 1421"/>
                <a:gd name="T79" fmla="*/ 16 h 1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21" h="1134">
                  <a:moveTo>
                    <a:pt x="287" y="273"/>
                  </a:moveTo>
                  <a:lnTo>
                    <a:pt x="287" y="318"/>
                  </a:lnTo>
                  <a:lnTo>
                    <a:pt x="253" y="336"/>
                  </a:lnTo>
                  <a:lnTo>
                    <a:pt x="259" y="294"/>
                  </a:lnTo>
                  <a:lnTo>
                    <a:pt x="223" y="318"/>
                  </a:lnTo>
                  <a:lnTo>
                    <a:pt x="214" y="384"/>
                  </a:lnTo>
                  <a:lnTo>
                    <a:pt x="154" y="396"/>
                  </a:lnTo>
                  <a:lnTo>
                    <a:pt x="121" y="423"/>
                  </a:lnTo>
                  <a:lnTo>
                    <a:pt x="85" y="423"/>
                  </a:lnTo>
                  <a:lnTo>
                    <a:pt x="79" y="387"/>
                  </a:lnTo>
                  <a:lnTo>
                    <a:pt x="46" y="387"/>
                  </a:lnTo>
                  <a:lnTo>
                    <a:pt x="46" y="420"/>
                  </a:lnTo>
                  <a:lnTo>
                    <a:pt x="13" y="426"/>
                  </a:lnTo>
                  <a:lnTo>
                    <a:pt x="15" y="454"/>
                  </a:lnTo>
                  <a:lnTo>
                    <a:pt x="60" y="454"/>
                  </a:lnTo>
                  <a:lnTo>
                    <a:pt x="151" y="454"/>
                  </a:lnTo>
                  <a:lnTo>
                    <a:pt x="105" y="545"/>
                  </a:lnTo>
                  <a:lnTo>
                    <a:pt x="46" y="561"/>
                  </a:lnTo>
                  <a:cubicBezTo>
                    <a:pt x="30" y="571"/>
                    <a:pt x="16" y="588"/>
                    <a:pt x="10" y="603"/>
                  </a:cubicBezTo>
                  <a:cubicBezTo>
                    <a:pt x="4" y="618"/>
                    <a:pt x="0" y="639"/>
                    <a:pt x="7" y="654"/>
                  </a:cubicBezTo>
                  <a:lnTo>
                    <a:pt x="49" y="693"/>
                  </a:lnTo>
                  <a:lnTo>
                    <a:pt x="46" y="753"/>
                  </a:lnTo>
                  <a:lnTo>
                    <a:pt x="76" y="762"/>
                  </a:lnTo>
                  <a:lnTo>
                    <a:pt x="85" y="795"/>
                  </a:lnTo>
                  <a:lnTo>
                    <a:pt x="46" y="792"/>
                  </a:lnTo>
                  <a:lnTo>
                    <a:pt x="16" y="822"/>
                  </a:lnTo>
                  <a:lnTo>
                    <a:pt x="121" y="837"/>
                  </a:lnTo>
                  <a:lnTo>
                    <a:pt x="196" y="801"/>
                  </a:lnTo>
                  <a:lnTo>
                    <a:pt x="166" y="975"/>
                  </a:lnTo>
                  <a:lnTo>
                    <a:pt x="82" y="1068"/>
                  </a:lnTo>
                  <a:cubicBezTo>
                    <a:pt x="65" y="1093"/>
                    <a:pt x="49" y="1116"/>
                    <a:pt x="67" y="1125"/>
                  </a:cubicBezTo>
                  <a:cubicBezTo>
                    <a:pt x="85" y="1134"/>
                    <a:pt x="101" y="1124"/>
                    <a:pt x="118" y="1101"/>
                  </a:cubicBezTo>
                  <a:lnTo>
                    <a:pt x="193" y="957"/>
                  </a:lnTo>
                  <a:lnTo>
                    <a:pt x="241" y="862"/>
                  </a:lnTo>
                  <a:lnTo>
                    <a:pt x="287" y="862"/>
                  </a:lnTo>
                  <a:lnTo>
                    <a:pt x="295" y="816"/>
                  </a:lnTo>
                  <a:lnTo>
                    <a:pt x="256" y="792"/>
                  </a:lnTo>
                  <a:lnTo>
                    <a:pt x="250" y="732"/>
                  </a:lnTo>
                  <a:lnTo>
                    <a:pt x="287" y="726"/>
                  </a:lnTo>
                  <a:lnTo>
                    <a:pt x="287" y="771"/>
                  </a:lnTo>
                  <a:lnTo>
                    <a:pt x="400" y="696"/>
                  </a:lnTo>
                  <a:cubicBezTo>
                    <a:pt x="454" y="684"/>
                    <a:pt x="550" y="687"/>
                    <a:pt x="610" y="696"/>
                  </a:cubicBezTo>
                  <a:cubicBezTo>
                    <a:pt x="670" y="705"/>
                    <a:pt x="728" y="734"/>
                    <a:pt x="763" y="753"/>
                  </a:cubicBezTo>
                  <a:cubicBezTo>
                    <a:pt x="798" y="772"/>
                    <a:pt x="801" y="784"/>
                    <a:pt x="820" y="810"/>
                  </a:cubicBezTo>
                  <a:lnTo>
                    <a:pt x="877" y="908"/>
                  </a:lnTo>
                  <a:lnTo>
                    <a:pt x="967" y="998"/>
                  </a:lnTo>
                  <a:lnTo>
                    <a:pt x="925" y="906"/>
                  </a:lnTo>
                  <a:cubicBezTo>
                    <a:pt x="930" y="900"/>
                    <a:pt x="904" y="939"/>
                    <a:pt x="997" y="963"/>
                  </a:cubicBezTo>
                  <a:cubicBezTo>
                    <a:pt x="1090" y="987"/>
                    <a:pt x="1170" y="1000"/>
                    <a:pt x="1228" y="1011"/>
                  </a:cubicBezTo>
                  <a:lnTo>
                    <a:pt x="1348" y="1029"/>
                  </a:lnTo>
                  <a:lnTo>
                    <a:pt x="1375" y="998"/>
                  </a:lnTo>
                  <a:lnTo>
                    <a:pt x="1300" y="960"/>
                  </a:lnTo>
                  <a:lnTo>
                    <a:pt x="1421" y="953"/>
                  </a:lnTo>
                  <a:lnTo>
                    <a:pt x="1336" y="785"/>
                  </a:lnTo>
                  <a:cubicBezTo>
                    <a:pt x="1307" y="722"/>
                    <a:pt x="1273" y="630"/>
                    <a:pt x="1244" y="575"/>
                  </a:cubicBezTo>
                  <a:cubicBezTo>
                    <a:pt x="1166" y="463"/>
                    <a:pt x="1188" y="486"/>
                    <a:pt x="1162" y="456"/>
                  </a:cubicBezTo>
                  <a:lnTo>
                    <a:pt x="1107" y="383"/>
                  </a:lnTo>
                  <a:lnTo>
                    <a:pt x="1007" y="227"/>
                  </a:lnTo>
                  <a:lnTo>
                    <a:pt x="924" y="154"/>
                  </a:lnTo>
                  <a:lnTo>
                    <a:pt x="860" y="99"/>
                  </a:lnTo>
                  <a:lnTo>
                    <a:pt x="709" y="0"/>
                  </a:lnTo>
                  <a:lnTo>
                    <a:pt x="664" y="0"/>
                  </a:lnTo>
                  <a:lnTo>
                    <a:pt x="730" y="81"/>
                  </a:lnTo>
                  <a:lnTo>
                    <a:pt x="695" y="91"/>
                  </a:lnTo>
                  <a:lnTo>
                    <a:pt x="634" y="24"/>
                  </a:lnTo>
                  <a:lnTo>
                    <a:pt x="520" y="15"/>
                  </a:lnTo>
                  <a:lnTo>
                    <a:pt x="493" y="51"/>
                  </a:lnTo>
                  <a:lnTo>
                    <a:pt x="469" y="93"/>
                  </a:lnTo>
                  <a:lnTo>
                    <a:pt x="436" y="153"/>
                  </a:lnTo>
                  <a:lnTo>
                    <a:pt x="430" y="189"/>
                  </a:lnTo>
                  <a:lnTo>
                    <a:pt x="706" y="186"/>
                  </a:lnTo>
                  <a:lnTo>
                    <a:pt x="712" y="234"/>
                  </a:lnTo>
                  <a:lnTo>
                    <a:pt x="628" y="291"/>
                  </a:lnTo>
                  <a:lnTo>
                    <a:pt x="634" y="342"/>
                  </a:lnTo>
                  <a:lnTo>
                    <a:pt x="574" y="399"/>
                  </a:lnTo>
                  <a:lnTo>
                    <a:pt x="565" y="363"/>
                  </a:lnTo>
                  <a:lnTo>
                    <a:pt x="505" y="366"/>
                  </a:lnTo>
                  <a:cubicBezTo>
                    <a:pt x="481" y="359"/>
                    <a:pt x="448" y="339"/>
                    <a:pt x="423" y="318"/>
                  </a:cubicBezTo>
                  <a:lnTo>
                    <a:pt x="355" y="243"/>
                  </a:lnTo>
                  <a:lnTo>
                    <a:pt x="283" y="234"/>
                  </a:lnTo>
                  <a:lnTo>
                    <a:pt x="287" y="318"/>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66"/>
            <p:cNvSpPr>
              <a:spLocks/>
            </p:cNvSpPr>
            <p:nvPr userDrawn="1"/>
          </p:nvSpPr>
          <p:spPr bwMode="ltGray">
            <a:xfrm>
              <a:off x="4408" y="1097"/>
              <a:ext cx="209" cy="188"/>
            </a:xfrm>
            <a:custGeom>
              <a:avLst/>
              <a:gdLst>
                <a:gd name="T0" fmla="*/ 4 w 233"/>
                <a:gd name="T1" fmla="*/ 12 h 210"/>
                <a:gd name="T2" fmla="*/ 0 w 233"/>
                <a:gd name="T3" fmla="*/ 13 h 210"/>
                <a:gd name="T4" fmla="*/ 6 w 233"/>
                <a:gd name="T5" fmla="*/ 15 h 210"/>
                <a:gd name="T6" fmla="*/ 10 w 233"/>
                <a:gd name="T7" fmla="*/ 14 h 210"/>
                <a:gd name="T8" fmla="*/ 11 w 233"/>
                <a:gd name="T9" fmla="*/ 13 h 210"/>
                <a:gd name="T10" fmla="*/ 12 w 233"/>
                <a:gd name="T11" fmla="*/ 8 h 210"/>
                <a:gd name="T12" fmla="*/ 18 w 233"/>
                <a:gd name="T13" fmla="*/ 5 h 210"/>
                <a:gd name="T14" fmla="*/ 12 w 233"/>
                <a:gd name="T15" fmla="*/ 0 h 210"/>
                <a:gd name="T16" fmla="*/ 12 w 233"/>
                <a:gd name="T17" fmla="*/ 4 h 210"/>
                <a:gd name="T18" fmla="*/ 10 w 233"/>
                <a:gd name="T19" fmla="*/ 4 h 210"/>
                <a:gd name="T20" fmla="*/ 9 w 233"/>
                <a:gd name="T21" fmla="*/ 6 h 210"/>
                <a:gd name="T22" fmla="*/ 4 w 233"/>
                <a:gd name="T23" fmla="*/ 5 h 210"/>
                <a:gd name="T24" fmla="*/ 4 w 233"/>
                <a:gd name="T25" fmla="*/ 11 h 210"/>
                <a:gd name="T26" fmla="*/ 4 w 233"/>
                <a:gd name="T27" fmla="*/ 12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Freeform 67"/>
            <p:cNvSpPr>
              <a:spLocks/>
            </p:cNvSpPr>
            <p:nvPr userDrawn="1"/>
          </p:nvSpPr>
          <p:spPr bwMode="ltGray">
            <a:xfrm>
              <a:off x="4043" y="1045"/>
              <a:ext cx="451" cy="347"/>
            </a:xfrm>
            <a:custGeom>
              <a:avLst/>
              <a:gdLst>
                <a:gd name="T0" fmla="*/ 7 w 504"/>
                <a:gd name="T1" fmla="*/ 25 h 388"/>
                <a:gd name="T2" fmla="*/ 10 w 504"/>
                <a:gd name="T3" fmla="*/ 25 h 388"/>
                <a:gd name="T4" fmla="*/ 16 w 504"/>
                <a:gd name="T5" fmla="*/ 24 h 388"/>
                <a:gd name="T6" fmla="*/ 18 w 504"/>
                <a:gd name="T7" fmla="*/ 24 h 388"/>
                <a:gd name="T8" fmla="*/ 21 w 504"/>
                <a:gd name="T9" fmla="*/ 24 h 388"/>
                <a:gd name="T10" fmla="*/ 22 w 504"/>
                <a:gd name="T11" fmla="*/ 25 h 388"/>
                <a:gd name="T12" fmla="*/ 22 w 504"/>
                <a:gd name="T13" fmla="*/ 22 h 388"/>
                <a:gd name="T14" fmla="*/ 26 w 504"/>
                <a:gd name="T15" fmla="*/ 19 h 388"/>
                <a:gd name="T16" fmla="*/ 30 w 504"/>
                <a:gd name="T17" fmla="*/ 19 h 388"/>
                <a:gd name="T18" fmla="*/ 22 w 504"/>
                <a:gd name="T19" fmla="*/ 16 h 388"/>
                <a:gd name="T20" fmla="*/ 20 w 504"/>
                <a:gd name="T21" fmla="*/ 19 h 388"/>
                <a:gd name="T22" fmla="*/ 13 w 504"/>
                <a:gd name="T23" fmla="*/ 19 h 388"/>
                <a:gd name="T24" fmla="*/ 16 w 504"/>
                <a:gd name="T25" fmla="*/ 16 h 388"/>
                <a:gd name="T26" fmla="*/ 16 w 504"/>
                <a:gd name="T27" fmla="*/ 13 h 388"/>
                <a:gd name="T28" fmla="*/ 19 w 504"/>
                <a:gd name="T29" fmla="*/ 13 h 388"/>
                <a:gd name="T30" fmla="*/ 22 w 504"/>
                <a:gd name="T31" fmla="*/ 11 h 388"/>
                <a:gd name="T32" fmla="*/ 27 w 504"/>
                <a:gd name="T33" fmla="*/ 13 h 388"/>
                <a:gd name="T34" fmla="*/ 30 w 504"/>
                <a:gd name="T35" fmla="*/ 11 h 388"/>
                <a:gd name="T36" fmla="*/ 33 w 504"/>
                <a:gd name="T37" fmla="*/ 8 h 388"/>
                <a:gd name="T38" fmla="*/ 31 w 504"/>
                <a:gd name="T39" fmla="*/ 5 h 388"/>
                <a:gd name="T40" fmla="*/ 35 w 504"/>
                <a:gd name="T41" fmla="*/ 4 h 388"/>
                <a:gd name="T42" fmla="*/ 35 w 504"/>
                <a:gd name="T43" fmla="*/ 4 h 388"/>
                <a:gd name="T44" fmla="*/ 33 w 504"/>
                <a:gd name="T45" fmla="*/ 4 h 388"/>
                <a:gd name="T46" fmla="*/ 24 w 504"/>
                <a:gd name="T47" fmla="*/ 4 h 388"/>
                <a:gd name="T48" fmla="*/ 15 w 504"/>
                <a:gd name="T49" fmla="*/ 4 h 388"/>
                <a:gd name="T50" fmla="*/ 13 w 504"/>
                <a:gd name="T51" fmla="*/ 7 h 388"/>
                <a:gd name="T52" fmla="*/ 11 w 504"/>
                <a:gd name="T53" fmla="*/ 8 h 388"/>
                <a:gd name="T54" fmla="*/ 5 w 504"/>
                <a:gd name="T55" fmla="*/ 9 h 388"/>
                <a:gd name="T56" fmla="*/ 4 w 504"/>
                <a:gd name="T57" fmla="*/ 11 h 388"/>
                <a:gd name="T58" fmla="*/ 4 w 504"/>
                <a:gd name="T59" fmla="*/ 13 h 388"/>
                <a:gd name="T60" fmla="*/ 4 w 504"/>
                <a:gd name="T61" fmla="*/ 16 h 388"/>
                <a:gd name="T62" fmla="*/ 4 w 504"/>
                <a:gd name="T63" fmla="*/ 17 h 388"/>
                <a:gd name="T64" fmla="*/ 4 w 504"/>
                <a:gd name="T65" fmla="*/ 24 h 388"/>
                <a:gd name="T66" fmla="*/ 4 w 504"/>
                <a:gd name="T67" fmla="*/ 24 h 388"/>
                <a:gd name="T68" fmla="*/ 4 w 504"/>
                <a:gd name="T69" fmla="*/ 21 h 388"/>
                <a:gd name="T70" fmla="*/ 11 w 504"/>
                <a:gd name="T71" fmla="*/ 21 h 388"/>
                <a:gd name="T72" fmla="*/ 10 w 504"/>
                <a:gd name="T73" fmla="*/ 23 h 388"/>
                <a:gd name="T74" fmla="*/ 6 w 504"/>
                <a:gd name="T75" fmla="*/ 24 h 388"/>
                <a:gd name="T76" fmla="*/ 7 w 504"/>
                <a:gd name="T77" fmla="*/ 25 h 3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Freeform 68"/>
            <p:cNvSpPr>
              <a:spLocks/>
            </p:cNvSpPr>
            <p:nvPr userDrawn="1"/>
          </p:nvSpPr>
          <p:spPr bwMode="ltGray">
            <a:xfrm>
              <a:off x="4118" y="960"/>
              <a:ext cx="174" cy="156"/>
            </a:xfrm>
            <a:custGeom>
              <a:avLst/>
              <a:gdLst>
                <a:gd name="T0" fmla="*/ 0 w 194"/>
                <a:gd name="T1" fmla="*/ 13 h 174"/>
                <a:gd name="T2" fmla="*/ 4 w 194"/>
                <a:gd name="T3" fmla="*/ 10 h 174"/>
                <a:gd name="T4" fmla="*/ 8 w 194"/>
                <a:gd name="T5" fmla="*/ 10 h 174"/>
                <a:gd name="T6" fmla="*/ 11 w 194"/>
                <a:gd name="T7" fmla="*/ 7 h 174"/>
                <a:gd name="T8" fmla="*/ 11 w 194"/>
                <a:gd name="T9" fmla="*/ 4 h 174"/>
                <a:gd name="T10" fmla="*/ 14 w 194"/>
                <a:gd name="T11" fmla="*/ 4 h 174"/>
                <a:gd name="T12" fmla="*/ 13 w 194"/>
                <a:gd name="T13" fmla="*/ 4 h 174"/>
                <a:gd name="T14" fmla="*/ 11 w 194"/>
                <a:gd name="T15" fmla="*/ 4 h 174"/>
                <a:gd name="T16" fmla="*/ 8 w 194"/>
                <a:gd name="T17" fmla="*/ 0 h 174"/>
                <a:gd name="T18" fmla="*/ 5 w 194"/>
                <a:gd name="T19" fmla="*/ 4 h 174"/>
                <a:gd name="T20" fmla="*/ 0 w 194"/>
                <a:gd name="T21" fmla="*/ 6 h 174"/>
                <a:gd name="T22" fmla="*/ 0 w 194"/>
                <a:gd name="T23" fmla="*/ 13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Freeform 69"/>
            <p:cNvSpPr>
              <a:spLocks/>
            </p:cNvSpPr>
            <p:nvPr userDrawn="1"/>
          </p:nvSpPr>
          <p:spPr bwMode="ltGray">
            <a:xfrm>
              <a:off x="2789" y="967"/>
              <a:ext cx="1460" cy="1789"/>
            </a:xfrm>
            <a:custGeom>
              <a:avLst/>
              <a:gdLst>
                <a:gd name="T0" fmla="*/ 75 w 1630"/>
                <a:gd name="T1" fmla="*/ 4 h 1996"/>
                <a:gd name="T2" fmla="*/ 62 w 1630"/>
                <a:gd name="T3" fmla="*/ 6 h 1996"/>
                <a:gd name="T4" fmla="*/ 40 w 1630"/>
                <a:gd name="T5" fmla="*/ 20 h 1996"/>
                <a:gd name="T6" fmla="*/ 19 w 1630"/>
                <a:gd name="T7" fmla="*/ 43 h 1996"/>
                <a:gd name="T8" fmla="*/ 8 w 1630"/>
                <a:gd name="T9" fmla="*/ 65 h 1996"/>
                <a:gd name="T10" fmla="*/ 4 w 1630"/>
                <a:gd name="T11" fmla="*/ 92 h 1996"/>
                <a:gd name="T12" fmla="*/ 4 w 1630"/>
                <a:gd name="T13" fmla="*/ 120 h 1996"/>
                <a:gd name="T14" fmla="*/ 4 w 1630"/>
                <a:gd name="T15" fmla="*/ 128 h 1996"/>
                <a:gd name="T16" fmla="*/ 10 w 1630"/>
                <a:gd name="T17" fmla="*/ 134 h 1996"/>
                <a:gd name="T18" fmla="*/ 13 w 1630"/>
                <a:gd name="T19" fmla="*/ 143 h 1996"/>
                <a:gd name="T20" fmla="*/ 15 w 1630"/>
                <a:gd name="T21" fmla="*/ 138 h 1996"/>
                <a:gd name="T22" fmla="*/ 17 w 1630"/>
                <a:gd name="T23" fmla="*/ 131 h 1996"/>
                <a:gd name="T24" fmla="*/ 19 w 1630"/>
                <a:gd name="T25" fmla="*/ 117 h 1996"/>
                <a:gd name="T26" fmla="*/ 27 w 1630"/>
                <a:gd name="T27" fmla="*/ 109 h 1996"/>
                <a:gd name="T28" fmla="*/ 27 w 1630"/>
                <a:gd name="T29" fmla="*/ 117 h 1996"/>
                <a:gd name="T30" fmla="*/ 28 w 1630"/>
                <a:gd name="T31" fmla="*/ 122 h 1996"/>
                <a:gd name="T32" fmla="*/ 25 w 1630"/>
                <a:gd name="T33" fmla="*/ 133 h 1996"/>
                <a:gd name="T34" fmla="*/ 34 w 1630"/>
                <a:gd name="T35" fmla="*/ 117 h 1996"/>
                <a:gd name="T36" fmla="*/ 38 w 1630"/>
                <a:gd name="T37" fmla="*/ 108 h 1996"/>
                <a:gd name="T38" fmla="*/ 53 w 1630"/>
                <a:gd name="T39" fmla="*/ 108 h 1996"/>
                <a:gd name="T40" fmla="*/ 58 w 1630"/>
                <a:gd name="T41" fmla="*/ 105 h 1996"/>
                <a:gd name="T42" fmla="*/ 57 w 1630"/>
                <a:gd name="T43" fmla="*/ 111 h 1996"/>
                <a:gd name="T44" fmla="*/ 62 w 1630"/>
                <a:gd name="T45" fmla="*/ 117 h 1996"/>
                <a:gd name="T46" fmla="*/ 65 w 1630"/>
                <a:gd name="T47" fmla="*/ 105 h 1996"/>
                <a:gd name="T48" fmla="*/ 54 w 1630"/>
                <a:gd name="T49" fmla="*/ 98 h 1996"/>
                <a:gd name="T50" fmla="*/ 47 w 1630"/>
                <a:gd name="T51" fmla="*/ 92 h 1996"/>
                <a:gd name="T52" fmla="*/ 47 w 1630"/>
                <a:gd name="T53" fmla="*/ 88 h 1996"/>
                <a:gd name="T54" fmla="*/ 56 w 1630"/>
                <a:gd name="T55" fmla="*/ 86 h 1996"/>
                <a:gd name="T56" fmla="*/ 69 w 1630"/>
                <a:gd name="T57" fmla="*/ 80 h 1996"/>
                <a:gd name="T58" fmla="*/ 74 w 1630"/>
                <a:gd name="T59" fmla="*/ 83 h 1996"/>
                <a:gd name="T60" fmla="*/ 82 w 1630"/>
                <a:gd name="T61" fmla="*/ 84 h 1996"/>
                <a:gd name="T62" fmla="*/ 90 w 1630"/>
                <a:gd name="T63" fmla="*/ 82 h 1996"/>
                <a:gd name="T64" fmla="*/ 82 w 1630"/>
                <a:gd name="T65" fmla="*/ 108 h 1996"/>
                <a:gd name="T66" fmla="*/ 90 w 1630"/>
                <a:gd name="T67" fmla="*/ 103 h 1996"/>
                <a:gd name="T68" fmla="*/ 91 w 1630"/>
                <a:gd name="T69" fmla="*/ 94 h 1996"/>
                <a:gd name="T70" fmla="*/ 98 w 1630"/>
                <a:gd name="T71" fmla="*/ 88 h 1996"/>
                <a:gd name="T72" fmla="*/ 102 w 1630"/>
                <a:gd name="T73" fmla="*/ 82 h 1996"/>
                <a:gd name="T74" fmla="*/ 110 w 1630"/>
                <a:gd name="T75" fmla="*/ 82 h 1996"/>
                <a:gd name="T76" fmla="*/ 116 w 1630"/>
                <a:gd name="T77" fmla="*/ 75 h 1996"/>
                <a:gd name="T78" fmla="*/ 111 w 1630"/>
                <a:gd name="T79" fmla="*/ 75 h 1996"/>
                <a:gd name="T80" fmla="*/ 106 w 1630"/>
                <a:gd name="T81" fmla="*/ 70 h 1996"/>
                <a:gd name="T82" fmla="*/ 95 w 1630"/>
                <a:gd name="T83" fmla="*/ 65 h 1996"/>
                <a:gd name="T84" fmla="*/ 83 w 1630"/>
                <a:gd name="T85" fmla="*/ 65 h 1996"/>
                <a:gd name="T86" fmla="*/ 73 w 1630"/>
                <a:gd name="T87" fmla="*/ 54 h 1996"/>
                <a:gd name="T88" fmla="*/ 69 w 1630"/>
                <a:gd name="T89" fmla="*/ 52 h 1996"/>
                <a:gd name="T90" fmla="*/ 73 w 1630"/>
                <a:gd name="T91" fmla="*/ 48 h 1996"/>
                <a:gd name="T92" fmla="*/ 69 w 1630"/>
                <a:gd name="T93" fmla="*/ 46 h 1996"/>
                <a:gd name="T94" fmla="*/ 65 w 1630"/>
                <a:gd name="T95" fmla="*/ 42 h 1996"/>
                <a:gd name="T96" fmla="*/ 62 w 1630"/>
                <a:gd name="T97" fmla="*/ 38 h 1996"/>
                <a:gd name="T98" fmla="*/ 62 w 1630"/>
                <a:gd name="T99" fmla="*/ 32 h 1996"/>
                <a:gd name="T100" fmla="*/ 71 w 1630"/>
                <a:gd name="T101" fmla="*/ 34 h 1996"/>
                <a:gd name="T102" fmla="*/ 65 w 1630"/>
                <a:gd name="T103" fmla="*/ 31 h 1996"/>
                <a:gd name="T104" fmla="*/ 65 w 1630"/>
                <a:gd name="T105" fmla="*/ 28 h 1996"/>
                <a:gd name="T106" fmla="*/ 73 w 1630"/>
                <a:gd name="T107" fmla="*/ 24 h 1996"/>
                <a:gd name="T108" fmla="*/ 74 w 1630"/>
                <a:gd name="T109" fmla="*/ 20 h 1996"/>
                <a:gd name="T110" fmla="*/ 81 w 1630"/>
                <a:gd name="T111" fmla="*/ 18 h 1996"/>
                <a:gd name="T112" fmla="*/ 83 w 1630"/>
                <a:gd name="T113" fmla="*/ 11 h 1996"/>
                <a:gd name="T114" fmla="*/ 83 w 1630"/>
                <a:gd name="T115" fmla="*/ 4 h 19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Freeform 70"/>
            <p:cNvSpPr>
              <a:spLocks/>
            </p:cNvSpPr>
            <p:nvPr userDrawn="1"/>
          </p:nvSpPr>
          <p:spPr bwMode="ltGray">
            <a:xfrm>
              <a:off x="3747" y="3265"/>
              <a:ext cx="400" cy="295"/>
            </a:xfrm>
            <a:custGeom>
              <a:avLst/>
              <a:gdLst>
                <a:gd name="T0" fmla="*/ 0 w 446"/>
                <a:gd name="T1" fmla="*/ 12 h 329"/>
                <a:gd name="T2" fmla="*/ 0 w 446"/>
                <a:gd name="T3" fmla="*/ 19 h 329"/>
                <a:gd name="T4" fmla="*/ 9 w 446"/>
                <a:gd name="T5" fmla="*/ 22 h 329"/>
                <a:gd name="T6" fmla="*/ 13 w 446"/>
                <a:gd name="T7" fmla="*/ 22 h 329"/>
                <a:gd name="T8" fmla="*/ 18 w 446"/>
                <a:gd name="T9" fmla="*/ 23 h 329"/>
                <a:gd name="T10" fmla="*/ 24 w 446"/>
                <a:gd name="T11" fmla="*/ 24 h 329"/>
                <a:gd name="T12" fmla="*/ 30 w 446"/>
                <a:gd name="T13" fmla="*/ 24 h 329"/>
                <a:gd name="T14" fmla="*/ 31 w 446"/>
                <a:gd name="T15" fmla="*/ 22 h 329"/>
                <a:gd name="T16" fmla="*/ 28 w 446"/>
                <a:gd name="T17" fmla="*/ 18 h 329"/>
                <a:gd name="T18" fmla="*/ 28 w 446"/>
                <a:gd name="T19" fmla="*/ 14 h 329"/>
                <a:gd name="T20" fmla="*/ 22 w 446"/>
                <a:gd name="T21" fmla="*/ 12 h 329"/>
                <a:gd name="T22" fmla="*/ 22 w 446"/>
                <a:gd name="T23" fmla="*/ 7 h 329"/>
                <a:gd name="T24" fmla="*/ 19 w 446"/>
                <a:gd name="T25" fmla="*/ 4 h 329"/>
                <a:gd name="T26" fmla="*/ 18 w 446"/>
                <a:gd name="T27" fmla="*/ 9 h 329"/>
                <a:gd name="T28" fmla="*/ 14 w 446"/>
                <a:gd name="T29" fmla="*/ 6 h 329"/>
                <a:gd name="T30" fmla="*/ 13 w 446"/>
                <a:gd name="T31" fmla="*/ 8 h 329"/>
                <a:gd name="T32" fmla="*/ 13 w 446"/>
                <a:gd name="T33" fmla="*/ 4 h 329"/>
                <a:gd name="T34" fmla="*/ 9 w 446"/>
                <a:gd name="T35" fmla="*/ 4 h 329"/>
                <a:gd name="T36" fmla="*/ 9 w 446"/>
                <a:gd name="T37" fmla="*/ 9 h 329"/>
                <a:gd name="T38" fmla="*/ 11 w 446"/>
                <a:gd name="T39" fmla="*/ 13 h 329"/>
                <a:gd name="T40" fmla="*/ 5 w 446"/>
                <a:gd name="T41" fmla="*/ 14 h 329"/>
                <a:gd name="T42" fmla="*/ 4 w 446"/>
                <a:gd name="T43" fmla="*/ 12 h 329"/>
                <a:gd name="T44" fmla="*/ 0 w 446"/>
                <a:gd name="T45" fmla="*/ 12 h 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6" h="329">
                  <a:moveTo>
                    <a:pt x="0" y="162"/>
                  </a:moveTo>
                  <a:lnTo>
                    <a:pt x="0" y="258"/>
                  </a:lnTo>
                  <a:lnTo>
                    <a:pt x="109" y="295"/>
                  </a:lnTo>
                  <a:lnTo>
                    <a:pt x="183" y="309"/>
                  </a:lnTo>
                  <a:lnTo>
                    <a:pt x="240" y="318"/>
                  </a:lnTo>
                  <a:lnTo>
                    <a:pt x="318" y="327"/>
                  </a:lnTo>
                  <a:lnTo>
                    <a:pt x="414" y="324"/>
                  </a:lnTo>
                  <a:cubicBezTo>
                    <a:pt x="432" y="319"/>
                    <a:pt x="446" y="329"/>
                    <a:pt x="427" y="295"/>
                  </a:cubicBezTo>
                  <a:cubicBezTo>
                    <a:pt x="408" y="261"/>
                    <a:pt x="389" y="265"/>
                    <a:pt x="382" y="250"/>
                  </a:cubicBezTo>
                  <a:lnTo>
                    <a:pt x="382" y="204"/>
                  </a:lnTo>
                  <a:lnTo>
                    <a:pt x="309" y="159"/>
                  </a:lnTo>
                  <a:cubicBezTo>
                    <a:pt x="298" y="140"/>
                    <a:pt x="333" y="144"/>
                    <a:pt x="315" y="90"/>
                  </a:cubicBezTo>
                  <a:cubicBezTo>
                    <a:pt x="297" y="36"/>
                    <a:pt x="266" y="53"/>
                    <a:pt x="255" y="57"/>
                  </a:cubicBezTo>
                  <a:lnTo>
                    <a:pt x="246" y="114"/>
                  </a:lnTo>
                  <a:lnTo>
                    <a:pt x="204" y="84"/>
                  </a:lnTo>
                  <a:lnTo>
                    <a:pt x="168" y="99"/>
                  </a:lnTo>
                  <a:lnTo>
                    <a:pt x="180" y="48"/>
                  </a:lnTo>
                  <a:cubicBezTo>
                    <a:pt x="171" y="38"/>
                    <a:pt x="135" y="0"/>
                    <a:pt x="111" y="36"/>
                  </a:cubicBezTo>
                  <a:cubicBezTo>
                    <a:pt x="87" y="72"/>
                    <a:pt x="104" y="89"/>
                    <a:pt x="109" y="114"/>
                  </a:cubicBezTo>
                  <a:lnTo>
                    <a:pt x="144" y="186"/>
                  </a:lnTo>
                  <a:lnTo>
                    <a:pt x="75" y="195"/>
                  </a:lnTo>
                  <a:lnTo>
                    <a:pt x="36" y="162"/>
                  </a:lnTo>
                  <a:lnTo>
                    <a:pt x="0" y="16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71"/>
            <p:cNvSpPr>
              <a:spLocks/>
            </p:cNvSpPr>
            <p:nvPr userDrawn="1"/>
          </p:nvSpPr>
          <p:spPr bwMode="ltGray">
            <a:xfrm>
              <a:off x="3653" y="3182"/>
              <a:ext cx="395" cy="131"/>
            </a:xfrm>
            <a:custGeom>
              <a:avLst/>
              <a:gdLst>
                <a:gd name="T0" fmla="*/ 4 w 441"/>
                <a:gd name="T1" fmla="*/ 6 h 146"/>
                <a:gd name="T2" fmla="*/ 4 w 441"/>
                <a:gd name="T3" fmla="*/ 11 h 146"/>
                <a:gd name="T4" fmla="*/ 12 w 441"/>
                <a:gd name="T5" fmla="*/ 9 h 146"/>
                <a:gd name="T6" fmla="*/ 15 w 441"/>
                <a:gd name="T7" fmla="*/ 4 h 146"/>
                <a:gd name="T8" fmla="*/ 19 w 441"/>
                <a:gd name="T9" fmla="*/ 9 h 146"/>
                <a:gd name="T10" fmla="*/ 21 w 441"/>
                <a:gd name="T11" fmla="*/ 8 h 146"/>
                <a:gd name="T12" fmla="*/ 24 w 441"/>
                <a:gd name="T13" fmla="*/ 9 h 146"/>
                <a:gd name="T14" fmla="*/ 24 w 441"/>
                <a:gd name="T15" fmla="*/ 4 h 146"/>
                <a:gd name="T16" fmla="*/ 27 w 441"/>
                <a:gd name="T17" fmla="*/ 4 h 146"/>
                <a:gd name="T18" fmla="*/ 29 w 441"/>
                <a:gd name="T19" fmla="*/ 4 h 146"/>
                <a:gd name="T20" fmla="*/ 30 w 441"/>
                <a:gd name="T21" fmla="*/ 4 h 146"/>
                <a:gd name="T22" fmla="*/ 27 w 441"/>
                <a:gd name="T23" fmla="*/ 0 h 146"/>
                <a:gd name="T24" fmla="*/ 21 w 441"/>
                <a:gd name="T25" fmla="*/ 4 h 146"/>
                <a:gd name="T26" fmla="*/ 17 w 441"/>
                <a:gd name="T27" fmla="*/ 4 h 146"/>
                <a:gd name="T28" fmla="*/ 13 w 441"/>
                <a:gd name="T29" fmla="*/ 4 h 146"/>
                <a:gd name="T30" fmla="*/ 10 w 441"/>
                <a:gd name="T31" fmla="*/ 5 h 146"/>
                <a:gd name="T32" fmla="*/ 9 w 441"/>
                <a:gd name="T33" fmla="*/ 6 h 146"/>
                <a:gd name="T34" fmla="*/ 8 w 441"/>
                <a:gd name="T35" fmla="*/ 6 h 146"/>
                <a:gd name="T36" fmla="*/ 4 w 441"/>
                <a:gd name="T37" fmla="*/ 4 h 146"/>
                <a:gd name="T38" fmla="*/ 4 w 441"/>
                <a:gd name="T39" fmla="*/ 6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Freeform 72"/>
            <p:cNvSpPr>
              <a:spLocks/>
            </p:cNvSpPr>
            <p:nvPr userDrawn="1"/>
          </p:nvSpPr>
          <p:spPr bwMode="ltGray">
            <a:xfrm>
              <a:off x="2944" y="2778"/>
              <a:ext cx="134" cy="178"/>
            </a:xfrm>
            <a:custGeom>
              <a:avLst/>
              <a:gdLst>
                <a:gd name="T0" fmla="*/ 0 w 150"/>
                <a:gd name="T1" fmla="*/ 0 h 198"/>
                <a:gd name="T2" fmla="*/ 4 w 150"/>
                <a:gd name="T3" fmla="*/ 4 h 198"/>
                <a:gd name="T4" fmla="*/ 4 w 150"/>
                <a:gd name="T5" fmla="*/ 10 h 198"/>
                <a:gd name="T6" fmla="*/ 6 w 150"/>
                <a:gd name="T7" fmla="*/ 14 h 198"/>
                <a:gd name="T8" fmla="*/ 9 w 150"/>
                <a:gd name="T9" fmla="*/ 15 h 198"/>
                <a:gd name="T10" fmla="*/ 11 w 150"/>
                <a:gd name="T11" fmla="*/ 12 h 198"/>
                <a:gd name="T12" fmla="*/ 8 w 150"/>
                <a:gd name="T13" fmla="*/ 12 h 198"/>
                <a:gd name="T14" fmla="*/ 8 w 150"/>
                <a:gd name="T15" fmla="*/ 8 h 198"/>
                <a:gd name="T16" fmla="*/ 5 w 150"/>
                <a:gd name="T17" fmla="*/ 6 h 198"/>
                <a:gd name="T18" fmla="*/ 7 w 150"/>
                <a:gd name="T19" fmla="*/ 4 h 198"/>
                <a:gd name="T20" fmla="*/ 4 w 150"/>
                <a:gd name="T21" fmla="*/ 4 h 198"/>
                <a:gd name="T22" fmla="*/ 0 w 150"/>
                <a:gd name="T23" fmla="*/ 0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8" name="Freeform 73"/>
            <p:cNvSpPr>
              <a:spLocks/>
            </p:cNvSpPr>
            <p:nvPr userDrawn="1"/>
          </p:nvSpPr>
          <p:spPr bwMode="ltGray">
            <a:xfrm>
              <a:off x="3074" y="2696"/>
              <a:ext cx="80" cy="264"/>
            </a:xfrm>
            <a:custGeom>
              <a:avLst/>
              <a:gdLst>
                <a:gd name="T0" fmla="*/ 4 w 90"/>
                <a:gd name="T1" fmla="*/ 0 h 293"/>
                <a:gd name="T2" fmla="*/ 4 w 90"/>
                <a:gd name="T3" fmla="*/ 6 h 293"/>
                <a:gd name="T4" fmla="*/ 2 w 90"/>
                <a:gd name="T5" fmla="*/ 10 h 293"/>
                <a:gd name="T6" fmla="*/ 0 w 90"/>
                <a:gd name="T7" fmla="*/ 13 h 293"/>
                <a:gd name="T8" fmla="*/ 4 w 90"/>
                <a:gd name="T9" fmla="*/ 13 h 293"/>
                <a:gd name="T10" fmla="*/ 4 w 90"/>
                <a:gd name="T11" fmla="*/ 16 h 293"/>
                <a:gd name="T12" fmla="*/ 4 w 90"/>
                <a:gd name="T13" fmla="*/ 19 h 293"/>
                <a:gd name="T14" fmla="*/ 4 w 90"/>
                <a:gd name="T15" fmla="*/ 24 h 293"/>
                <a:gd name="T16" fmla="*/ 5 w 90"/>
                <a:gd name="T17" fmla="*/ 24 h 293"/>
                <a:gd name="T18" fmla="*/ 4 w 90"/>
                <a:gd name="T19" fmla="*/ 22 h 293"/>
                <a:gd name="T20" fmla="*/ 4 w 90"/>
                <a:gd name="T21" fmla="*/ 14 h 293"/>
                <a:gd name="T22" fmla="*/ 4 w 90"/>
                <a:gd name="T23" fmla="*/ 13 h 293"/>
                <a:gd name="T24" fmla="*/ 4 w 90"/>
                <a:gd name="T25" fmla="*/ 11 h 293"/>
                <a:gd name="T26" fmla="*/ 4 w 90"/>
                <a:gd name="T27" fmla="*/ 8 h 293"/>
                <a:gd name="T28" fmla="*/ 5 w 90"/>
                <a:gd name="T29" fmla="*/ 5 h 293"/>
                <a:gd name="T30" fmla="*/ 4 w 90"/>
                <a:gd name="T31" fmla="*/ 0 h 2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Freeform 74"/>
            <p:cNvSpPr>
              <a:spLocks/>
            </p:cNvSpPr>
            <p:nvPr userDrawn="1"/>
          </p:nvSpPr>
          <p:spPr bwMode="ltGray">
            <a:xfrm>
              <a:off x="3194" y="2490"/>
              <a:ext cx="258" cy="224"/>
            </a:xfrm>
            <a:custGeom>
              <a:avLst/>
              <a:gdLst>
                <a:gd name="T0" fmla="*/ 0 w 288"/>
                <a:gd name="T1" fmla="*/ 20 h 249"/>
                <a:gd name="T2" fmla="*/ 4 w 288"/>
                <a:gd name="T3" fmla="*/ 17 h 249"/>
                <a:gd name="T4" fmla="*/ 4 w 288"/>
                <a:gd name="T5" fmla="*/ 17 h 249"/>
                <a:gd name="T6" fmla="*/ 4 w 288"/>
                <a:gd name="T7" fmla="*/ 13 h 249"/>
                <a:gd name="T8" fmla="*/ 12 w 288"/>
                <a:gd name="T9" fmla="*/ 11 h 249"/>
                <a:gd name="T10" fmla="*/ 13 w 288"/>
                <a:gd name="T11" fmla="*/ 12 h 249"/>
                <a:gd name="T12" fmla="*/ 13 w 288"/>
                <a:gd name="T13" fmla="*/ 4 h 249"/>
                <a:gd name="T14" fmla="*/ 16 w 288"/>
                <a:gd name="T15" fmla="*/ 0 h 249"/>
                <a:gd name="T16" fmla="*/ 21 w 288"/>
                <a:gd name="T17" fmla="*/ 4 h 249"/>
                <a:gd name="T18" fmla="*/ 18 w 288"/>
                <a:gd name="T19" fmla="*/ 4 h 249"/>
                <a:gd name="T20" fmla="*/ 16 w 288"/>
                <a:gd name="T21" fmla="*/ 4 h 249"/>
                <a:gd name="T22" fmla="*/ 18 w 288"/>
                <a:gd name="T23" fmla="*/ 12 h 249"/>
                <a:gd name="T24" fmla="*/ 13 w 288"/>
                <a:gd name="T25" fmla="*/ 16 h 249"/>
                <a:gd name="T26" fmla="*/ 0 w 288"/>
                <a:gd name="T27" fmla="*/ 20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 name="AutoShape 75"/>
            <p:cNvSpPr>
              <a:spLocks noChangeArrowheads="1"/>
            </p:cNvSpPr>
            <p:nvPr userDrawn="1"/>
          </p:nvSpPr>
          <p:spPr bwMode="ltGray">
            <a:xfrm rot="10800000">
              <a:off x="3561" y="1130"/>
              <a:ext cx="812" cy="6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51 h 21600"/>
                <a:gd name="T26" fmla="*/ 18434 w 21600"/>
                <a:gd name="T27" fmla="*/ 18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sp>
        <p:nvSpPr>
          <p:cNvPr id="31" name="Rectangle 76"/>
          <p:cNvSpPr>
            <a:spLocks noChangeArrowheads="1"/>
          </p:cNvSpPr>
          <p:nvPr/>
        </p:nvSpPr>
        <p:spPr bwMode="invGray">
          <a:xfrm>
            <a:off x="0" y="5229226"/>
            <a:ext cx="12192000" cy="1628775"/>
          </a:xfrm>
          <a:prstGeom prst="rect">
            <a:avLst/>
          </a:prstGeom>
          <a:gradFill rotWithShape="1">
            <a:gsLst>
              <a:gs pos="0">
                <a:schemeClr val="bg2">
                  <a:gamma/>
                  <a:shade val="69804"/>
                  <a:invGamma/>
                </a:schemeClr>
              </a:gs>
              <a:gs pos="100000">
                <a:schemeClr val="bg2"/>
              </a:gs>
            </a:gsLst>
            <a:lin ang="5400000" scaled="1"/>
          </a:gradFill>
          <a:ln w="9525">
            <a:noFill/>
            <a:miter lim="800000"/>
            <a:headEnd/>
            <a:tailEnd/>
          </a:ln>
          <a:effectLst/>
        </p:spPr>
        <p:txBody>
          <a:bodyPr wrap="none" anchor="ctr"/>
          <a:lstStyle/>
          <a:p>
            <a:pPr eaLnBrk="1" hangingPunct="1">
              <a:defRPr/>
            </a:pPr>
            <a:endParaRPr lang="en-US" sz="1800">
              <a:latin typeface="Arial" charset="0"/>
            </a:endParaRPr>
          </a:p>
        </p:txBody>
      </p:sp>
      <p:grpSp>
        <p:nvGrpSpPr>
          <p:cNvPr id="32" name="Group 77"/>
          <p:cNvGrpSpPr>
            <a:grpSpLocks/>
          </p:cNvGrpSpPr>
          <p:nvPr/>
        </p:nvGrpSpPr>
        <p:grpSpPr bwMode="auto">
          <a:xfrm>
            <a:off x="0" y="0"/>
            <a:ext cx="12211051" cy="6858000"/>
            <a:chOff x="0" y="0"/>
            <a:chExt cx="5769" cy="4320"/>
          </a:xfrm>
        </p:grpSpPr>
        <p:sp>
          <p:nvSpPr>
            <p:cNvPr id="33" name="AutoShape 78"/>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34" name="Freeform 79"/>
            <p:cNvSpPr>
              <a:spLocks/>
            </p:cNvSpPr>
            <p:nvPr userDrawn="1"/>
          </p:nvSpPr>
          <p:spPr bwMode="gray">
            <a:xfrm>
              <a:off x="0"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Freeform 80"/>
            <p:cNvSpPr>
              <a:spLocks/>
            </p:cNvSpPr>
            <p:nvPr userDrawn="1"/>
          </p:nvSpPr>
          <p:spPr bwMode="gray">
            <a:xfrm rot="10800000">
              <a:off x="5481"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81"/>
            <p:cNvSpPr>
              <a:spLocks/>
            </p:cNvSpPr>
            <p:nvPr userDrawn="1"/>
          </p:nvSpPr>
          <p:spPr bwMode="gray">
            <a:xfrm rot="5400000">
              <a:off x="5481"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82"/>
            <p:cNvSpPr>
              <a:spLocks/>
            </p:cNvSpPr>
            <p:nvPr userDrawn="1"/>
          </p:nvSpPr>
          <p:spPr bwMode="gray">
            <a:xfrm rot="-5400000">
              <a:off x="0"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38" name="Text Box 14"/>
          <p:cNvSpPr txBox="1">
            <a:spLocks noChangeArrowheads="1"/>
          </p:cNvSpPr>
          <p:nvPr/>
        </p:nvSpPr>
        <p:spPr bwMode="auto">
          <a:xfrm>
            <a:off x="406400" y="381001"/>
            <a:ext cx="11673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a:t>Company</a:t>
            </a:r>
          </a:p>
          <a:p>
            <a:pPr eaLnBrk="1" hangingPunct="1">
              <a:defRPr/>
            </a:pPr>
            <a:r>
              <a:rPr lang="en-US" sz="2600" b="1"/>
              <a:t>LOGO</a:t>
            </a:r>
          </a:p>
        </p:txBody>
      </p:sp>
      <p:sp>
        <p:nvSpPr>
          <p:cNvPr id="3074" name="Rectangle 2"/>
          <p:cNvSpPr>
            <a:spLocks noGrp="1" noChangeArrowheads="1"/>
          </p:cNvSpPr>
          <p:nvPr>
            <p:ph type="ctrTitle"/>
          </p:nvPr>
        </p:nvSpPr>
        <p:spPr>
          <a:xfrm>
            <a:off x="2641600" y="2130426"/>
            <a:ext cx="8636000" cy="1470025"/>
          </a:xfrm>
          <a:effectLst>
            <a:outerShdw dist="53882" dir="2700000" algn="ctr" rotWithShape="0">
              <a:srgbClr val="000000"/>
            </a:outerShdw>
          </a:effectLst>
        </p:spPr>
        <p:txBody>
          <a:bodyPr/>
          <a:lstStyle>
            <a:lvl1pPr algn="l">
              <a:defRPr sz="4400" b="1" i="1"/>
            </a:lvl1pPr>
          </a:lstStyle>
          <a:p>
            <a:r>
              <a:rPr lang="en-US"/>
              <a:t>Click to edit Master title style</a:t>
            </a:r>
          </a:p>
        </p:txBody>
      </p:sp>
      <p:sp>
        <p:nvSpPr>
          <p:cNvPr id="3075" name="Rectangle 3"/>
          <p:cNvSpPr>
            <a:spLocks noGrp="1" noChangeArrowheads="1"/>
          </p:cNvSpPr>
          <p:nvPr>
            <p:ph type="subTitle" idx="1"/>
          </p:nvPr>
        </p:nvSpPr>
        <p:spPr>
          <a:xfrm>
            <a:off x="812800" y="5410200"/>
            <a:ext cx="10363200" cy="457200"/>
          </a:xfrm>
        </p:spPr>
        <p:txBody>
          <a:bodyPr/>
          <a:lstStyle>
            <a:lvl1pPr marL="0" indent="0" algn="ctr">
              <a:buFontTx/>
              <a:buNone/>
              <a:defRPr sz="2800"/>
            </a:lvl1pPr>
          </a:lstStyle>
          <a:p>
            <a:r>
              <a:rPr lang="en-US"/>
              <a:t>Click to edit Master subtitle style</a:t>
            </a:r>
          </a:p>
        </p:txBody>
      </p:sp>
      <p:sp>
        <p:nvSpPr>
          <p:cNvPr id="39" name="Rectangle 4"/>
          <p:cNvSpPr>
            <a:spLocks noGrp="1" noChangeArrowheads="1"/>
          </p:cNvSpPr>
          <p:nvPr>
            <p:ph type="dt" sz="half" idx="10"/>
          </p:nvPr>
        </p:nvSpPr>
        <p:spPr>
          <a:xfrm>
            <a:off x="609600" y="6400801"/>
            <a:ext cx="2844800" cy="320675"/>
          </a:xfrm>
        </p:spPr>
        <p:txBody>
          <a:bodyPr/>
          <a:lstStyle>
            <a:lvl1pPr>
              <a:defRPr/>
            </a:lvl1pPr>
          </a:lstStyle>
          <a:p>
            <a:pPr>
              <a:defRPr/>
            </a:pPr>
            <a:endParaRPr lang="en-US"/>
          </a:p>
        </p:txBody>
      </p:sp>
      <p:sp>
        <p:nvSpPr>
          <p:cNvPr id="40" name="Rectangle 5"/>
          <p:cNvSpPr>
            <a:spLocks noGrp="1" noChangeArrowheads="1"/>
          </p:cNvSpPr>
          <p:nvPr>
            <p:ph type="ftr" sz="quarter" idx="11"/>
          </p:nvPr>
        </p:nvSpPr>
        <p:spPr>
          <a:xfrm>
            <a:off x="4165600" y="6400801"/>
            <a:ext cx="3860800" cy="320675"/>
          </a:xfrm>
        </p:spPr>
        <p:txBody>
          <a:bodyPr/>
          <a:lstStyle>
            <a:lvl1pPr>
              <a:defRPr/>
            </a:lvl1pPr>
          </a:lstStyle>
          <a:p>
            <a:pPr>
              <a:defRPr/>
            </a:pPr>
            <a:endParaRPr lang="en-US"/>
          </a:p>
        </p:txBody>
      </p:sp>
      <p:sp>
        <p:nvSpPr>
          <p:cNvPr id="41" name="Rectangle 6"/>
          <p:cNvSpPr>
            <a:spLocks noGrp="1" noChangeArrowheads="1"/>
          </p:cNvSpPr>
          <p:nvPr>
            <p:ph type="sldNum" sz="quarter" idx="12"/>
          </p:nvPr>
        </p:nvSpPr>
        <p:spPr>
          <a:xfrm>
            <a:off x="8737600" y="6400801"/>
            <a:ext cx="2844800" cy="320675"/>
          </a:xfrm>
        </p:spPr>
        <p:txBody>
          <a:bodyPr/>
          <a:lstStyle>
            <a:lvl1pPr>
              <a:defRPr/>
            </a:lvl1pPr>
          </a:lstStyle>
          <a:p>
            <a:pPr>
              <a:defRPr/>
            </a:pPr>
            <a:fld id="{2E3E4142-BD5E-4B8E-92C2-F8B62C413445}" type="slidenum">
              <a:rPr lang="en-US" altLang="en-US"/>
              <a:pPr>
                <a:defRPr/>
              </a:pPr>
              <a:t>‹#›</a:t>
            </a:fld>
            <a:endParaRPr lang="en-US" altLang="en-US"/>
          </a:p>
        </p:txBody>
      </p:sp>
    </p:spTree>
    <p:extLst>
      <p:ext uri="{BB962C8B-B14F-4D97-AF65-F5344CB8AC3E}">
        <p14:creationId xmlns:p14="http://schemas.microsoft.com/office/powerpoint/2010/main" val="54925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5"/>
                                        </p:tgtEl>
                                        <p:attrNameLst>
                                          <p:attrName>r</p:attrName>
                                        </p:attrNameLst>
                                      </p:cBhvr>
                                    </p:animRot>
                                  </p:childTnLst>
                                </p:cTn>
                              </p:par>
                              <p:par>
                                <p:cTn id="7" presetID="6" presetClass="emph" presetSubtype="0" fill="hold" nodeType="withEffect">
                                  <p:stCondLst>
                                    <p:cond delay="0"/>
                                  </p:stCondLst>
                                  <p:childTnLst>
                                    <p:animScale>
                                      <p:cBhvr>
                                        <p:cTn id="8" dur="3000" fill="hold"/>
                                        <p:tgtEl>
                                          <p:spTgt spid="5"/>
                                        </p:tgtEl>
                                      </p:cBhvr>
                                      <p:by x="150000" y="150000"/>
                                    </p:animScale>
                                  </p:childTnLst>
                                </p:cTn>
                              </p:par>
                              <p:par>
                                <p:cTn id="9" presetID="53" presetClass="exit" presetSubtype="0" fill="remove" nodeType="withEffect">
                                  <p:stCondLst>
                                    <p:cond delay="0"/>
                                  </p:stCondLst>
                                  <p:childTnLst>
                                    <p:anim calcmode="lin" valueType="num">
                                      <p:cBhvr>
                                        <p:cTn id="10" dur="3000"/>
                                        <p:tgtEl>
                                          <p:spTgt spid="5"/>
                                        </p:tgtEl>
                                        <p:attrNameLst>
                                          <p:attrName>ppt_w</p:attrName>
                                        </p:attrNameLst>
                                      </p:cBhvr>
                                      <p:tavLst>
                                        <p:tav tm="0">
                                          <p:val>
                                            <p:strVal val="ppt_w"/>
                                          </p:val>
                                        </p:tav>
                                        <p:tav tm="100000">
                                          <p:val>
                                            <p:fltVal val="0"/>
                                          </p:val>
                                        </p:tav>
                                      </p:tavLst>
                                    </p:anim>
                                    <p:anim calcmode="lin" valueType="num">
                                      <p:cBhvr>
                                        <p:cTn id="11" dur="3000"/>
                                        <p:tgtEl>
                                          <p:spTgt spid="5"/>
                                        </p:tgtEl>
                                        <p:attrNameLst>
                                          <p:attrName>ppt_h</p:attrName>
                                        </p:attrNameLst>
                                      </p:cBhvr>
                                      <p:tavLst>
                                        <p:tav tm="0">
                                          <p:val>
                                            <p:strVal val="ppt_h"/>
                                          </p:val>
                                        </p:tav>
                                        <p:tav tm="100000">
                                          <p:val>
                                            <p:fltVal val="0"/>
                                          </p:val>
                                        </p:tav>
                                      </p:tavLst>
                                    </p:anim>
                                    <p:animEffect transition="out" filter="fade">
                                      <p:cBhvr>
                                        <p:cTn id="12" dur="3000"/>
                                        <p:tgtEl>
                                          <p:spTgt spid="5"/>
                                        </p:tgtEl>
                                      </p:cBhvr>
                                    </p:animEffect>
                                    <p:set>
                                      <p:cBhvr>
                                        <p:cTn id="13"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083247-DAEB-4E99-A470-007BE09D213D}" type="slidenum">
              <a:rPr lang="en-US" altLang="en-US"/>
              <a:pPr>
                <a:defRPr/>
              </a:pPr>
              <a:t>‹#›</a:t>
            </a:fld>
            <a:endParaRPr lang="en-US" altLang="en-US"/>
          </a:p>
        </p:txBody>
      </p:sp>
    </p:spTree>
    <p:extLst>
      <p:ext uri="{BB962C8B-B14F-4D97-AF65-F5344CB8AC3E}">
        <p14:creationId xmlns:p14="http://schemas.microsoft.com/office/powerpoint/2010/main" val="2372637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9043A6-5EDA-4BEC-A010-31AC2D3D899C}" type="slidenum">
              <a:rPr lang="en-US" altLang="en-US"/>
              <a:pPr>
                <a:defRPr/>
              </a:pPr>
              <a:t>‹#›</a:t>
            </a:fld>
            <a:endParaRPr lang="en-US" altLang="en-US"/>
          </a:p>
        </p:txBody>
      </p:sp>
    </p:spTree>
    <p:extLst>
      <p:ext uri="{BB962C8B-B14F-4D97-AF65-F5344CB8AC3E}">
        <p14:creationId xmlns:p14="http://schemas.microsoft.com/office/powerpoint/2010/main" val="3935195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954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384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99FB48-1E8F-48D9-953A-1A259EBC9B6A}" type="slidenum">
              <a:rPr lang="en-US" altLang="en-US"/>
              <a:pPr>
                <a:defRPr/>
              </a:pPr>
              <a:t>‹#›</a:t>
            </a:fld>
            <a:endParaRPr lang="en-US" altLang="en-US"/>
          </a:p>
        </p:txBody>
      </p:sp>
    </p:spTree>
    <p:extLst>
      <p:ext uri="{BB962C8B-B14F-4D97-AF65-F5344CB8AC3E}">
        <p14:creationId xmlns:p14="http://schemas.microsoft.com/office/powerpoint/2010/main" val="1140987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B4A2C0-9E79-4D06-8851-F5410BE00BC9}" type="slidenum">
              <a:rPr lang="en-US" altLang="en-US"/>
              <a:pPr>
                <a:defRPr/>
              </a:pPr>
              <a:t>‹#›</a:t>
            </a:fld>
            <a:endParaRPr lang="en-US" altLang="en-US"/>
          </a:p>
        </p:txBody>
      </p:sp>
    </p:spTree>
    <p:extLst>
      <p:ext uri="{BB962C8B-B14F-4D97-AF65-F5344CB8AC3E}">
        <p14:creationId xmlns:p14="http://schemas.microsoft.com/office/powerpoint/2010/main" val="3165392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44B56F-7A28-4938-806E-354DA1060314}" type="slidenum">
              <a:rPr lang="en-US" altLang="en-US"/>
              <a:pPr>
                <a:defRPr/>
              </a:pPr>
              <a:t>‹#›</a:t>
            </a:fld>
            <a:endParaRPr lang="en-US" altLang="en-US"/>
          </a:p>
        </p:txBody>
      </p:sp>
    </p:spTree>
    <p:extLst>
      <p:ext uri="{BB962C8B-B14F-4D97-AF65-F5344CB8AC3E}">
        <p14:creationId xmlns:p14="http://schemas.microsoft.com/office/powerpoint/2010/main" val="668573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89F4A5-1246-41E4-B2EC-B14D9F95FB55}" type="slidenum">
              <a:rPr lang="en-US" altLang="en-US"/>
              <a:pPr>
                <a:defRPr/>
              </a:pPr>
              <a:t>‹#›</a:t>
            </a:fld>
            <a:endParaRPr lang="en-US" altLang="en-US"/>
          </a:p>
        </p:txBody>
      </p:sp>
    </p:spTree>
    <p:extLst>
      <p:ext uri="{BB962C8B-B14F-4D97-AF65-F5344CB8AC3E}">
        <p14:creationId xmlns:p14="http://schemas.microsoft.com/office/powerpoint/2010/main" val="138652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176A0-3486-424B-B009-E607EC19472E}" type="datetimeFigureOut">
              <a:rPr lang="en-US" smtClean="0"/>
              <a:t>7/14/2024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2366354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A35C79-BFCF-4687-8B7A-FEFEC7D50CCA}" type="slidenum">
              <a:rPr lang="en-US" altLang="en-US"/>
              <a:pPr>
                <a:defRPr/>
              </a:pPr>
              <a:t>‹#›</a:t>
            </a:fld>
            <a:endParaRPr lang="en-US" altLang="en-US"/>
          </a:p>
        </p:txBody>
      </p:sp>
    </p:spTree>
    <p:extLst>
      <p:ext uri="{BB962C8B-B14F-4D97-AF65-F5344CB8AC3E}">
        <p14:creationId xmlns:p14="http://schemas.microsoft.com/office/powerpoint/2010/main" val="2126555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DADC72-C120-4718-881A-BA7AE010A7A4}" type="slidenum">
              <a:rPr lang="en-US" altLang="en-US"/>
              <a:pPr>
                <a:defRPr/>
              </a:pPr>
              <a:t>‹#›</a:t>
            </a:fld>
            <a:endParaRPr lang="en-US" altLang="en-US"/>
          </a:p>
        </p:txBody>
      </p:sp>
    </p:spTree>
    <p:extLst>
      <p:ext uri="{BB962C8B-B14F-4D97-AF65-F5344CB8AC3E}">
        <p14:creationId xmlns:p14="http://schemas.microsoft.com/office/powerpoint/2010/main" val="41738558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BE1B48-BEAA-4AAE-9E24-093C70C813E2}" type="slidenum">
              <a:rPr lang="en-US" altLang="en-US"/>
              <a:pPr>
                <a:defRPr/>
              </a:pPr>
              <a:t>‹#›</a:t>
            </a:fld>
            <a:endParaRPr lang="en-US" altLang="en-US"/>
          </a:p>
        </p:txBody>
      </p:sp>
    </p:spTree>
    <p:extLst>
      <p:ext uri="{BB962C8B-B14F-4D97-AF65-F5344CB8AC3E}">
        <p14:creationId xmlns:p14="http://schemas.microsoft.com/office/powerpoint/2010/main" val="4125258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8438"/>
            <a:ext cx="2743200"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8438"/>
            <a:ext cx="80264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413E79-1587-4E4A-A82E-31E5A08A2880}" type="slidenum">
              <a:rPr lang="en-US" altLang="en-US"/>
              <a:pPr>
                <a:defRPr/>
              </a:pPr>
              <a:t>‹#›</a:t>
            </a:fld>
            <a:endParaRPr lang="en-US" altLang="en-US"/>
          </a:p>
        </p:txBody>
      </p:sp>
    </p:spTree>
    <p:extLst>
      <p:ext uri="{BB962C8B-B14F-4D97-AF65-F5344CB8AC3E}">
        <p14:creationId xmlns:p14="http://schemas.microsoft.com/office/powerpoint/2010/main" val="328757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E176A0-3486-424B-B009-E607EC19472E}" type="datetimeFigureOut">
              <a:rPr lang="en-US" smtClean="0"/>
              <a:t>7/14/2024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96498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E176A0-3486-424B-B009-E607EC19472E}" type="datetimeFigureOut">
              <a:rPr lang="en-US" smtClean="0"/>
              <a:t>7/14/2024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149054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E176A0-3486-424B-B009-E607EC19472E}" type="datetimeFigureOut">
              <a:rPr lang="en-US" smtClean="0"/>
              <a:t>7/14/2024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293848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176A0-3486-424B-B009-E607EC19472E}" type="datetimeFigureOut">
              <a:rPr lang="en-US" smtClean="0"/>
              <a:t>7/14/2024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3380732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176A0-3486-424B-B009-E607EC19472E}" type="datetimeFigureOut">
              <a:rPr lang="en-US" smtClean="0"/>
              <a:t>7/14/2024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423244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E176A0-3486-424B-B009-E607EC19472E}" type="datetimeFigureOut">
              <a:rPr lang="en-US" smtClean="0"/>
              <a:t>7/14/2024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5A6CC-11DA-41FA-972D-17871CA36A24}" type="slidenum">
              <a:rPr lang="en-US" smtClean="0"/>
              <a:t>‹#›</a:t>
            </a:fld>
            <a:endParaRPr lang="en-US"/>
          </a:p>
        </p:txBody>
      </p:sp>
    </p:spTree>
    <p:extLst>
      <p:ext uri="{BB962C8B-B14F-4D97-AF65-F5344CB8AC3E}">
        <p14:creationId xmlns:p14="http://schemas.microsoft.com/office/powerpoint/2010/main" val="266738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176A0-3486-424B-B009-E607EC19472E}" type="datetimeFigureOut">
              <a:rPr lang="en-US" smtClean="0"/>
              <a:t>7/14/2024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5A6CC-11DA-41FA-972D-17871CA36A24}" type="slidenum">
              <a:rPr lang="en-US" smtClean="0"/>
              <a:t>‹#›</a:t>
            </a:fld>
            <a:endParaRPr lang="en-US"/>
          </a:p>
        </p:txBody>
      </p:sp>
    </p:spTree>
    <p:extLst>
      <p:ext uri="{BB962C8B-B14F-4D97-AF65-F5344CB8AC3E}">
        <p14:creationId xmlns:p14="http://schemas.microsoft.com/office/powerpoint/2010/main" val="168543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D85786-45BE-B200-1A0A-29857E8D3A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746B82-71EA-44BB-212F-CA9EAFC95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5101C-6D14-E2B8-9C06-D5D8B3738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E0258-01B8-4DA7-8ADF-B5F1B08F1C69}" type="datetimeFigureOut">
              <a:rPr lang="en-US" smtClean="0"/>
              <a:t>7/14/2024</a:t>
            </a:fld>
            <a:endParaRPr lang="en-US"/>
          </a:p>
        </p:txBody>
      </p:sp>
      <p:sp>
        <p:nvSpPr>
          <p:cNvPr id="5" name="Footer Placeholder 4">
            <a:extLst>
              <a:ext uri="{FF2B5EF4-FFF2-40B4-BE49-F238E27FC236}">
                <a16:creationId xmlns:a16="http://schemas.microsoft.com/office/drawing/2014/main" id="{EF282B68-33B1-69E4-07EF-26EA5D5B20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B3363-1AB4-A8D6-4510-428EB9CB6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2466B0-2526-4FDA-A100-0D57E9E092F6}" type="slidenum">
              <a:rPr lang="en-US" smtClean="0"/>
              <a:t>‹#›</a:t>
            </a:fld>
            <a:endParaRPr lang="en-US"/>
          </a:p>
        </p:txBody>
      </p:sp>
    </p:spTree>
    <p:extLst>
      <p:ext uri="{BB962C8B-B14F-4D97-AF65-F5344CB8AC3E}">
        <p14:creationId xmlns:p14="http://schemas.microsoft.com/office/powerpoint/2010/main" val="7405582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25775"/>
            </a:gs>
          </a:gsLst>
          <a:lin ang="5400000" scaled="1"/>
        </a:gradFill>
        <a:effectLst/>
      </p:bgPr>
    </p:bg>
    <p:spTree>
      <p:nvGrpSpPr>
        <p:cNvPr id="1" name=""/>
        <p:cNvGrpSpPr/>
        <p:nvPr/>
      </p:nvGrpSpPr>
      <p:grpSpPr>
        <a:xfrm>
          <a:off x="0" y="0"/>
          <a:ext cx="0" cy="0"/>
          <a:chOff x="0" y="0"/>
          <a:chExt cx="0" cy="0"/>
        </a:xfrm>
      </p:grpSpPr>
      <p:grpSp>
        <p:nvGrpSpPr>
          <p:cNvPr id="1026" name="Group 11"/>
          <p:cNvGrpSpPr>
            <a:grpSpLocks/>
          </p:cNvGrpSpPr>
          <p:nvPr/>
        </p:nvGrpSpPr>
        <p:grpSpPr bwMode="auto">
          <a:xfrm>
            <a:off x="7012518" y="2178050"/>
            <a:ext cx="5209116" cy="4751388"/>
            <a:chOff x="3322" y="1372"/>
            <a:chExt cx="2461" cy="2993"/>
          </a:xfrm>
        </p:grpSpPr>
        <p:sp>
          <p:nvSpPr>
            <p:cNvPr id="1065" name="Freeform 12"/>
            <p:cNvSpPr>
              <a:spLocks/>
            </p:cNvSpPr>
            <p:nvPr userDrawn="1"/>
          </p:nvSpPr>
          <p:spPr bwMode="white">
            <a:xfrm>
              <a:off x="3800" y="3783"/>
              <a:ext cx="355" cy="269"/>
            </a:xfrm>
            <a:custGeom>
              <a:avLst/>
              <a:gdLst>
                <a:gd name="T0" fmla="*/ 0 w 363"/>
                <a:gd name="T1" fmla="*/ 45 h 272"/>
                <a:gd name="T2" fmla="*/ 55 w 363"/>
                <a:gd name="T3" fmla="*/ 112 h 272"/>
                <a:gd name="T4" fmla="*/ 106 w 363"/>
                <a:gd name="T5" fmla="*/ 178 h 272"/>
                <a:gd name="T6" fmla="*/ 159 w 363"/>
                <a:gd name="T7" fmla="*/ 208 h 272"/>
                <a:gd name="T8" fmla="*/ 186 w 363"/>
                <a:gd name="T9" fmla="*/ 208 h 272"/>
                <a:gd name="T10" fmla="*/ 213 w 363"/>
                <a:gd name="T11" fmla="*/ 134 h 272"/>
                <a:gd name="T12" fmla="*/ 186 w 363"/>
                <a:gd name="T13" fmla="*/ 134 h 272"/>
                <a:gd name="T14" fmla="*/ 159 w 363"/>
                <a:gd name="T15" fmla="*/ 134 h 272"/>
                <a:gd name="T16" fmla="*/ 133 w 363"/>
                <a:gd name="T17" fmla="*/ 134 h 272"/>
                <a:gd name="T18" fmla="*/ 133 w 363"/>
                <a:gd name="T19" fmla="*/ 112 h 272"/>
                <a:gd name="T20" fmla="*/ 159 w 363"/>
                <a:gd name="T21" fmla="*/ 67 h 272"/>
                <a:gd name="T22" fmla="*/ 133 w 363"/>
                <a:gd name="T23" fmla="*/ 45 h 272"/>
                <a:gd name="T24" fmla="*/ 133 w 363"/>
                <a:gd name="T25" fmla="*/ 67 h 272"/>
                <a:gd name="T26" fmla="*/ 106 w 363"/>
                <a:gd name="T27" fmla="*/ 112 h 272"/>
                <a:gd name="T28" fmla="*/ 80 w 363"/>
                <a:gd name="T29" fmla="*/ 112 h 272"/>
                <a:gd name="T30" fmla="*/ 55 w 363"/>
                <a:gd name="T31" fmla="*/ 67 h 272"/>
                <a:gd name="T32" fmla="*/ 80 w 363"/>
                <a:gd name="T33" fmla="*/ 67 h 272"/>
                <a:gd name="T34" fmla="*/ 55 w 363"/>
                <a:gd name="T35" fmla="*/ 45 h 272"/>
                <a:gd name="T36" fmla="*/ 22 w 363"/>
                <a:gd name="T37" fmla="*/ 0 h 272"/>
                <a:gd name="T38" fmla="*/ 37 w 363"/>
                <a:gd name="T39" fmla="*/ 45 h 272"/>
                <a:gd name="T40" fmla="*/ 22 w 363"/>
                <a:gd name="T41" fmla="*/ 45 h 272"/>
                <a:gd name="T42" fmla="*/ 0 w 363"/>
                <a:gd name="T43" fmla="*/ 45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6" name="Freeform 13"/>
            <p:cNvSpPr>
              <a:spLocks/>
            </p:cNvSpPr>
            <p:nvPr userDrawn="1"/>
          </p:nvSpPr>
          <p:spPr bwMode="white">
            <a:xfrm>
              <a:off x="4307" y="2292"/>
              <a:ext cx="458" cy="2073"/>
            </a:xfrm>
            <a:custGeom>
              <a:avLst/>
              <a:gdLst>
                <a:gd name="T0" fmla="*/ 1299 w 420"/>
                <a:gd name="T1" fmla="*/ 1 h 1885"/>
                <a:gd name="T2" fmla="*/ 448 w 420"/>
                <a:gd name="T3" fmla="*/ 5499 h 1885"/>
                <a:gd name="T4" fmla="*/ 973 w 420"/>
                <a:gd name="T5" fmla="*/ 11603 h 1885"/>
                <a:gd name="T6" fmla="*/ 3064 w 420"/>
                <a:gd name="T7" fmla="*/ 17482 h 1885"/>
                <a:gd name="T8" fmla="*/ 2746 w 420"/>
                <a:gd name="T9" fmla="*/ 17482 h 1885"/>
                <a:gd name="T10" fmla="*/ 568 w 420"/>
                <a:gd name="T11" fmla="*/ 11840 h 1885"/>
                <a:gd name="T12" fmla="*/ 116 w 420"/>
                <a:gd name="T13" fmla="*/ 4771 h 1885"/>
                <a:gd name="T14" fmla="*/ 1299 w 420"/>
                <a:gd name="T15" fmla="*/ 1 h 18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7" name="Freeform 14"/>
            <p:cNvSpPr>
              <a:spLocks/>
            </p:cNvSpPr>
            <p:nvPr userDrawn="1"/>
          </p:nvSpPr>
          <p:spPr bwMode="white">
            <a:xfrm>
              <a:off x="4703" y="2256"/>
              <a:ext cx="468" cy="2020"/>
            </a:xfrm>
            <a:custGeom>
              <a:avLst/>
              <a:gdLst>
                <a:gd name="T0" fmla="*/ 0 w 429"/>
                <a:gd name="T1" fmla="*/ 254 h 1836"/>
                <a:gd name="T2" fmla="*/ 3026 w 429"/>
                <a:gd name="T3" fmla="*/ 18155 h 1836"/>
                <a:gd name="T4" fmla="*/ 3465 w 429"/>
                <a:gd name="T5" fmla="*/ 18171 h 1836"/>
                <a:gd name="T6" fmla="*/ 297 w 429"/>
                <a:gd name="T7" fmla="*/ 0 h 1836"/>
                <a:gd name="T8" fmla="*/ 0 w 429"/>
                <a:gd name="T9" fmla="*/ 254 h 18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836">
                  <a:moveTo>
                    <a:pt x="0" y="25"/>
                  </a:moveTo>
                  <a:lnTo>
                    <a:pt x="375" y="1835"/>
                  </a:lnTo>
                  <a:lnTo>
                    <a:pt x="429" y="1836"/>
                  </a:lnTo>
                  <a:lnTo>
                    <a:pt x="37" y="0"/>
                  </a:lnTo>
                  <a:lnTo>
                    <a:pt x="0"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8" name="Freeform 15"/>
            <p:cNvSpPr>
              <a:spLocks/>
            </p:cNvSpPr>
            <p:nvPr userDrawn="1"/>
          </p:nvSpPr>
          <p:spPr bwMode="white">
            <a:xfrm>
              <a:off x="4972" y="2099"/>
              <a:ext cx="655" cy="2089"/>
            </a:xfrm>
            <a:custGeom>
              <a:avLst/>
              <a:gdLst>
                <a:gd name="T0" fmla="*/ 0 w 600"/>
                <a:gd name="T1" fmla="*/ 660 h 1899"/>
                <a:gd name="T2" fmla="*/ 743 w 600"/>
                <a:gd name="T3" fmla="*/ 1659 h 1899"/>
                <a:gd name="T4" fmla="*/ 2842 w 600"/>
                <a:gd name="T5" fmla="*/ 5450 h 1899"/>
                <a:gd name="T6" fmla="*/ 4201 w 600"/>
                <a:gd name="T7" fmla="*/ 11312 h 1899"/>
                <a:gd name="T8" fmla="*/ 4429 w 600"/>
                <a:gd name="T9" fmla="*/ 15890 h 1899"/>
                <a:gd name="T10" fmla="*/ 3755 w 600"/>
                <a:gd name="T11" fmla="*/ 18338 h 1899"/>
                <a:gd name="T12" fmla="*/ 4122 w 600"/>
                <a:gd name="T13" fmla="*/ 18240 h 1899"/>
                <a:gd name="T14" fmla="*/ 4782 w 600"/>
                <a:gd name="T15" fmla="*/ 15886 h 1899"/>
                <a:gd name="T16" fmla="*/ 4661 w 600"/>
                <a:gd name="T17" fmla="*/ 11312 h 1899"/>
                <a:gd name="T18" fmla="*/ 3151 w 600"/>
                <a:gd name="T19" fmla="*/ 5166 h 1899"/>
                <a:gd name="T20" fmla="*/ 680 w 600"/>
                <a:gd name="T21" fmla="*/ 747 h 1899"/>
                <a:gd name="T22" fmla="*/ 0 w 600"/>
                <a:gd name="T23" fmla="*/ 660 h 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9" name="Freeform 16"/>
            <p:cNvSpPr>
              <a:spLocks/>
            </p:cNvSpPr>
            <p:nvPr userDrawn="1"/>
          </p:nvSpPr>
          <p:spPr bwMode="white">
            <a:xfrm>
              <a:off x="3793" y="2826"/>
              <a:ext cx="625" cy="1419"/>
            </a:xfrm>
            <a:custGeom>
              <a:avLst/>
              <a:gdLst>
                <a:gd name="T0" fmla="*/ 2 w 573"/>
                <a:gd name="T1" fmla="*/ 1278 h 1290"/>
                <a:gd name="T2" fmla="*/ 385 w 573"/>
                <a:gd name="T3" fmla="*/ 656 h 1290"/>
                <a:gd name="T4" fmla="*/ 682 w 573"/>
                <a:gd name="T5" fmla="*/ 5138 h 1290"/>
                <a:gd name="T6" fmla="*/ 1943 w 573"/>
                <a:gd name="T7" fmla="*/ 8952 h 1290"/>
                <a:gd name="T8" fmla="*/ 3195 w 573"/>
                <a:gd name="T9" fmla="*/ 10898 h 1290"/>
                <a:gd name="T10" fmla="*/ 4572 w 573"/>
                <a:gd name="T11" fmla="*/ 12673 h 1290"/>
                <a:gd name="T12" fmla="*/ 2929 w 573"/>
                <a:gd name="T13" fmla="*/ 11124 h 1290"/>
                <a:gd name="T14" fmla="*/ 1478 w 573"/>
                <a:gd name="T15" fmla="*/ 8952 h 1290"/>
                <a:gd name="T16" fmla="*/ 304 w 573"/>
                <a:gd name="T17" fmla="*/ 5314 h 1290"/>
                <a:gd name="T18" fmla="*/ 2 w 573"/>
                <a:gd name="T19" fmla="*/ 1278 h 1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0" name="Freeform 17"/>
            <p:cNvSpPr>
              <a:spLocks/>
            </p:cNvSpPr>
            <p:nvPr userDrawn="1"/>
          </p:nvSpPr>
          <p:spPr bwMode="white">
            <a:xfrm>
              <a:off x="4863" y="1502"/>
              <a:ext cx="715" cy="211"/>
            </a:xfrm>
            <a:custGeom>
              <a:avLst/>
              <a:gdLst>
                <a:gd name="T0" fmla="*/ 17 w 731"/>
                <a:gd name="T1" fmla="*/ 136 h 214"/>
                <a:gd name="T2" fmla="*/ 150 w 731"/>
                <a:gd name="T3" fmla="*/ 35 h 214"/>
                <a:gd name="T4" fmla="*/ 268 w 731"/>
                <a:gd name="T5" fmla="*/ 4 h 214"/>
                <a:gd name="T6" fmla="*/ 370 w 731"/>
                <a:gd name="T7" fmla="*/ 16 h 214"/>
                <a:gd name="T8" fmla="*/ 423 w 731"/>
                <a:gd name="T9" fmla="*/ 37 h 214"/>
                <a:gd name="T10" fmla="*/ 333 w 731"/>
                <a:gd name="T11" fmla="*/ 35 h 214"/>
                <a:gd name="T12" fmla="*/ 154 w 731"/>
                <a:gd name="T13" fmla="*/ 53 h 214"/>
                <a:gd name="T14" fmla="*/ 29 w 731"/>
                <a:gd name="T15" fmla="*/ 142 h 214"/>
                <a:gd name="T16" fmla="*/ 17 w 731"/>
                <a:gd name="T17" fmla="*/ 136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1" name="Freeform 18"/>
            <p:cNvSpPr>
              <a:spLocks/>
            </p:cNvSpPr>
            <p:nvPr userDrawn="1"/>
          </p:nvSpPr>
          <p:spPr bwMode="white">
            <a:xfrm>
              <a:off x="5029" y="1797"/>
              <a:ext cx="550" cy="90"/>
            </a:xfrm>
            <a:custGeom>
              <a:avLst/>
              <a:gdLst>
                <a:gd name="T0" fmla="*/ 0 w 563"/>
                <a:gd name="T1" fmla="*/ 0 h 91"/>
                <a:gd name="T2" fmla="*/ 40 w 563"/>
                <a:gd name="T3" fmla="*/ 37 h 91"/>
                <a:gd name="T4" fmla="*/ 178 w 563"/>
                <a:gd name="T5" fmla="*/ 18 h 91"/>
                <a:gd name="T6" fmla="*/ 303 w 563"/>
                <a:gd name="T7" fmla="*/ 37 h 91"/>
                <a:gd name="T8" fmla="*/ 292 w 563"/>
                <a:gd name="T9" fmla="*/ 49 h 91"/>
                <a:gd name="T10" fmla="*/ 168 w 563"/>
                <a:gd name="T11" fmla="*/ 45 h 91"/>
                <a:gd name="T12" fmla="*/ 21 w 563"/>
                <a:gd name="T13" fmla="*/ 67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2" name="Freeform 19"/>
            <p:cNvSpPr>
              <a:spLocks/>
            </p:cNvSpPr>
            <p:nvPr userDrawn="1"/>
          </p:nvSpPr>
          <p:spPr bwMode="white">
            <a:xfrm>
              <a:off x="4725" y="1372"/>
              <a:ext cx="222" cy="272"/>
            </a:xfrm>
            <a:custGeom>
              <a:avLst/>
              <a:gdLst>
                <a:gd name="T0" fmla="*/ 0 w 228"/>
                <a:gd name="T1" fmla="*/ 195 h 276"/>
                <a:gd name="T2" fmla="*/ 83 w 228"/>
                <a:gd name="T3" fmla="*/ 34 h 276"/>
                <a:gd name="T4" fmla="*/ 112 w 228"/>
                <a:gd name="T5" fmla="*/ 34 h 276"/>
                <a:gd name="T6" fmla="*/ 28 w 228"/>
                <a:gd name="T7" fmla="*/ 189 h 2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276">
                  <a:moveTo>
                    <a:pt x="0" y="276"/>
                  </a:moveTo>
                  <a:cubicBezTo>
                    <a:pt x="26" y="236"/>
                    <a:pt x="121" y="76"/>
                    <a:pt x="156" y="38"/>
                  </a:cubicBezTo>
                  <a:cubicBezTo>
                    <a:pt x="191" y="0"/>
                    <a:pt x="228" y="9"/>
                    <a:pt x="211" y="47"/>
                  </a:cubicBezTo>
                  <a:cubicBezTo>
                    <a:pt x="194" y="85"/>
                    <a:pt x="85" y="222"/>
                    <a:pt x="52" y="26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3" name="Freeform 20"/>
            <p:cNvSpPr>
              <a:spLocks/>
            </p:cNvSpPr>
            <p:nvPr userDrawn="1"/>
          </p:nvSpPr>
          <p:spPr bwMode="white">
            <a:xfrm>
              <a:off x="4518" y="1399"/>
              <a:ext cx="74" cy="316"/>
            </a:xfrm>
            <a:custGeom>
              <a:avLst/>
              <a:gdLst>
                <a:gd name="T0" fmla="*/ 1 w 75"/>
                <a:gd name="T1" fmla="*/ 40 h 320"/>
                <a:gd name="T2" fmla="*/ 36 w 75"/>
                <a:gd name="T3" fmla="*/ 211 h 320"/>
                <a:gd name="T4" fmla="*/ 50 w 75"/>
                <a:gd name="T5" fmla="*/ 196 h 320"/>
                <a:gd name="T6" fmla="*/ 28 w 75"/>
                <a:gd name="T7" fmla="*/ 37 h 320"/>
                <a:gd name="T8" fmla="*/ 1 w 75"/>
                <a:gd name="T9" fmla="*/ 40 h 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4" name="Freeform 21"/>
            <p:cNvSpPr>
              <a:spLocks/>
            </p:cNvSpPr>
            <p:nvPr userDrawn="1"/>
          </p:nvSpPr>
          <p:spPr bwMode="white">
            <a:xfrm>
              <a:off x="3934" y="2303"/>
              <a:ext cx="1842" cy="667"/>
            </a:xfrm>
            <a:custGeom>
              <a:avLst/>
              <a:gdLst>
                <a:gd name="T0" fmla="*/ 57 w 1883"/>
                <a:gd name="T1" fmla="*/ 358 h 677"/>
                <a:gd name="T2" fmla="*/ 240 w 1883"/>
                <a:gd name="T3" fmla="*/ 416 h 677"/>
                <a:gd name="T4" fmla="*/ 552 w 1883"/>
                <a:gd name="T5" fmla="*/ 404 h 677"/>
                <a:gd name="T6" fmla="*/ 843 w 1883"/>
                <a:gd name="T7" fmla="*/ 275 h 677"/>
                <a:gd name="T8" fmla="*/ 1068 w 1883"/>
                <a:gd name="T9" fmla="*/ 33 h 677"/>
                <a:gd name="T10" fmla="*/ 1097 w 1883"/>
                <a:gd name="T11" fmla="*/ 71 h 677"/>
                <a:gd name="T12" fmla="*/ 1068 w 1883"/>
                <a:gd name="T13" fmla="*/ 96 h 677"/>
                <a:gd name="T14" fmla="*/ 854 w 1883"/>
                <a:gd name="T15" fmla="*/ 321 h 677"/>
                <a:gd name="T16" fmla="*/ 568 w 1883"/>
                <a:gd name="T17" fmla="*/ 447 h 677"/>
                <a:gd name="T18" fmla="*/ 240 w 1883"/>
                <a:gd name="T19" fmla="*/ 466 h 677"/>
                <a:gd name="T20" fmla="*/ 35 w 1883"/>
                <a:gd name="T21" fmla="*/ 404 h 677"/>
                <a:gd name="T22" fmla="*/ 25 w 1883"/>
                <a:gd name="T23" fmla="*/ 383 h 6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5" name="Freeform 22"/>
            <p:cNvSpPr>
              <a:spLocks/>
            </p:cNvSpPr>
            <p:nvPr userDrawn="1"/>
          </p:nvSpPr>
          <p:spPr bwMode="white">
            <a:xfrm>
              <a:off x="3475" y="3168"/>
              <a:ext cx="2274" cy="495"/>
            </a:xfrm>
            <a:custGeom>
              <a:avLst/>
              <a:gdLst>
                <a:gd name="T0" fmla="*/ 52 w 2274"/>
                <a:gd name="T1" fmla="*/ 54 h 495"/>
                <a:gd name="T2" fmla="*/ 61 w 2274"/>
                <a:gd name="T3" fmla="*/ 63 h 495"/>
                <a:gd name="T4" fmla="*/ 418 w 2274"/>
                <a:gd name="T5" fmla="*/ 333 h 495"/>
                <a:gd name="T6" fmla="*/ 910 w 2274"/>
                <a:gd name="T7" fmla="*/ 423 h 495"/>
                <a:gd name="T8" fmla="*/ 1500 w 2274"/>
                <a:gd name="T9" fmla="*/ 396 h 495"/>
                <a:gd name="T10" fmla="*/ 2099 w 2274"/>
                <a:gd name="T11" fmla="*/ 180 h 495"/>
                <a:gd name="T12" fmla="*/ 2267 w 2274"/>
                <a:gd name="T13" fmla="*/ 61 h 495"/>
                <a:gd name="T14" fmla="*/ 2139 w 2274"/>
                <a:gd name="T15" fmla="*/ 235 h 495"/>
                <a:gd name="T16" fmla="*/ 1518 w 2274"/>
                <a:gd name="T17" fmla="*/ 451 h 495"/>
                <a:gd name="T18" fmla="*/ 928 w 2274"/>
                <a:gd name="T19" fmla="*/ 486 h 495"/>
                <a:gd name="T20" fmla="*/ 427 w 2274"/>
                <a:gd name="T21" fmla="*/ 396 h 495"/>
                <a:gd name="T22" fmla="*/ 142 w 2274"/>
                <a:gd name="T23" fmla="*/ 216 h 495"/>
                <a:gd name="T24" fmla="*/ 52 w 2274"/>
                <a:gd name="T25" fmla="*/ 54 h 4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74" h="495">
                  <a:moveTo>
                    <a:pt x="52" y="54"/>
                  </a:moveTo>
                  <a:cubicBezTo>
                    <a:pt x="1" y="0"/>
                    <a:pt x="0" y="17"/>
                    <a:pt x="61" y="63"/>
                  </a:cubicBezTo>
                  <a:cubicBezTo>
                    <a:pt x="121" y="109"/>
                    <a:pt x="277" y="273"/>
                    <a:pt x="418" y="333"/>
                  </a:cubicBezTo>
                  <a:cubicBezTo>
                    <a:pt x="560" y="393"/>
                    <a:pt x="730" y="412"/>
                    <a:pt x="910" y="423"/>
                  </a:cubicBezTo>
                  <a:cubicBezTo>
                    <a:pt x="1090" y="434"/>
                    <a:pt x="1301" y="437"/>
                    <a:pt x="1500" y="396"/>
                  </a:cubicBezTo>
                  <a:cubicBezTo>
                    <a:pt x="1698" y="356"/>
                    <a:pt x="1971" y="236"/>
                    <a:pt x="2099" y="180"/>
                  </a:cubicBezTo>
                  <a:cubicBezTo>
                    <a:pt x="2227" y="124"/>
                    <a:pt x="2260" y="52"/>
                    <a:pt x="2267" y="61"/>
                  </a:cubicBezTo>
                  <a:cubicBezTo>
                    <a:pt x="2274" y="70"/>
                    <a:pt x="2264" y="170"/>
                    <a:pt x="2139" y="235"/>
                  </a:cubicBezTo>
                  <a:cubicBezTo>
                    <a:pt x="2014" y="300"/>
                    <a:pt x="1720" y="409"/>
                    <a:pt x="1518" y="451"/>
                  </a:cubicBezTo>
                  <a:cubicBezTo>
                    <a:pt x="1316" y="493"/>
                    <a:pt x="1110" y="495"/>
                    <a:pt x="928" y="486"/>
                  </a:cubicBezTo>
                  <a:cubicBezTo>
                    <a:pt x="746" y="477"/>
                    <a:pt x="558" y="442"/>
                    <a:pt x="427" y="396"/>
                  </a:cubicBezTo>
                  <a:cubicBezTo>
                    <a:pt x="296" y="351"/>
                    <a:pt x="204" y="273"/>
                    <a:pt x="142" y="216"/>
                  </a:cubicBezTo>
                  <a:cubicBezTo>
                    <a:pt x="79" y="159"/>
                    <a:pt x="70" y="88"/>
                    <a:pt x="52"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6" name="Freeform 23"/>
            <p:cNvSpPr>
              <a:spLocks/>
            </p:cNvSpPr>
            <p:nvPr userDrawn="1"/>
          </p:nvSpPr>
          <p:spPr bwMode="white">
            <a:xfrm>
              <a:off x="4103" y="3753"/>
              <a:ext cx="1670" cy="390"/>
            </a:xfrm>
            <a:custGeom>
              <a:avLst/>
              <a:gdLst>
                <a:gd name="T0" fmla="*/ 7 w 1670"/>
                <a:gd name="T1" fmla="*/ 254 h 390"/>
                <a:gd name="T2" fmla="*/ 140 w 1670"/>
                <a:gd name="T3" fmla="*/ 298 h 390"/>
                <a:gd name="T4" fmla="*/ 559 w 1670"/>
                <a:gd name="T5" fmla="*/ 325 h 390"/>
                <a:gd name="T6" fmla="*/ 971 w 1670"/>
                <a:gd name="T7" fmla="*/ 280 h 390"/>
                <a:gd name="T8" fmla="*/ 1498 w 1670"/>
                <a:gd name="T9" fmla="*/ 90 h 390"/>
                <a:gd name="T10" fmla="*/ 1611 w 1670"/>
                <a:gd name="T11" fmla="*/ 6 h 390"/>
                <a:gd name="T12" fmla="*/ 1648 w 1670"/>
                <a:gd name="T13" fmla="*/ 52 h 390"/>
                <a:gd name="T14" fmla="*/ 1480 w 1670"/>
                <a:gd name="T15" fmla="*/ 163 h 390"/>
                <a:gd name="T16" fmla="*/ 1016 w 1670"/>
                <a:gd name="T17" fmla="*/ 334 h 390"/>
                <a:gd name="T18" fmla="*/ 578 w 1670"/>
                <a:gd name="T19" fmla="*/ 388 h 390"/>
                <a:gd name="T20" fmla="*/ 96 w 1670"/>
                <a:gd name="T21" fmla="*/ 344 h 390"/>
                <a:gd name="T22" fmla="*/ 7 w 1670"/>
                <a:gd name="T23" fmla="*/ 254 h 3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0" h="390">
                  <a:moveTo>
                    <a:pt x="7" y="254"/>
                  </a:moveTo>
                  <a:cubicBezTo>
                    <a:pt x="14" y="246"/>
                    <a:pt x="48" y="286"/>
                    <a:pt x="140" y="298"/>
                  </a:cubicBezTo>
                  <a:cubicBezTo>
                    <a:pt x="232" y="310"/>
                    <a:pt x="420" y="328"/>
                    <a:pt x="559" y="325"/>
                  </a:cubicBezTo>
                  <a:cubicBezTo>
                    <a:pt x="698" y="322"/>
                    <a:pt x="814" y="319"/>
                    <a:pt x="971" y="280"/>
                  </a:cubicBezTo>
                  <a:cubicBezTo>
                    <a:pt x="1127" y="240"/>
                    <a:pt x="1391" y="136"/>
                    <a:pt x="1498" y="90"/>
                  </a:cubicBezTo>
                  <a:cubicBezTo>
                    <a:pt x="1605" y="44"/>
                    <a:pt x="1586" y="12"/>
                    <a:pt x="1611" y="6"/>
                  </a:cubicBezTo>
                  <a:cubicBezTo>
                    <a:pt x="1636" y="0"/>
                    <a:pt x="1670" y="26"/>
                    <a:pt x="1648" y="52"/>
                  </a:cubicBezTo>
                  <a:cubicBezTo>
                    <a:pt x="1626" y="78"/>
                    <a:pt x="1585" y="116"/>
                    <a:pt x="1480" y="163"/>
                  </a:cubicBezTo>
                  <a:cubicBezTo>
                    <a:pt x="1375" y="210"/>
                    <a:pt x="1166" y="296"/>
                    <a:pt x="1016" y="334"/>
                  </a:cubicBezTo>
                  <a:cubicBezTo>
                    <a:pt x="865" y="371"/>
                    <a:pt x="731" y="386"/>
                    <a:pt x="578" y="388"/>
                  </a:cubicBezTo>
                  <a:cubicBezTo>
                    <a:pt x="424" y="390"/>
                    <a:pt x="191" y="366"/>
                    <a:pt x="96" y="344"/>
                  </a:cubicBezTo>
                  <a:cubicBezTo>
                    <a:pt x="1" y="321"/>
                    <a:pt x="0" y="262"/>
                    <a:pt x="7" y="2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7" name="Freeform 24"/>
            <p:cNvSpPr>
              <a:spLocks/>
            </p:cNvSpPr>
            <p:nvPr userDrawn="1"/>
          </p:nvSpPr>
          <p:spPr bwMode="white">
            <a:xfrm>
              <a:off x="4894" y="1591"/>
              <a:ext cx="841" cy="1119"/>
            </a:xfrm>
            <a:custGeom>
              <a:avLst/>
              <a:gdLst>
                <a:gd name="T0" fmla="*/ 281 w 841"/>
                <a:gd name="T1" fmla="*/ 314 h 1119"/>
                <a:gd name="T2" fmla="*/ 253 w 841"/>
                <a:gd name="T3" fmla="*/ 290 h 1119"/>
                <a:gd name="T4" fmla="*/ 209 w 841"/>
                <a:gd name="T5" fmla="*/ 379 h 1119"/>
                <a:gd name="T6" fmla="*/ 118 w 841"/>
                <a:gd name="T7" fmla="*/ 417 h 1119"/>
                <a:gd name="T8" fmla="*/ 77 w 841"/>
                <a:gd name="T9" fmla="*/ 382 h 1119"/>
                <a:gd name="T10" fmla="*/ 45 w 841"/>
                <a:gd name="T11" fmla="*/ 414 h 1119"/>
                <a:gd name="T12" fmla="*/ 15 w 841"/>
                <a:gd name="T13" fmla="*/ 448 h 1119"/>
                <a:gd name="T14" fmla="*/ 148 w 841"/>
                <a:gd name="T15" fmla="*/ 448 h 1119"/>
                <a:gd name="T16" fmla="*/ 45 w 841"/>
                <a:gd name="T17" fmla="*/ 554 h 1119"/>
                <a:gd name="T18" fmla="*/ 7 w 841"/>
                <a:gd name="T19" fmla="*/ 645 h 1119"/>
                <a:gd name="T20" fmla="*/ 45 w 841"/>
                <a:gd name="T21" fmla="*/ 743 h 1119"/>
                <a:gd name="T22" fmla="*/ 83 w 841"/>
                <a:gd name="T23" fmla="*/ 784 h 1119"/>
                <a:gd name="T24" fmla="*/ 16 w 841"/>
                <a:gd name="T25" fmla="*/ 811 h 1119"/>
                <a:gd name="T26" fmla="*/ 192 w 841"/>
                <a:gd name="T27" fmla="*/ 790 h 1119"/>
                <a:gd name="T28" fmla="*/ 80 w 841"/>
                <a:gd name="T29" fmla="*/ 1054 h 1119"/>
                <a:gd name="T30" fmla="*/ 115 w 841"/>
                <a:gd name="T31" fmla="*/ 1086 h 1119"/>
                <a:gd name="T32" fmla="*/ 236 w 841"/>
                <a:gd name="T33" fmla="*/ 851 h 1119"/>
                <a:gd name="T34" fmla="*/ 288 w 841"/>
                <a:gd name="T35" fmla="*/ 805 h 1119"/>
                <a:gd name="T36" fmla="*/ 244 w 841"/>
                <a:gd name="T37" fmla="*/ 722 h 1119"/>
                <a:gd name="T38" fmla="*/ 281 w 841"/>
                <a:gd name="T39" fmla="*/ 761 h 1119"/>
                <a:gd name="T40" fmla="*/ 596 w 841"/>
                <a:gd name="T41" fmla="*/ 687 h 1119"/>
                <a:gd name="T42" fmla="*/ 802 w 841"/>
                <a:gd name="T43" fmla="*/ 799 h 1119"/>
                <a:gd name="T44" fmla="*/ 693 w 841"/>
                <a:gd name="T45" fmla="*/ 0 h 1119"/>
                <a:gd name="T46" fmla="*/ 714 w 841"/>
                <a:gd name="T47" fmla="*/ 80 h 1119"/>
                <a:gd name="T48" fmla="*/ 620 w 841"/>
                <a:gd name="T49" fmla="*/ 24 h 1119"/>
                <a:gd name="T50" fmla="*/ 482 w 841"/>
                <a:gd name="T51" fmla="*/ 50 h 1119"/>
                <a:gd name="T52" fmla="*/ 426 w 841"/>
                <a:gd name="T53" fmla="*/ 151 h 1119"/>
                <a:gd name="T54" fmla="*/ 690 w 841"/>
                <a:gd name="T55" fmla="*/ 184 h 1119"/>
                <a:gd name="T56" fmla="*/ 614 w 841"/>
                <a:gd name="T57" fmla="*/ 287 h 1119"/>
                <a:gd name="T58" fmla="*/ 561 w 841"/>
                <a:gd name="T59" fmla="*/ 394 h 1119"/>
                <a:gd name="T60" fmla="*/ 494 w 841"/>
                <a:gd name="T61" fmla="*/ 361 h 1119"/>
                <a:gd name="T62" fmla="*/ 347 w 841"/>
                <a:gd name="T63" fmla="*/ 240 h 1119"/>
                <a:gd name="T64" fmla="*/ 281 w 841"/>
                <a:gd name="T65" fmla="*/ 314 h 1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1" h="1119">
                  <a:moveTo>
                    <a:pt x="281" y="269"/>
                  </a:moveTo>
                  <a:lnTo>
                    <a:pt x="281" y="314"/>
                  </a:lnTo>
                  <a:lnTo>
                    <a:pt x="247" y="332"/>
                  </a:lnTo>
                  <a:lnTo>
                    <a:pt x="253" y="290"/>
                  </a:lnTo>
                  <a:lnTo>
                    <a:pt x="218" y="314"/>
                  </a:lnTo>
                  <a:lnTo>
                    <a:pt x="209" y="379"/>
                  </a:lnTo>
                  <a:lnTo>
                    <a:pt x="151" y="391"/>
                  </a:lnTo>
                  <a:lnTo>
                    <a:pt x="118" y="417"/>
                  </a:lnTo>
                  <a:lnTo>
                    <a:pt x="83" y="417"/>
                  </a:lnTo>
                  <a:lnTo>
                    <a:pt x="77" y="382"/>
                  </a:lnTo>
                  <a:lnTo>
                    <a:pt x="45" y="382"/>
                  </a:lnTo>
                  <a:lnTo>
                    <a:pt x="45" y="414"/>
                  </a:lnTo>
                  <a:lnTo>
                    <a:pt x="13" y="420"/>
                  </a:lnTo>
                  <a:lnTo>
                    <a:pt x="15" y="448"/>
                  </a:lnTo>
                  <a:lnTo>
                    <a:pt x="59" y="448"/>
                  </a:lnTo>
                  <a:lnTo>
                    <a:pt x="148" y="448"/>
                  </a:lnTo>
                  <a:lnTo>
                    <a:pt x="103" y="538"/>
                  </a:lnTo>
                  <a:lnTo>
                    <a:pt x="45" y="554"/>
                  </a:lnTo>
                  <a:cubicBezTo>
                    <a:pt x="29" y="563"/>
                    <a:pt x="16" y="580"/>
                    <a:pt x="10" y="595"/>
                  </a:cubicBezTo>
                  <a:cubicBezTo>
                    <a:pt x="4" y="610"/>
                    <a:pt x="0" y="631"/>
                    <a:pt x="7" y="645"/>
                  </a:cubicBezTo>
                  <a:lnTo>
                    <a:pt x="48" y="684"/>
                  </a:lnTo>
                  <a:lnTo>
                    <a:pt x="45" y="743"/>
                  </a:lnTo>
                  <a:lnTo>
                    <a:pt x="74" y="752"/>
                  </a:lnTo>
                  <a:lnTo>
                    <a:pt x="83" y="784"/>
                  </a:lnTo>
                  <a:lnTo>
                    <a:pt x="45" y="782"/>
                  </a:lnTo>
                  <a:lnTo>
                    <a:pt x="16" y="811"/>
                  </a:lnTo>
                  <a:lnTo>
                    <a:pt x="118" y="826"/>
                  </a:lnTo>
                  <a:lnTo>
                    <a:pt x="192" y="790"/>
                  </a:lnTo>
                  <a:lnTo>
                    <a:pt x="162" y="962"/>
                  </a:lnTo>
                  <a:lnTo>
                    <a:pt x="80" y="1054"/>
                  </a:lnTo>
                  <a:cubicBezTo>
                    <a:pt x="64" y="1079"/>
                    <a:pt x="48" y="1101"/>
                    <a:pt x="65" y="1110"/>
                  </a:cubicBezTo>
                  <a:cubicBezTo>
                    <a:pt x="83" y="1119"/>
                    <a:pt x="99" y="1109"/>
                    <a:pt x="115" y="1086"/>
                  </a:cubicBezTo>
                  <a:lnTo>
                    <a:pt x="189" y="944"/>
                  </a:lnTo>
                  <a:lnTo>
                    <a:pt x="236" y="851"/>
                  </a:lnTo>
                  <a:lnTo>
                    <a:pt x="281" y="851"/>
                  </a:lnTo>
                  <a:lnTo>
                    <a:pt x="288" y="805"/>
                  </a:lnTo>
                  <a:lnTo>
                    <a:pt x="250" y="782"/>
                  </a:lnTo>
                  <a:lnTo>
                    <a:pt x="244" y="722"/>
                  </a:lnTo>
                  <a:lnTo>
                    <a:pt x="281" y="716"/>
                  </a:lnTo>
                  <a:lnTo>
                    <a:pt x="281" y="761"/>
                  </a:lnTo>
                  <a:lnTo>
                    <a:pt x="391" y="687"/>
                  </a:lnTo>
                  <a:cubicBezTo>
                    <a:pt x="444" y="675"/>
                    <a:pt x="538" y="678"/>
                    <a:pt x="596" y="687"/>
                  </a:cubicBezTo>
                  <a:cubicBezTo>
                    <a:pt x="655" y="696"/>
                    <a:pt x="712" y="724"/>
                    <a:pt x="746" y="743"/>
                  </a:cubicBezTo>
                  <a:cubicBezTo>
                    <a:pt x="780" y="762"/>
                    <a:pt x="786" y="906"/>
                    <a:pt x="802" y="799"/>
                  </a:cubicBezTo>
                  <a:lnTo>
                    <a:pt x="841" y="98"/>
                  </a:lnTo>
                  <a:lnTo>
                    <a:pt x="693" y="0"/>
                  </a:lnTo>
                  <a:lnTo>
                    <a:pt x="649" y="0"/>
                  </a:lnTo>
                  <a:lnTo>
                    <a:pt x="714" y="80"/>
                  </a:lnTo>
                  <a:lnTo>
                    <a:pt x="679" y="90"/>
                  </a:lnTo>
                  <a:lnTo>
                    <a:pt x="620" y="24"/>
                  </a:lnTo>
                  <a:lnTo>
                    <a:pt x="508" y="15"/>
                  </a:lnTo>
                  <a:lnTo>
                    <a:pt x="482" y="50"/>
                  </a:lnTo>
                  <a:lnTo>
                    <a:pt x="458" y="92"/>
                  </a:lnTo>
                  <a:lnTo>
                    <a:pt x="426" y="151"/>
                  </a:lnTo>
                  <a:lnTo>
                    <a:pt x="420" y="187"/>
                  </a:lnTo>
                  <a:lnTo>
                    <a:pt x="690" y="184"/>
                  </a:lnTo>
                  <a:lnTo>
                    <a:pt x="696" y="231"/>
                  </a:lnTo>
                  <a:lnTo>
                    <a:pt x="614" y="287"/>
                  </a:lnTo>
                  <a:lnTo>
                    <a:pt x="620" y="337"/>
                  </a:lnTo>
                  <a:lnTo>
                    <a:pt x="561" y="394"/>
                  </a:lnTo>
                  <a:lnTo>
                    <a:pt x="552" y="358"/>
                  </a:lnTo>
                  <a:lnTo>
                    <a:pt x="494" y="361"/>
                  </a:lnTo>
                  <a:cubicBezTo>
                    <a:pt x="470" y="354"/>
                    <a:pt x="438" y="335"/>
                    <a:pt x="413" y="314"/>
                  </a:cubicBezTo>
                  <a:lnTo>
                    <a:pt x="347" y="240"/>
                  </a:lnTo>
                  <a:lnTo>
                    <a:pt x="277" y="231"/>
                  </a:lnTo>
                  <a:lnTo>
                    <a:pt x="281" y="314"/>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8" name="Freeform 25"/>
            <p:cNvSpPr>
              <a:spLocks/>
            </p:cNvSpPr>
            <p:nvPr userDrawn="1"/>
          </p:nvSpPr>
          <p:spPr bwMode="white">
            <a:xfrm>
              <a:off x="5123" y="1600"/>
              <a:ext cx="228" cy="206"/>
            </a:xfrm>
            <a:custGeom>
              <a:avLst/>
              <a:gdLst>
                <a:gd name="T0" fmla="*/ 18 w 233"/>
                <a:gd name="T1" fmla="*/ 113 h 210"/>
                <a:gd name="T2" fmla="*/ 0 w 233"/>
                <a:gd name="T3" fmla="*/ 126 h 210"/>
                <a:gd name="T4" fmla="*/ 49 w 233"/>
                <a:gd name="T5" fmla="*/ 131 h 210"/>
                <a:gd name="T6" fmla="*/ 78 w 233"/>
                <a:gd name="T7" fmla="*/ 127 h 210"/>
                <a:gd name="T8" fmla="*/ 88 w 233"/>
                <a:gd name="T9" fmla="*/ 117 h 210"/>
                <a:gd name="T10" fmla="*/ 92 w 233"/>
                <a:gd name="T11" fmla="*/ 70 h 210"/>
                <a:gd name="T12" fmla="*/ 139 w 233"/>
                <a:gd name="T13" fmla="*/ 56 h 210"/>
                <a:gd name="T14" fmla="*/ 96 w 233"/>
                <a:gd name="T15" fmla="*/ 0 h 210"/>
                <a:gd name="T16" fmla="*/ 100 w 233"/>
                <a:gd name="T17" fmla="*/ 26 h 210"/>
                <a:gd name="T18" fmla="*/ 72 w 233"/>
                <a:gd name="T19" fmla="*/ 33 h 210"/>
                <a:gd name="T20" fmla="*/ 68 w 233"/>
                <a:gd name="T21" fmla="*/ 58 h 210"/>
                <a:gd name="T22" fmla="*/ 30 w 233"/>
                <a:gd name="T23" fmla="*/ 54 h 210"/>
                <a:gd name="T24" fmla="*/ 33 w 233"/>
                <a:gd name="T25" fmla="*/ 101 h 210"/>
                <a:gd name="T26" fmla="*/ 18 w 233"/>
                <a:gd name="T27" fmla="*/ 113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79" name="Freeform 26"/>
            <p:cNvSpPr>
              <a:spLocks/>
            </p:cNvSpPr>
            <p:nvPr userDrawn="1"/>
          </p:nvSpPr>
          <p:spPr bwMode="white">
            <a:xfrm>
              <a:off x="4725" y="1542"/>
              <a:ext cx="492" cy="383"/>
            </a:xfrm>
            <a:custGeom>
              <a:avLst/>
              <a:gdLst>
                <a:gd name="T0" fmla="*/ 56 w 504"/>
                <a:gd name="T1" fmla="*/ 268 h 388"/>
                <a:gd name="T2" fmla="*/ 81 w 504"/>
                <a:gd name="T3" fmla="*/ 268 h 388"/>
                <a:gd name="T4" fmla="*/ 131 w 504"/>
                <a:gd name="T5" fmla="*/ 248 h 388"/>
                <a:gd name="T6" fmla="*/ 146 w 504"/>
                <a:gd name="T7" fmla="*/ 248 h 388"/>
                <a:gd name="T8" fmla="*/ 170 w 504"/>
                <a:gd name="T9" fmla="*/ 250 h 388"/>
                <a:gd name="T10" fmla="*/ 182 w 504"/>
                <a:gd name="T11" fmla="*/ 268 h 388"/>
                <a:gd name="T12" fmla="*/ 182 w 504"/>
                <a:gd name="T13" fmla="*/ 237 h 388"/>
                <a:gd name="T14" fmla="*/ 207 w 504"/>
                <a:gd name="T15" fmla="*/ 202 h 388"/>
                <a:gd name="T16" fmla="*/ 231 w 504"/>
                <a:gd name="T17" fmla="*/ 202 h 388"/>
                <a:gd name="T18" fmla="*/ 182 w 504"/>
                <a:gd name="T19" fmla="*/ 170 h 388"/>
                <a:gd name="T20" fmla="*/ 164 w 504"/>
                <a:gd name="T21" fmla="*/ 203 h 388"/>
                <a:gd name="T22" fmla="*/ 105 w 504"/>
                <a:gd name="T23" fmla="*/ 202 h 388"/>
                <a:gd name="T24" fmla="*/ 132 w 504"/>
                <a:gd name="T25" fmla="*/ 170 h 388"/>
                <a:gd name="T26" fmla="*/ 132 w 504"/>
                <a:gd name="T27" fmla="*/ 137 h 388"/>
                <a:gd name="T28" fmla="*/ 157 w 504"/>
                <a:gd name="T29" fmla="*/ 137 h 388"/>
                <a:gd name="T30" fmla="*/ 181 w 504"/>
                <a:gd name="T31" fmla="*/ 115 h 388"/>
                <a:gd name="T32" fmla="*/ 221 w 504"/>
                <a:gd name="T33" fmla="*/ 151 h 388"/>
                <a:gd name="T34" fmla="*/ 247 w 504"/>
                <a:gd name="T35" fmla="*/ 114 h 388"/>
                <a:gd name="T36" fmla="*/ 260 w 504"/>
                <a:gd name="T37" fmla="*/ 82 h 388"/>
                <a:gd name="T38" fmla="*/ 255 w 504"/>
                <a:gd name="T39" fmla="*/ 58 h 388"/>
                <a:gd name="T40" fmla="*/ 283 w 504"/>
                <a:gd name="T41" fmla="*/ 43 h 388"/>
                <a:gd name="T42" fmla="*/ 281 w 504"/>
                <a:gd name="T43" fmla="*/ 34 h 388"/>
                <a:gd name="T44" fmla="*/ 261 w 504"/>
                <a:gd name="T45" fmla="*/ 10 h 388"/>
                <a:gd name="T46" fmla="*/ 200 w 504"/>
                <a:gd name="T47" fmla="*/ 10 h 388"/>
                <a:gd name="T48" fmla="*/ 126 w 504"/>
                <a:gd name="T49" fmla="*/ 49 h 388"/>
                <a:gd name="T50" fmla="*/ 109 w 504"/>
                <a:gd name="T51" fmla="*/ 79 h 388"/>
                <a:gd name="T52" fmla="*/ 85 w 504"/>
                <a:gd name="T53" fmla="*/ 82 h 388"/>
                <a:gd name="T54" fmla="*/ 48 w 504"/>
                <a:gd name="T55" fmla="*/ 99 h 388"/>
                <a:gd name="T56" fmla="*/ 40 w 504"/>
                <a:gd name="T57" fmla="*/ 108 h 388"/>
                <a:gd name="T58" fmla="*/ 28 w 504"/>
                <a:gd name="T59" fmla="*/ 137 h 388"/>
                <a:gd name="T60" fmla="*/ 28 w 504"/>
                <a:gd name="T61" fmla="*/ 170 h 388"/>
                <a:gd name="T62" fmla="*/ 15 w 504"/>
                <a:gd name="T63" fmla="*/ 177 h 388"/>
                <a:gd name="T64" fmla="*/ 15 w 504"/>
                <a:gd name="T65" fmla="*/ 250 h 388"/>
                <a:gd name="T66" fmla="*/ 30 w 504"/>
                <a:gd name="T67" fmla="*/ 250 h 388"/>
                <a:gd name="T68" fmla="*/ 36 w 504"/>
                <a:gd name="T69" fmla="*/ 219 h 388"/>
                <a:gd name="T70" fmla="*/ 85 w 504"/>
                <a:gd name="T71" fmla="*/ 221 h 388"/>
                <a:gd name="T72" fmla="*/ 75 w 504"/>
                <a:gd name="T73" fmla="*/ 244 h 388"/>
                <a:gd name="T74" fmla="*/ 51 w 504"/>
                <a:gd name="T75" fmla="*/ 248 h 388"/>
                <a:gd name="T76" fmla="*/ 56 w 504"/>
                <a:gd name="T77" fmla="*/ 268 h 3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80" name="Freeform 27"/>
            <p:cNvSpPr>
              <a:spLocks/>
            </p:cNvSpPr>
            <p:nvPr userDrawn="1"/>
          </p:nvSpPr>
          <p:spPr bwMode="white">
            <a:xfrm>
              <a:off x="4807" y="1449"/>
              <a:ext cx="189" cy="172"/>
            </a:xfrm>
            <a:custGeom>
              <a:avLst/>
              <a:gdLst>
                <a:gd name="T0" fmla="*/ 0 w 194"/>
                <a:gd name="T1" fmla="*/ 128 h 174"/>
                <a:gd name="T2" fmla="*/ 19 w 194"/>
                <a:gd name="T3" fmla="*/ 108 h 174"/>
                <a:gd name="T4" fmla="*/ 56 w 194"/>
                <a:gd name="T5" fmla="*/ 107 h 174"/>
                <a:gd name="T6" fmla="*/ 75 w 194"/>
                <a:gd name="T7" fmla="*/ 69 h 174"/>
                <a:gd name="T8" fmla="*/ 77 w 194"/>
                <a:gd name="T9" fmla="*/ 45 h 174"/>
                <a:gd name="T10" fmla="*/ 104 w 194"/>
                <a:gd name="T11" fmla="*/ 43 h 174"/>
                <a:gd name="T12" fmla="*/ 90 w 194"/>
                <a:gd name="T13" fmla="*/ 27 h 174"/>
                <a:gd name="T14" fmla="*/ 74 w 194"/>
                <a:gd name="T15" fmla="*/ 30 h 174"/>
                <a:gd name="T16" fmla="*/ 54 w 194"/>
                <a:gd name="T17" fmla="*/ 0 h 174"/>
                <a:gd name="T18" fmla="*/ 41 w 194"/>
                <a:gd name="T19" fmla="*/ 33 h 174"/>
                <a:gd name="T20" fmla="*/ 0 w 194"/>
                <a:gd name="T21" fmla="*/ 63 h 174"/>
                <a:gd name="T22" fmla="*/ 0 w 194"/>
                <a:gd name="T23" fmla="*/ 128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81" name="Freeform 28"/>
            <p:cNvSpPr>
              <a:spLocks/>
            </p:cNvSpPr>
            <p:nvPr userDrawn="1"/>
          </p:nvSpPr>
          <p:spPr bwMode="white">
            <a:xfrm>
              <a:off x="3356" y="1457"/>
              <a:ext cx="1594" cy="1969"/>
            </a:xfrm>
            <a:custGeom>
              <a:avLst/>
              <a:gdLst>
                <a:gd name="T0" fmla="*/ 621 w 1630"/>
                <a:gd name="T1" fmla="*/ 9 h 1996"/>
                <a:gd name="T2" fmla="*/ 508 w 1630"/>
                <a:gd name="T3" fmla="*/ 58 h 1996"/>
                <a:gd name="T4" fmla="*/ 326 w 1630"/>
                <a:gd name="T5" fmla="*/ 198 h 1996"/>
                <a:gd name="T6" fmla="*/ 155 w 1630"/>
                <a:gd name="T7" fmla="*/ 436 h 1996"/>
                <a:gd name="T8" fmla="*/ 64 w 1630"/>
                <a:gd name="T9" fmla="*/ 647 h 1996"/>
                <a:gd name="T10" fmla="*/ 10 w 1630"/>
                <a:gd name="T11" fmla="*/ 916 h 1996"/>
                <a:gd name="T12" fmla="*/ 19 w 1630"/>
                <a:gd name="T13" fmla="*/ 1193 h 1996"/>
                <a:gd name="T14" fmla="*/ 46 w 1630"/>
                <a:gd name="T15" fmla="*/ 1287 h 1996"/>
                <a:gd name="T16" fmla="*/ 86 w 1630"/>
                <a:gd name="T17" fmla="*/ 1333 h 1996"/>
                <a:gd name="T18" fmla="*/ 111 w 1630"/>
                <a:gd name="T19" fmla="*/ 1438 h 1996"/>
                <a:gd name="T20" fmla="*/ 125 w 1630"/>
                <a:gd name="T21" fmla="*/ 1390 h 1996"/>
                <a:gd name="T22" fmla="*/ 146 w 1630"/>
                <a:gd name="T23" fmla="*/ 1312 h 1996"/>
                <a:gd name="T24" fmla="*/ 162 w 1630"/>
                <a:gd name="T25" fmla="*/ 1176 h 1996"/>
                <a:gd name="T26" fmla="*/ 223 w 1630"/>
                <a:gd name="T27" fmla="*/ 1100 h 1996"/>
                <a:gd name="T28" fmla="*/ 226 w 1630"/>
                <a:gd name="T29" fmla="*/ 1170 h 1996"/>
                <a:gd name="T30" fmla="*/ 231 w 1630"/>
                <a:gd name="T31" fmla="*/ 1224 h 1996"/>
                <a:gd name="T32" fmla="*/ 206 w 1630"/>
                <a:gd name="T33" fmla="*/ 1323 h 1996"/>
                <a:gd name="T34" fmla="*/ 278 w 1630"/>
                <a:gd name="T35" fmla="*/ 1160 h 1996"/>
                <a:gd name="T36" fmla="*/ 308 w 1630"/>
                <a:gd name="T37" fmla="*/ 1085 h 1996"/>
                <a:gd name="T38" fmla="*/ 441 w 1630"/>
                <a:gd name="T39" fmla="*/ 1086 h 1996"/>
                <a:gd name="T40" fmla="*/ 481 w 1630"/>
                <a:gd name="T41" fmla="*/ 1055 h 1996"/>
                <a:gd name="T42" fmla="*/ 467 w 1630"/>
                <a:gd name="T43" fmla="*/ 1116 h 1996"/>
                <a:gd name="T44" fmla="*/ 508 w 1630"/>
                <a:gd name="T45" fmla="*/ 1177 h 1996"/>
                <a:gd name="T46" fmla="*/ 540 w 1630"/>
                <a:gd name="T47" fmla="*/ 1055 h 1996"/>
                <a:gd name="T48" fmla="*/ 447 w 1630"/>
                <a:gd name="T49" fmla="*/ 979 h 1996"/>
                <a:gd name="T50" fmla="*/ 381 w 1630"/>
                <a:gd name="T51" fmla="*/ 929 h 1996"/>
                <a:gd name="T52" fmla="*/ 392 w 1630"/>
                <a:gd name="T53" fmla="*/ 884 h 1996"/>
                <a:gd name="T54" fmla="*/ 449 w 1630"/>
                <a:gd name="T55" fmla="*/ 850 h 1996"/>
                <a:gd name="T56" fmla="*/ 560 w 1630"/>
                <a:gd name="T57" fmla="*/ 796 h 1996"/>
                <a:gd name="T58" fmla="*/ 609 w 1630"/>
                <a:gd name="T59" fmla="*/ 833 h 1996"/>
                <a:gd name="T60" fmla="*/ 671 w 1630"/>
                <a:gd name="T61" fmla="*/ 834 h 1996"/>
                <a:gd name="T62" fmla="*/ 738 w 1630"/>
                <a:gd name="T63" fmla="*/ 831 h 1996"/>
                <a:gd name="T64" fmla="*/ 671 w 1630"/>
                <a:gd name="T65" fmla="*/ 1076 h 1996"/>
                <a:gd name="T66" fmla="*/ 738 w 1630"/>
                <a:gd name="T67" fmla="*/ 1017 h 1996"/>
                <a:gd name="T68" fmla="*/ 748 w 1630"/>
                <a:gd name="T69" fmla="*/ 933 h 1996"/>
                <a:gd name="T70" fmla="*/ 810 w 1630"/>
                <a:gd name="T71" fmla="*/ 880 h 1996"/>
                <a:gd name="T72" fmla="*/ 831 w 1630"/>
                <a:gd name="T73" fmla="*/ 818 h 1996"/>
                <a:gd name="T74" fmla="*/ 908 w 1630"/>
                <a:gd name="T75" fmla="*/ 807 h 1996"/>
                <a:gd name="T76" fmla="*/ 947 w 1630"/>
                <a:gd name="T77" fmla="*/ 752 h 1996"/>
                <a:gd name="T78" fmla="*/ 910 w 1630"/>
                <a:gd name="T79" fmla="*/ 747 h 1996"/>
                <a:gd name="T80" fmla="*/ 868 w 1630"/>
                <a:gd name="T81" fmla="*/ 691 h 1996"/>
                <a:gd name="T82" fmla="*/ 778 w 1630"/>
                <a:gd name="T83" fmla="*/ 641 h 1996"/>
                <a:gd name="T84" fmla="*/ 689 w 1630"/>
                <a:gd name="T85" fmla="*/ 659 h 1996"/>
                <a:gd name="T86" fmla="*/ 604 w 1630"/>
                <a:gd name="T87" fmla="*/ 540 h 1996"/>
                <a:gd name="T88" fmla="*/ 568 w 1630"/>
                <a:gd name="T89" fmla="*/ 522 h 1996"/>
                <a:gd name="T90" fmla="*/ 608 w 1630"/>
                <a:gd name="T91" fmla="*/ 487 h 1996"/>
                <a:gd name="T92" fmla="*/ 573 w 1630"/>
                <a:gd name="T93" fmla="*/ 456 h 1996"/>
                <a:gd name="T94" fmla="*/ 535 w 1630"/>
                <a:gd name="T95" fmla="*/ 427 h 1996"/>
                <a:gd name="T96" fmla="*/ 503 w 1630"/>
                <a:gd name="T97" fmla="*/ 376 h 1996"/>
                <a:gd name="T98" fmla="*/ 508 w 1630"/>
                <a:gd name="T99" fmla="*/ 320 h 1996"/>
                <a:gd name="T100" fmla="*/ 582 w 1630"/>
                <a:gd name="T101" fmla="*/ 347 h 1996"/>
                <a:gd name="T102" fmla="*/ 535 w 1630"/>
                <a:gd name="T103" fmla="*/ 315 h 1996"/>
                <a:gd name="T104" fmla="*/ 537 w 1630"/>
                <a:gd name="T105" fmla="*/ 283 h 1996"/>
                <a:gd name="T106" fmla="*/ 604 w 1630"/>
                <a:gd name="T107" fmla="*/ 242 h 1996"/>
                <a:gd name="T108" fmla="*/ 613 w 1630"/>
                <a:gd name="T109" fmla="*/ 200 h 1996"/>
                <a:gd name="T110" fmla="*/ 661 w 1630"/>
                <a:gd name="T111" fmla="*/ 178 h 1996"/>
                <a:gd name="T112" fmla="*/ 686 w 1630"/>
                <a:gd name="T113" fmla="*/ 99 h 1996"/>
                <a:gd name="T114" fmla="*/ 691 w 1630"/>
                <a:gd name="T115" fmla="*/ 13 h 19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82" name="Freeform 29"/>
            <p:cNvSpPr>
              <a:spLocks/>
            </p:cNvSpPr>
            <p:nvPr userDrawn="1"/>
          </p:nvSpPr>
          <p:spPr bwMode="white">
            <a:xfrm>
              <a:off x="4299" y="3893"/>
              <a:ext cx="431" cy="144"/>
            </a:xfrm>
            <a:custGeom>
              <a:avLst/>
              <a:gdLst>
                <a:gd name="T0" fmla="*/ 6 w 441"/>
                <a:gd name="T1" fmla="*/ 54 h 146"/>
                <a:gd name="T2" fmla="*/ 36 w 441"/>
                <a:gd name="T3" fmla="*/ 101 h 146"/>
                <a:gd name="T4" fmla="*/ 98 w 441"/>
                <a:gd name="T5" fmla="*/ 85 h 146"/>
                <a:gd name="T6" fmla="*/ 125 w 441"/>
                <a:gd name="T7" fmla="*/ 42 h 146"/>
                <a:gd name="T8" fmla="*/ 150 w 441"/>
                <a:gd name="T9" fmla="*/ 85 h 146"/>
                <a:gd name="T10" fmla="*/ 175 w 441"/>
                <a:gd name="T11" fmla="*/ 75 h 146"/>
                <a:gd name="T12" fmla="*/ 202 w 441"/>
                <a:gd name="T13" fmla="*/ 85 h 146"/>
                <a:gd name="T14" fmla="*/ 202 w 441"/>
                <a:gd name="T15" fmla="*/ 40 h 146"/>
                <a:gd name="T16" fmla="*/ 222 w 441"/>
                <a:gd name="T17" fmla="*/ 30 h 146"/>
                <a:gd name="T18" fmla="*/ 232 w 441"/>
                <a:gd name="T19" fmla="*/ 36 h 146"/>
                <a:gd name="T20" fmla="*/ 247 w 441"/>
                <a:gd name="T21" fmla="*/ 18 h 146"/>
                <a:gd name="T22" fmla="*/ 218 w 441"/>
                <a:gd name="T23" fmla="*/ 0 h 146"/>
                <a:gd name="T24" fmla="*/ 177 w 441"/>
                <a:gd name="T25" fmla="*/ 40 h 146"/>
                <a:gd name="T26" fmla="*/ 138 w 441"/>
                <a:gd name="T27" fmla="*/ 12 h 146"/>
                <a:gd name="T28" fmla="*/ 110 w 441"/>
                <a:gd name="T29" fmla="*/ 36 h 146"/>
                <a:gd name="T30" fmla="*/ 84 w 441"/>
                <a:gd name="T31" fmla="*/ 51 h 146"/>
                <a:gd name="T32" fmla="*/ 74 w 441"/>
                <a:gd name="T33" fmla="*/ 60 h 146"/>
                <a:gd name="T34" fmla="*/ 63 w 441"/>
                <a:gd name="T35" fmla="*/ 54 h 146"/>
                <a:gd name="T36" fmla="*/ 36 w 441"/>
                <a:gd name="T37" fmla="*/ 36 h 146"/>
                <a:gd name="T38" fmla="*/ 6 w 441"/>
                <a:gd name="T39" fmla="*/ 54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83" name="Freeform 30"/>
            <p:cNvSpPr>
              <a:spLocks/>
            </p:cNvSpPr>
            <p:nvPr userDrawn="1"/>
          </p:nvSpPr>
          <p:spPr bwMode="white">
            <a:xfrm>
              <a:off x="3525" y="3449"/>
              <a:ext cx="146" cy="196"/>
            </a:xfrm>
            <a:custGeom>
              <a:avLst/>
              <a:gdLst>
                <a:gd name="T0" fmla="*/ 0 w 150"/>
                <a:gd name="T1" fmla="*/ 0 h 198"/>
                <a:gd name="T2" fmla="*/ 15 w 150"/>
                <a:gd name="T3" fmla="*/ 49 h 198"/>
                <a:gd name="T4" fmla="*/ 21 w 150"/>
                <a:gd name="T5" fmla="*/ 96 h 198"/>
                <a:gd name="T6" fmla="*/ 49 w 150"/>
                <a:gd name="T7" fmla="*/ 143 h 198"/>
                <a:gd name="T8" fmla="*/ 65 w 150"/>
                <a:gd name="T9" fmla="*/ 150 h 198"/>
                <a:gd name="T10" fmla="*/ 79 w 150"/>
                <a:gd name="T11" fmla="*/ 131 h 198"/>
                <a:gd name="T12" fmla="*/ 59 w 150"/>
                <a:gd name="T13" fmla="*/ 131 h 198"/>
                <a:gd name="T14" fmla="*/ 57 w 150"/>
                <a:gd name="T15" fmla="*/ 78 h 198"/>
                <a:gd name="T16" fmla="*/ 43 w 150"/>
                <a:gd name="T17" fmla="*/ 60 h 198"/>
                <a:gd name="T18" fmla="*/ 52 w 150"/>
                <a:gd name="T19" fmla="*/ 21 h 198"/>
                <a:gd name="T20" fmla="*/ 24 w 150"/>
                <a:gd name="T21" fmla="*/ 36 h 198"/>
                <a:gd name="T22" fmla="*/ 0 w 150"/>
                <a:gd name="T23" fmla="*/ 0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84" name="Freeform 31"/>
            <p:cNvSpPr>
              <a:spLocks/>
            </p:cNvSpPr>
            <p:nvPr userDrawn="1"/>
          </p:nvSpPr>
          <p:spPr bwMode="white">
            <a:xfrm>
              <a:off x="3667" y="3360"/>
              <a:ext cx="87" cy="289"/>
            </a:xfrm>
            <a:custGeom>
              <a:avLst/>
              <a:gdLst>
                <a:gd name="T0" fmla="*/ 26 w 90"/>
                <a:gd name="T1" fmla="*/ 0 h 293"/>
                <a:gd name="T2" fmla="*/ 15 w 90"/>
                <a:gd name="T3" fmla="*/ 54 h 293"/>
                <a:gd name="T4" fmla="*/ 2 w 90"/>
                <a:gd name="T5" fmla="*/ 86 h 293"/>
                <a:gd name="T6" fmla="*/ 0 w 90"/>
                <a:gd name="T7" fmla="*/ 109 h 293"/>
                <a:gd name="T8" fmla="*/ 15 w 90"/>
                <a:gd name="T9" fmla="*/ 114 h 293"/>
                <a:gd name="T10" fmla="*/ 21 w 90"/>
                <a:gd name="T11" fmla="*/ 147 h 293"/>
                <a:gd name="T12" fmla="*/ 15 w 90"/>
                <a:gd name="T13" fmla="*/ 167 h 293"/>
                <a:gd name="T14" fmla="*/ 31 w 90"/>
                <a:gd name="T15" fmla="*/ 210 h 293"/>
                <a:gd name="T16" fmla="*/ 41 w 90"/>
                <a:gd name="T17" fmla="*/ 211 h 293"/>
                <a:gd name="T18" fmla="*/ 29 w 90"/>
                <a:gd name="T19" fmla="*/ 187 h 293"/>
                <a:gd name="T20" fmla="*/ 34 w 90"/>
                <a:gd name="T21" fmla="*/ 129 h 293"/>
                <a:gd name="T22" fmla="*/ 21 w 90"/>
                <a:gd name="T23" fmla="*/ 109 h 293"/>
                <a:gd name="T24" fmla="*/ 15 w 90"/>
                <a:gd name="T25" fmla="*/ 95 h 293"/>
                <a:gd name="T26" fmla="*/ 26 w 90"/>
                <a:gd name="T27" fmla="*/ 69 h 293"/>
                <a:gd name="T28" fmla="*/ 41 w 90"/>
                <a:gd name="T29" fmla="*/ 42 h 293"/>
                <a:gd name="T30" fmla="*/ 26 w 90"/>
                <a:gd name="T31" fmla="*/ 0 h 2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85" name="Freeform 32"/>
            <p:cNvSpPr>
              <a:spLocks/>
            </p:cNvSpPr>
            <p:nvPr userDrawn="1"/>
          </p:nvSpPr>
          <p:spPr bwMode="white">
            <a:xfrm>
              <a:off x="3798" y="3132"/>
              <a:ext cx="282" cy="246"/>
            </a:xfrm>
            <a:custGeom>
              <a:avLst/>
              <a:gdLst>
                <a:gd name="T0" fmla="*/ 0 w 288"/>
                <a:gd name="T1" fmla="*/ 187 h 249"/>
                <a:gd name="T2" fmla="*/ 12 w 288"/>
                <a:gd name="T3" fmla="*/ 163 h 249"/>
                <a:gd name="T4" fmla="*/ 42 w 288"/>
                <a:gd name="T5" fmla="*/ 165 h 249"/>
                <a:gd name="T6" fmla="*/ 45 w 288"/>
                <a:gd name="T7" fmla="*/ 132 h 249"/>
                <a:gd name="T8" fmla="*/ 96 w 288"/>
                <a:gd name="T9" fmla="*/ 111 h 249"/>
                <a:gd name="T10" fmla="*/ 111 w 288"/>
                <a:gd name="T11" fmla="*/ 118 h 249"/>
                <a:gd name="T12" fmla="*/ 105 w 288"/>
                <a:gd name="T13" fmla="*/ 15 h 249"/>
                <a:gd name="T14" fmla="*/ 138 w 288"/>
                <a:gd name="T15" fmla="*/ 0 h 249"/>
                <a:gd name="T16" fmla="*/ 174 w 288"/>
                <a:gd name="T17" fmla="*/ 41 h 249"/>
                <a:gd name="T18" fmla="*/ 150 w 288"/>
                <a:gd name="T19" fmla="*/ 39 h 249"/>
                <a:gd name="T20" fmla="*/ 133 w 288"/>
                <a:gd name="T21" fmla="*/ 41 h 249"/>
                <a:gd name="T22" fmla="*/ 147 w 288"/>
                <a:gd name="T23" fmla="*/ 113 h 249"/>
                <a:gd name="T24" fmla="*/ 111 w 288"/>
                <a:gd name="T25" fmla="*/ 158 h 249"/>
                <a:gd name="T26" fmla="*/ 0 w 288"/>
                <a:gd name="T27" fmla="*/ 187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86" name="AutoShape 33"/>
            <p:cNvSpPr>
              <a:spLocks noChangeArrowheads="1"/>
            </p:cNvSpPr>
            <p:nvPr userDrawn="1"/>
          </p:nvSpPr>
          <p:spPr bwMode="white">
            <a:xfrm rot="10800000">
              <a:off x="4199" y="1636"/>
              <a:ext cx="886" cy="6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9 w 21600"/>
                <a:gd name="T25" fmla="*/ 3155 h 21600"/>
                <a:gd name="T26" fmla="*/ 18431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87" name="Freeform 34"/>
            <p:cNvSpPr>
              <a:spLocks/>
            </p:cNvSpPr>
            <p:nvPr userDrawn="1"/>
          </p:nvSpPr>
          <p:spPr bwMode="white">
            <a:xfrm>
              <a:off x="3322" y="1382"/>
              <a:ext cx="2461" cy="2931"/>
            </a:xfrm>
            <a:custGeom>
              <a:avLst/>
              <a:gdLst>
                <a:gd name="T0" fmla="*/ 2429 w 2461"/>
                <a:gd name="T1" fmla="*/ 282 h 2931"/>
                <a:gd name="T2" fmla="*/ 1844 w 2461"/>
                <a:gd name="T3" fmla="*/ 35 h 2931"/>
                <a:gd name="T4" fmla="*/ 1047 w 2461"/>
                <a:gd name="T5" fmla="*/ 72 h 2931"/>
                <a:gd name="T6" fmla="*/ 434 w 2461"/>
                <a:gd name="T7" fmla="*/ 428 h 2931"/>
                <a:gd name="T8" fmla="*/ 70 w 2461"/>
                <a:gd name="T9" fmla="*/ 1013 h 2931"/>
                <a:gd name="T10" fmla="*/ 15 w 2461"/>
                <a:gd name="T11" fmla="*/ 1663 h 2931"/>
                <a:gd name="T12" fmla="*/ 161 w 2461"/>
                <a:gd name="T13" fmla="*/ 2129 h 2931"/>
                <a:gd name="T14" fmla="*/ 454 w 2461"/>
                <a:gd name="T15" fmla="*/ 2513 h 2931"/>
                <a:gd name="T16" fmla="*/ 847 w 2461"/>
                <a:gd name="T17" fmla="*/ 2796 h 2931"/>
                <a:gd name="T18" fmla="*/ 1176 w 2461"/>
                <a:gd name="T19" fmla="*/ 2897 h 2931"/>
                <a:gd name="T20" fmla="*/ 1578 w 2461"/>
                <a:gd name="T21" fmla="*/ 2924 h 2931"/>
                <a:gd name="T22" fmla="*/ 1871 w 2461"/>
                <a:gd name="T23" fmla="*/ 2910 h 2931"/>
                <a:gd name="T24" fmla="*/ 2209 w 2461"/>
                <a:gd name="T25" fmla="*/ 2796 h 2931"/>
                <a:gd name="T26" fmla="*/ 2420 w 2461"/>
                <a:gd name="T27" fmla="*/ 2613 h 2931"/>
                <a:gd name="T28" fmla="*/ 2429 w 2461"/>
                <a:gd name="T29" fmla="*/ 2540 h 2931"/>
                <a:gd name="T30" fmla="*/ 2228 w 2461"/>
                <a:gd name="T31" fmla="*/ 2723 h 2931"/>
                <a:gd name="T32" fmla="*/ 1899 w 2461"/>
                <a:gd name="T33" fmla="*/ 2860 h 2931"/>
                <a:gd name="T34" fmla="*/ 1550 w 2461"/>
                <a:gd name="T35" fmla="*/ 2906 h 2931"/>
                <a:gd name="T36" fmla="*/ 1175 w 2461"/>
                <a:gd name="T37" fmla="*/ 2879 h 2931"/>
                <a:gd name="T38" fmla="*/ 783 w 2461"/>
                <a:gd name="T39" fmla="*/ 2687 h 2931"/>
                <a:gd name="T40" fmla="*/ 536 w 2461"/>
                <a:gd name="T41" fmla="*/ 2522 h 2931"/>
                <a:gd name="T42" fmla="*/ 216 w 2461"/>
                <a:gd name="T43" fmla="*/ 2083 h 2931"/>
                <a:gd name="T44" fmla="*/ 134 w 2461"/>
                <a:gd name="T45" fmla="*/ 1205 h 2931"/>
                <a:gd name="T46" fmla="*/ 143 w 2461"/>
                <a:gd name="T47" fmla="*/ 968 h 2931"/>
                <a:gd name="T48" fmla="*/ 489 w 2461"/>
                <a:gd name="T49" fmla="*/ 465 h 2931"/>
                <a:gd name="T50" fmla="*/ 1075 w 2461"/>
                <a:gd name="T51" fmla="*/ 127 h 2931"/>
                <a:gd name="T52" fmla="*/ 1815 w 2461"/>
                <a:gd name="T53" fmla="*/ 81 h 2931"/>
                <a:gd name="T54" fmla="*/ 2325 w 2461"/>
                <a:gd name="T55" fmla="*/ 279 h 2931"/>
                <a:gd name="T56" fmla="*/ 2416 w 2461"/>
                <a:gd name="T57" fmla="*/ 370 h 2931"/>
                <a:gd name="T58" fmla="*/ 2429 w 2461"/>
                <a:gd name="T59" fmla="*/ 291 h 2931"/>
                <a:gd name="T60" fmla="*/ 2429 w 2461"/>
                <a:gd name="T61" fmla="*/ 282 h 29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61" h="2931">
                  <a:moveTo>
                    <a:pt x="2429" y="282"/>
                  </a:moveTo>
                  <a:cubicBezTo>
                    <a:pt x="2326" y="236"/>
                    <a:pt x="2074" y="70"/>
                    <a:pt x="1844" y="35"/>
                  </a:cubicBezTo>
                  <a:cubicBezTo>
                    <a:pt x="1613" y="0"/>
                    <a:pt x="1282" y="6"/>
                    <a:pt x="1047" y="72"/>
                  </a:cubicBezTo>
                  <a:cubicBezTo>
                    <a:pt x="812" y="138"/>
                    <a:pt x="597" y="271"/>
                    <a:pt x="434" y="428"/>
                  </a:cubicBezTo>
                  <a:cubicBezTo>
                    <a:pt x="271" y="585"/>
                    <a:pt x="140" y="807"/>
                    <a:pt x="70" y="1013"/>
                  </a:cubicBezTo>
                  <a:cubicBezTo>
                    <a:pt x="0" y="1219"/>
                    <a:pt x="0" y="1477"/>
                    <a:pt x="15" y="1663"/>
                  </a:cubicBezTo>
                  <a:cubicBezTo>
                    <a:pt x="30" y="1849"/>
                    <a:pt x="88" y="1987"/>
                    <a:pt x="161" y="2129"/>
                  </a:cubicBezTo>
                  <a:cubicBezTo>
                    <a:pt x="234" y="2271"/>
                    <a:pt x="340" y="2402"/>
                    <a:pt x="454" y="2513"/>
                  </a:cubicBezTo>
                  <a:cubicBezTo>
                    <a:pt x="568" y="2624"/>
                    <a:pt x="727" y="2732"/>
                    <a:pt x="847" y="2796"/>
                  </a:cubicBezTo>
                  <a:cubicBezTo>
                    <a:pt x="967" y="2860"/>
                    <a:pt x="1054" y="2876"/>
                    <a:pt x="1176" y="2897"/>
                  </a:cubicBezTo>
                  <a:cubicBezTo>
                    <a:pt x="1298" y="2918"/>
                    <a:pt x="1462" y="2922"/>
                    <a:pt x="1578" y="2924"/>
                  </a:cubicBezTo>
                  <a:cubicBezTo>
                    <a:pt x="1694" y="2926"/>
                    <a:pt x="1765" y="2931"/>
                    <a:pt x="1871" y="2910"/>
                  </a:cubicBezTo>
                  <a:cubicBezTo>
                    <a:pt x="1976" y="2889"/>
                    <a:pt x="2118" y="2846"/>
                    <a:pt x="2209" y="2796"/>
                  </a:cubicBezTo>
                  <a:cubicBezTo>
                    <a:pt x="2300" y="2746"/>
                    <a:pt x="2383" y="2656"/>
                    <a:pt x="2420" y="2613"/>
                  </a:cubicBezTo>
                  <a:cubicBezTo>
                    <a:pt x="2457" y="2570"/>
                    <a:pt x="2461" y="2522"/>
                    <a:pt x="2429" y="2540"/>
                  </a:cubicBezTo>
                  <a:cubicBezTo>
                    <a:pt x="2397" y="2558"/>
                    <a:pt x="2316" y="2670"/>
                    <a:pt x="2228" y="2723"/>
                  </a:cubicBezTo>
                  <a:cubicBezTo>
                    <a:pt x="2140" y="2776"/>
                    <a:pt x="2012" y="2829"/>
                    <a:pt x="1899" y="2860"/>
                  </a:cubicBezTo>
                  <a:cubicBezTo>
                    <a:pt x="1785" y="2891"/>
                    <a:pt x="1670" y="2903"/>
                    <a:pt x="1550" y="2906"/>
                  </a:cubicBezTo>
                  <a:cubicBezTo>
                    <a:pt x="1430" y="2909"/>
                    <a:pt x="1303" y="2915"/>
                    <a:pt x="1175" y="2879"/>
                  </a:cubicBezTo>
                  <a:cubicBezTo>
                    <a:pt x="1047" y="2843"/>
                    <a:pt x="889" y="2746"/>
                    <a:pt x="783" y="2687"/>
                  </a:cubicBezTo>
                  <a:cubicBezTo>
                    <a:pt x="677" y="2628"/>
                    <a:pt x="630" y="2623"/>
                    <a:pt x="536" y="2522"/>
                  </a:cubicBezTo>
                  <a:cubicBezTo>
                    <a:pt x="442" y="2421"/>
                    <a:pt x="283" y="2302"/>
                    <a:pt x="216" y="2083"/>
                  </a:cubicBezTo>
                  <a:cubicBezTo>
                    <a:pt x="149" y="1864"/>
                    <a:pt x="146" y="1391"/>
                    <a:pt x="134" y="1205"/>
                  </a:cubicBezTo>
                  <a:cubicBezTo>
                    <a:pt x="122" y="1019"/>
                    <a:pt x="84" y="1091"/>
                    <a:pt x="143" y="968"/>
                  </a:cubicBezTo>
                  <a:cubicBezTo>
                    <a:pt x="202" y="845"/>
                    <a:pt x="334" y="605"/>
                    <a:pt x="489" y="465"/>
                  </a:cubicBezTo>
                  <a:cubicBezTo>
                    <a:pt x="644" y="325"/>
                    <a:pt x="854" y="191"/>
                    <a:pt x="1075" y="127"/>
                  </a:cubicBezTo>
                  <a:cubicBezTo>
                    <a:pt x="1296" y="63"/>
                    <a:pt x="1607" y="56"/>
                    <a:pt x="1815" y="81"/>
                  </a:cubicBezTo>
                  <a:cubicBezTo>
                    <a:pt x="2024" y="106"/>
                    <a:pt x="2225" y="231"/>
                    <a:pt x="2325" y="279"/>
                  </a:cubicBezTo>
                  <a:cubicBezTo>
                    <a:pt x="2425" y="327"/>
                    <a:pt x="2399" y="368"/>
                    <a:pt x="2416" y="370"/>
                  </a:cubicBezTo>
                  <a:cubicBezTo>
                    <a:pt x="2433" y="372"/>
                    <a:pt x="2427" y="306"/>
                    <a:pt x="2429" y="291"/>
                  </a:cubicBezTo>
                  <a:cubicBezTo>
                    <a:pt x="2431" y="276"/>
                    <a:pt x="2429" y="284"/>
                    <a:pt x="2429" y="2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059" name="Rectangle 35"/>
          <p:cNvSpPr>
            <a:spLocks noChangeArrowheads="1"/>
          </p:cNvSpPr>
          <p:nvPr/>
        </p:nvSpPr>
        <p:spPr bwMode="invGray">
          <a:xfrm>
            <a:off x="0" y="1"/>
            <a:ext cx="12192000" cy="981075"/>
          </a:xfrm>
          <a:prstGeom prst="rect">
            <a:avLst/>
          </a:prstGeom>
          <a:gradFill rotWithShape="1">
            <a:gsLst>
              <a:gs pos="0">
                <a:schemeClr val="bg2"/>
              </a:gs>
              <a:gs pos="100000">
                <a:schemeClr val="bg2">
                  <a:gamma/>
                  <a:shade val="66667"/>
                  <a:invGamma/>
                </a:schemeClr>
              </a:gs>
            </a:gsLst>
            <a:lin ang="5400000" scaled="1"/>
          </a:gradFill>
          <a:ln w="9525">
            <a:noFill/>
            <a:miter lim="800000"/>
            <a:headEnd/>
            <a:tailEnd/>
          </a:ln>
          <a:effectLst/>
        </p:spPr>
        <p:txBody>
          <a:bodyPr wrap="none" anchor="ctr"/>
          <a:lstStyle/>
          <a:p>
            <a:pPr eaLnBrk="1" hangingPunct="1">
              <a:defRPr/>
            </a:pPr>
            <a:endParaRPr lang="en-US" sz="1800">
              <a:latin typeface="Arial" charset="0"/>
            </a:endParaRPr>
          </a:p>
        </p:txBody>
      </p:sp>
      <p:sp>
        <p:nvSpPr>
          <p:cNvPr id="1028" name="Rectangle 36" descr="좁은 수평선"/>
          <p:cNvSpPr>
            <a:spLocks noChangeArrowheads="1"/>
          </p:cNvSpPr>
          <p:nvPr/>
        </p:nvSpPr>
        <p:spPr bwMode="white">
          <a:xfrm>
            <a:off x="0" y="981075"/>
            <a:ext cx="1583267" cy="5891213"/>
          </a:xfrm>
          <a:prstGeom prst="rect">
            <a:avLst/>
          </a:prstGeom>
          <a:pattFill prst="narHorz">
            <a:fgClr>
              <a:schemeClr val="bg1"/>
            </a:fgClr>
            <a:bgClr>
              <a:srgbClr val="000000"/>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29" name="Rectangle 2"/>
          <p:cNvSpPr>
            <a:spLocks noGrp="1" noChangeArrowheads="1"/>
          </p:cNvSpPr>
          <p:nvPr>
            <p:ph type="title"/>
          </p:nvPr>
        </p:nvSpPr>
        <p:spPr bwMode="auto">
          <a:xfrm>
            <a:off x="609600" y="198438"/>
            <a:ext cx="10972800" cy="792162"/>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grpSp>
        <p:nvGrpSpPr>
          <p:cNvPr id="1030" name="Group 44"/>
          <p:cNvGrpSpPr>
            <a:grpSpLocks/>
          </p:cNvGrpSpPr>
          <p:nvPr/>
        </p:nvGrpSpPr>
        <p:grpSpPr bwMode="auto">
          <a:xfrm>
            <a:off x="6982885" y="2106614"/>
            <a:ext cx="5209116" cy="4751387"/>
            <a:chOff x="3322" y="1372"/>
            <a:chExt cx="2461" cy="2993"/>
          </a:xfrm>
        </p:grpSpPr>
        <p:sp>
          <p:nvSpPr>
            <p:cNvPr id="1042" name="Freeform 45"/>
            <p:cNvSpPr>
              <a:spLocks/>
            </p:cNvSpPr>
            <p:nvPr userDrawn="1"/>
          </p:nvSpPr>
          <p:spPr bwMode="white">
            <a:xfrm>
              <a:off x="3800" y="3783"/>
              <a:ext cx="355" cy="269"/>
            </a:xfrm>
            <a:custGeom>
              <a:avLst/>
              <a:gdLst>
                <a:gd name="T0" fmla="*/ 0 w 363"/>
                <a:gd name="T1" fmla="*/ 45 h 272"/>
                <a:gd name="T2" fmla="*/ 55 w 363"/>
                <a:gd name="T3" fmla="*/ 112 h 272"/>
                <a:gd name="T4" fmla="*/ 106 w 363"/>
                <a:gd name="T5" fmla="*/ 178 h 272"/>
                <a:gd name="T6" fmla="*/ 159 w 363"/>
                <a:gd name="T7" fmla="*/ 208 h 272"/>
                <a:gd name="T8" fmla="*/ 186 w 363"/>
                <a:gd name="T9" fmla="*/ 208 h 272"/>
                <a:gd name="T10" fmla="*/ 213 w 363"/>
                <a:gd name="T11" fmla="*/ 134 h 272"/>
                <a:gd name="T12" fmla="*/ 186 w 363"/>
                <a:gd name="T13" fmla="*/ 134 h 272"/>
                <a:gd name="T14" fmla="*/ 159 w 363"/>
                <a:gd name="T15" fmla="*/ 134 h 272"/>
                <a:gd name="T16" fmla="*/ 133 w 363"/>
                <a:gd name="T17" fmla="*/ 134 h 272"/>
                <a:gd name="T18" fmla="*/ 133 w 363"/>
                <a:gd name="T19" fmla="*/ 112 h 272"/>
                <a:gd name="T20" fmla="*/ 159 w 363"/>
                <a:gd name="T21" fmla="*/ 67 h 272"/>
                <a:gd name="T22" fmla="*/ 133 w 363"/>
                <a:gd name="T23" fmla="*/ 45 h 272"/>
                <a:gd name="T24" fmla="*/ 133 w 363"/>
                <a:gd name="T25" fmla="*/ 67 h 272"/>
                <a:gd name="T26" fmla="*/ 106 w 363"/>
                <a:gd name="T27" fmla="*/ 112 h 272"/>
                <a:gd name="T28" fmla="*/ 80 w 363"/>
                <a:gd name="T29" fmla="*/ 112 h 272"/>
                <a:gd name="T30" fmla="*/ 55 w 363"/>
                <a:gd name="T31" fmla="*/ 67 h 272"/>
                <a:gd name="T32" fmla="*/ 80 w 363"/>
                <a:gd name="T33" fmla="*/ 67 h 272"/>
                <a:gd name="T34" fmla="*/ 55 w 363"/>
                <a:gd name="T35" fmla="*/ 45 h 272"/>
                <a:gd name="T36" fmla="*/ 22 w 363"/>
                <a:gd name="T37" fmla="*/ 0 h 272"/>
                <a:gd name="T38" fmla="*/ 37 w 363"/>
                <a:gd name="T39" fmla="*/ 45 h 272"/>
                <a:gd name="T40" fmla="*/ 22 w 363"/>
                <a:gd name="T41" fmla="*/ 45 h 272"/>
                <a:gd name="T42" fmla="*/ 0 w 363"/>
                <a:gd name="T43" fmla="*/ 45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3" name="Freeform 46"/>
            <p:cNvSpPr>
              <a:spLocks/>
            </p:cNvSpPr>
            <p:nvPr userDrawn="1"/>
          </p:nvSpPr>
          <p:spPr bwMode="white">
            <a:xfrm>
              <a:off x="4307" y="2292"/>
              <a:ext cx="458" cy="2073"/>
            </a:xfrm>
            <a:custGeom>
              <a:avLst/>
              <a:gdLst>
                <a:gd name="T0" fmla="*/ 1299 w 420"/>
                <a:gd name="T1" fmla="*/ 1 h 1885"/>
                <a:gd name="T2" fmla="*/ 448 w 420"/>
                <a:gd name="T3" fmla="*/ 5499 h 1885"/>
                <a:gd name="T4" fmla="*/ 973 w 420"/>
                <a:gd name="T5" fmla="*/ 11603 h 1885"/>
                <a:gd name="T6" fmla="*/ 3064 w 420"/>
                <a:gd name="T7" fmla="*/ 17482 h 1885"/>
                <a:gd name="T8" fmla="*/ 2746 w 420"/>
                <a:gd name="T9" fmla="*/ 17482 h 1885"/>
                <a:gd name="T10" fmla="*/ 568 w 420"/>
                <a:gd name="T11" fmla="*/ 11840 h 1885"/>
                <a:gd name="T12" fmla="*/ 116 w 420"/>
                <a:gd name="T13" fmla="*/ 4771 h 1885"/>
                <a:gd name="T14" fmla="*/ 1299 w 420"/>
                <a:gd name="T15" fmla="*/ 1 h 18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4" name="Freeform 47"/>
            <p:cNvSpPr>
              <a:spLocks/>
            </p:cNvSpPr>
            <p:nvPr userDrawn="1"/>
          </p:nvSpPr>
          <p:spPr bwMode="white">
            <a:xfrm>
              <a:off x="4703" y="2256"/>
              <a:ext cx="468" cy="2020"/>
            </a:xfrm>
            <a:custGeom>
              <a:avLst/>
              <a:gdLst>
                <a:gd name="T0" fmla="*/ 0 w 429"/>
                <a:gd name="T1" fmla="*/ 254 h 1836"/>
                <a:gd name="T2" fmla="*/ 3026 w 429"/>
                <a:gd name="T3" fmla="*/ 18155 h 1836"/>
                <a:gd name="T4" fmla="*/ 3465 w 429"/>
                <a:gd name="T5" fmla="*/ 18171 h 1836"/>
                <a:gd name="T6" fmla="*/ 297 w 429"/>
                <a:gd name="T7" fmla="*/ 0 h 1836"/>
                <a:gd name="T8" fmla="*/ 0 w 429"/>
                <a:gd name="T9" fmla="*/ 254 h 18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9" h="1836">
                  <a:moveTo>
                    <a:pt x="0" y="25"/>
                  </a:moveTo>
                  <a:lnTo>
                    <a:pt x="375" y="1835"/>
                  </a:lnTo>
                  <a:lnTo>
                    <a:pt x="429" y="1836"/>
                  </a:lnTo>
                  <a:lnTo>
                    <a:pt x="37" y="0"/>
                  </a:lnTo>
                  <a:lnTo>
                    <a:pt x="0"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5" name="Freeform 48"/>
            <p:cNvSpPr>
              <a:spLocks/>
            </p:cNvSpPr>
            <p:nvPr userDrawn="1"/>
          </p:nvSpPr>
          <p:spPr bwMode="white">
            <a:xfrm>
              <a:off x="4972" y="2099"/>
              <a:ext cx="655" cy="2089"/>
            </a:xfrm>
            <a:custGeom>
              <a:avLst/>
              <a:gdLst>
                <a:gd name="T0" fmla="*/ 0 w 600"/>
                <a:gd name="T1" fmla="*/ 660 h 1899"/>
                <a:gd name="T2" fmla="*/ 743 w 600"/>
                <a:gd name="T3" fmla="*/ 1659 h 1899"/>
                <a:gd name="T4" fmla="*/ 2842 w 600"/>
                <a:gd name="T5" fmla="*/ 5450 h 1899"/>
                <a:gd name="T6" fmla="*/ 4201 w 600"/>
                <a:gd name="T7" fmla="*/ 11312 h 1899"/>
                <a:gd name="T8" fmla="*/ 4429 w 600"/>
                <a:gd name="T9" fmla="*/ 15890 h 1899"/>
                <a:gd name="T10" fmla="*/ 3755 w 600"/>
                <a:gd name="T11" fmla="*/ 18338 h 1899"/>
                <a:gd name="T12" fmla="*/ 4122 w 600"/>
                <a:gd name="T13" fmla="*/ 18240 h 1899"/>
                <a:gd name="T14" fmla="*/ 4782 w 600"/>
                <a:gd name="T15" fmla="*/ 15886 h 1899"/>
                <a:gd name="T16" fmla="*/ 4661 w 600"/>
                <a:gd name="T17" fmla="*/ 11312 h 1899"/>
                <a:gd name="T18" fmla="*/ 3151 w 600"/>
                <a:gd name="T19" fmla="*/ 5166 h 1899"/>
                <a:gd name="T20" fmla="*/ 680 w 600"/>
                <a:gd name="T21" fmla="*/ 747 h 1899"/>
                <a:gd name="T22" fmla="*/ 0 w 600"/>
                <a:gd name="T23" fmla="*/ 660 h 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6" name="Freeform 49"/>
            <p:cNvSpPr>
              <a:spLocks/>
            </p:cNvSpPr>
            <p:nvPr userDrawn="1"/>
          </p:nvSpPr>
          <p:spPr bwMode="white">
            <a:xfrm>
              <a:off x="3793" y="2826"/>
              <a:ext cx="625" cy="1419"/>
            </a:xfrm>
            <a:custGeom>
              <a:avLst/>
              <a:gdLst>
                <a:gd name="T0" fmla="*/ 2 w 573"/>
                <a:gd name="T1" fmla="*/ 1278 h 1290"/>
                <a:gd name="T2" fmla="*/ 385 w 573"/>
                <a:gd name="T3" fmla="*/ 656 h 1290"/>
                <a:gd name="T4" fmla="*/ 682 w 573"/>
                <a:gd name="T5" fmla="*/ 5138 h 1290"/>
                <a:gd name="T6" fmla="*/ 1943 w 573"/>
                <a:gd name="T7" fmla="*/ 8952 h 1290"/>
                <a:gd name="T8" fmla="*/ 3195 w 573"/>
                <a:gd name="T9" fmla="*/ 10898 h 1290"/>
                <a:gd name="T10" fmla="*/ 4572 w 573"/>
                <a:gd name="T11" fmla="*/ 12673 h 1290"/>
                <a:gd name="T12" fmla="*/ 2929 w 573"/>
                <a:gd name="T13" fmla="*/ 11124 h 1290"/>
                <a:gd name="T14" fmla="*/ 1478 w 573"/>
                <a:gd name="T15" fmla="*/ 8952 h 1290"/>
                <a:gd name="T16" fmla="*/ 304 w 573"/>
                <a:gd name="T17" fmla="*/ 5314 h 1290"/>
                <a:gd name="T18" fmla="*/ 2 w 573"/>
                <a:gd name="T19" fmla="*/ 1278 h 1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7" name="Freeform 50"/>
            <p:cNvSpPr>
              <a:spLocks/>
            </p:cNvSpPr>
            <p:nvPr userDrawn="1"/>
          </p:nvSpPr>
          <p:spPr bwMode="white">
            <a:xfrm>
              <a:off x="4863" y="1502"/>
              <a:ext cx="715" cy="211"/>
            </a:xfrm>
            <a:custGeom>
              <a:avLst/>
              <a:gdLst>
                <a:gd name="T0" fmla="*/ 17 w 731"/>
                <a:gd name="T1" fmla="*/ 136 h 214"/>
                <a:gd name="T2" fmla="*/ 150 w 731"/>
                <a:gd name="T3" fmla="*/ 35 h 214"/>
                <a:gd name="T4" fmla="*/ 268 w 731"/>
                <a:gd name="T5" fmla="*/ 4 h 214"/>
                <a:gd name="T6" fmla="*/ 370 w 731"/>
                <a:gd name="T7" fmla="*/ 16 h 214"/>
                <a:gd name="T8" fmla="*/ 423 w 731"/>
                <a:gd name="T9" fmla="*/ 37 h 214"/>
                <a:gd name="T10" fmla="*/ 333 w 731"/>
                <a:gd name="T11" fmla="*/ 35 h 214"/>
                <a:gd name="T12" fmla="*/ 154 w 731"/>
                <a:gd name="T13" fmla="*/ 53 h 214"/>
                <a:gd name="T14" fmla="*/ 29 w 731"/>
                <a:gd name="T15" fmla="*/ 142 h 214"/>
                <a:gd name="T16" fmla="*/ 17 w 731"/>
                <a:gd name="T17" fmla="*/ 136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8" name="Freeform 51"/>
            <p:cNvSpPr>
              <a:spLocks/>
            </p:cNvSpPr>
            <p:nvPr userDrawn="1"/>
          </p:nvSpPr>
          <p:spPr bwMode="white">
            <a:xfrm>
              <a:off x="5029" y="1797"/>
              <a:ext cx="550" cy="90"/>
            </a:xfrm>
            <a:custGeom>
              <a:avLst/>
              <a:gdLst>
                <a:gd name="T0" fmla="*/ 0 w 563"/>
                <a:gd name="T1" fmla="*/ 0 h 91"/>
                <a:gd name="T2" fmla="*/ 40 w 563"/>
                <a:gd name="T3" fmla="*/ 37 h 91"/>
                <a:gd name="T4" fmla="*/ 178 w 563"/>
                <a:gd name="T5" fmla="*/ 18 h 91"/>
                <a:gd name="T6" fmla="*/ 303 w 563"/>
                <a:gd name="T7" fmla="*/ 37 h 91"/>
                <a:gd name="T8" fmla="*/ 292 w 563"/>
                <a:gd name="T9" fmla="*/ 49 h 91"/>
                <a:gd name="T10" fmla="*/ 168 w 563"/>
                <a:gd name="T11" fmla="*/ 45 h 91"/>
                <a:gd name="T12" fmla="*/ 21 w 563"/>
                <a:gd name="T13" fmla="*/ 67 h 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9" name="Freeform 52"/>
            <p:cNvSpPr>
              <a:spLocks/>
            </p:cNvSpPr>
            <p:nvPr userDrawn="1"/>
          </p:nvSpPr>
          <p:spPr bwMode="white">
            <a:xfrm>
              <a:off x="4725" y="1372"/>
              <a:ext cx="222" cy="272"/>
            </a:xfrm>
            <a:custGeom>
              <a:avLst/>
              <a:gdLst>
                <a:gd name="T0" fmla="*/ 0 w 228"/>
                <a:gd name="T1" fmla="*/ 195 h 276"/>
                <a:gd name="T2" fmla="*/ 83 w 228"/>
                <a:gd name="T3" fmla="*/ 34 h 276"/>
                <a:gd name="T4" fmla="*/ 112 w 228"/>
                <a:gd name="T5" fmla="*/ 34 h 276"/>
                <a:gd name="T6" fmla="*/ 28 w 228"/>
                <a:gd name="T7" fmla="*/ 189 h 2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276">
                  <a:moveTo>
                    <a:pt x="0" y="276"/>
                  </a:moveTo>
                  <a:cubicBezTo>
                    <a:pt x="26" y="236"/>
                    <a:pt x="121" y="76"/>
                    <a:pt x="156" y="38"/>
                  </a:cubicBezTo>
                  <a:cubicBezTo>
                    <a:pt x="191" y="0"/>
                    <a:pt x="228" y="9"/>
                    <a:pt x="211" y="47"/>
                  </a:cubicBezTo>
                  <a:cubicBezTo>
                    <a:pt x="194" y="85"/>
                    <a:pt x="85" y="222"/>
                    <a:pt x="52" y="26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0" name="Freeform 53"/>
            <p:cNvSpPr>
              <a:spLocks/>
            </p:cNvSpPr>
            <p:nvPr userDrawn="1"/>
          </p:nvSpPr>
          <p:spPr bwMode="white">
            <a:xfrm>
              <a:off x="4518" y="1399"/>
              <a:ext cx="74" cy="316"/>
            </a:xfrm>
            <a:custGeom>
              <a:avLst/>
              <a:gdLst>
                <a:gd name="T0" fmla="*/ 1 w 75"/>
                <a:gd name="T1" fmla="*/ 40 h 320"/>
                <a:gd name="T2" fmla="*/ 36 w 75"/>
                <a:gd name="T3" fmla="*/ 211 h 320"/>
                <a:gd name="T4" fmla="*/ 50 w 75"/>
                <a:gd name="T5" fmla="*/ 196 h 320"/>
                <a:gd name="T6" fmla="*/ 28 w 75"/>
                <a:gd name="T7" fmla="*/ 37 h 320"/>
                <a:gd name="T8" fmla="*/ 1 w 75"/>
                <a:gd name="T9" fmla="*/ 40 h 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1" name="Freeform 54"/>
            <p:cNvSpPr>
              <a:spLocks/>
            </p:cNvSpPr>
            <p:nvPr userDrawn="1"/>
          </p:nvSpPr>
          <p:spPr bwMode="white">
            <a:xfrm>
              <a:off x="3934" y="2303"/>
              <a:ext cx="1842" cy="667"/>
            </a:xfrm>
            <a:custGeom>
              <a:avLst/>
              <a:gdLst>
                <a:gd name="T0" fmla="*/ 57 w 1883"/>
                <a:gd name="T1" fmla="*/ 358 h 677"/>
                <a:gd name="T2" fmla="*/ 240 w 1883"/>
                <a:gd name="T3" fmla="*/ 416 h 677"/>
                <a:gd name="T4" fmla="*/ 552 w 1883"/>
                <a:gd name="T5" fmla="*/ 404 h 677"/>
                <a:gd name="T6" fmla="*/ 843 w 1883"/>
                <a:gd name="T7" fmla="*/ 275 h 677"/>
                <a:gd name="T8" fmla="*/ 1068 w 1883"/>
                <a:gd name="T9" fmla="*/ 33 h 677"/>
                <a:gd name="T10" fmla="*/ 1097 w 1883"/>
                <a:gd name="T11" fmla="*/ 71 h 677"/>
                <a:gd name="T12" fmla="*/ 1068 w 1883"/>
                <a:gd name="T13" fmla="*/ 96 h 677"/>
                <a:gd name="T14" fmla="*/ 854 w 1883"/>
                <a:gd name="T15" fmla="*/ 321 h 677"/>
                <a:gd name="T16" fmla="*/ 568 w 1883"/>
                <a:gd name="T17" fmla="*/ 447 h 677"/>
                <a:gd name="T18" fmla="*/ 240 w 1883"/>
                <a:gd name="T19" fmla="*/ 466 h 677"/>
                <a:gd name="T20" fmla="*/ 35 w 1883"/>
                <a:gd name="T21" fmla="*/ 404 h 677"/>
                <a:gd name="T22" fmla="*/ 25 w 1883"/>
                <a:gd name="T23" fmla="*/ 383 h 6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2" name="Freeform 55"/>
            <p:cNvSpPr>
              <a:spLocks/>
            </p:cNvSpPr>
            <p:nvPr userDrawn="1"/>
          </p:nvSpPr>
          <p:spPr bwMode="white">
            <a:xfrm>
              <a:off x="3475" y="3168"/>
              <a:ext cx="2274" cy="495"/>
            </a:xfrm>
            <a:custGeom>
              <a:avLst/>
              <a:gdLst>
                <a:gd name="T0" fmla="*/ 52 w 2274"/>
                <a:gd name="T1" fmla="*/ 54 h 495"/>
                <a:gd name="T2" fmla="*/ 61 w 2274"/>
                <a:gd name="T3" fmla="*/ 63 h 495"/>
                <a:gd name="T4" fmla="*/ 418 w 2274"/>
                <a:gd name="T5" fmla="*/ 333 h 495"/>
                <a:gd name="T6" fmla="*/ 910 w 2274"/>
                <a:gd name="T7" fmla="*/ 423 h 495"/>
                <a:gd name="T8" fmla="*/ 1500 w 2274"/>
                <a:gd name="T9" fmla="*/ 396 h 495"/>
                <a:gd name="T10" fmla="*/ 2099 w 2274"/>
                <a:gd name="T11" fmla="*/ 180 h 495"/>
                <a:gd name="T12" fmla="*/ 2267 w 2274"/>
                <a:gd name="T13" fmla="*/ 61 h 495"/>
                <a:gd name="T14" fmla="*/ 2139 w 2274"/>
                <a:gd name="T15" fmla="*/ 235 h 495"/>
                <a:gd name="T16" fmla="*/ 1518 w 2274"/>
                <a:gd name="T17" fmla="*/ 451 h 495"/>
                <a:gd name="T18" fmla="*/ 928 w 2274"/>
                <a:gd name="T19" fmla="*/ 486 h 495"/>
                <a:gd name="T20" fmla="*/ 427 w 2274"/>
                <a:gd name="T21" fmla="*/ 396 h 495"/>
                <a:gd name="T22" fmla="*/ 142 w 2274"/>
                <a:gd name="T23" fmla="*/ 216 h 495"/>
                <a:gd name="T24" fmla="*/ 52 w 2274"/>
                <a:gd name="T25" fmla="*/ 54 h 4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74" h="495">
                  <a:moveTo>
                    <a:pt x="52" y="54"/>
                  </a:moveTo>
                  <a:cubicBezTo>
                    <a:pt x="1" y="0"/>
                    <a:pt x="0" y="17"/>
                    <a:pt x="61" y="63"/>
                  </a:cubicBezTo>
                  <a:cubicBezTo>
                    <a:pt x="121" y="109"/>
                    <a:pt x="277" y="273"/>
                    <a:pt x="418" y="333"/>
                  </a:cubicBezTo>
                  <a:cubicBezTo>
                    <a:pt x="560" y="393"/>
                    <a:pt x="730" y="412"/>
                    <a:pt x="910" y="423"/>
                  </a:cubicBezTo>
                  <a:cubicBezTo>
                    <a:pt x="1090" y="434"/>
                    <a:pt x="1301" y="437"/>
                    <a:pt x="1500" y="396"/>
                  </a:cubicBezTo>
                  <a:cubicBezTo>
                    <a:pt x="1698" y="356"/>
                    <a:pt x="1971" y="236"/>
                    <a:pt x="2099" y="180"/>
                  </a:cubicBezTo>
                  <a:cubicBezTo>
                    <a:pt x="2227" y="124"/>
                    <a:pt x="2260" y="52"/>
                    <a:pt x="2267" y="61"/>
                  </a:cubicBezTo>
                  <a:cubicBezTo>
                    <a:pt x="2274" y="70"/>
                    <a:pt x="2264" y="170"/>
                    <a:pt x="2139" y="235"/>
                  </a:cubicBezTo>
                  <a:cubicBezTo>
                    <a:pt x="2014" y="300"/>
                    <a:pt x="1720" y="409"/>
                    <a:pt x="1518" y="451"/>
                  </a:cubicBezTo>
                  <a:cubicBezTo>
                    <a:pt x="1316" y="493"/>
                    <a:pt x="1110" y="495"/>
                    <a:pt x="928" y="486"/>
                  </a:cubicBezTo>
                  <a:cubicBezTo>
                    <a:pt x="746" y="477"/>
                    <a:pt x="558" y="442"/>
                    <a:pt x="427" y="396"/>
                  </a:cubicBezTo>
                  <a:cubicBezTo>
                    <a:pt x="296" y="351"/>
                    <a:pt x="204" y="273"/>
                    <a:pt x="142" y="216"/>
                  </a:cubicBezTo>
                  <a:cubicBezTo>
                    <a:pt x="79" y="159"/>
                    <a:pt x="70" y="88"/>
                    <a:pt x="52" y="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3" name="Freeform 56"/>
            <p:cNvSpPr>
              <a:spLocks/>
            </p:cNvSpPr>
            <p:nvPr userDrawn="1"/>
          </p:nvSpPr>
          <p:spPr bwMode="white">
            <a:xfrm>
              <a:off x="4103" y="3753"/>
              <a:ext cx="1670" cy="390"/>
            </a:xfrm>
            <a:custGeom>
              <a:avLst/>
              <a:gdLst>
                <a:gd name="T0" fmla="*/ 7 w 1670"/>
                <a:gd name="T1" fmla="*/ 254 h 390"/>
                <a:gd name="T2" fmla="*/ 140 w 1670"/>
                <a:gd name="T3" fmla="*/ 298 h 390"/>
                <a:gd name="T4" fmla="*/ 559 w 1670"/>
                <a:gd name="T5" fmla="*/ 325 h 390"/>
                <a:gd name="T6" fmla="*/ 971 w 1670"/>
                <a:gd name="T7" fmla="*/ 280 h 390"/>
                <a:gd name="T8" fmla="*/ 1498 w 1670"/>
                <a:gd name="T9" fmla="*/ 90 h 390"/>
                <a:gd name="T10" fmla="*/ 1611 w 1670"/>
                <a:gd name="T11" fmla="*/ 6 h 390"/>
                <a:gd name="T12" fmla="*/ 1648 w 1670"/>
                <a:gd name="T13" fmla="*/ 52 h 390"/>
                <a:gd name="T14" fmla="*/ 1480 w 1670"/>
                <a:gd name="T15" fmla="*/ 163 h 390"/>
                <a:gd name="T16" fmla="*/ 1016 w 1670"/>
                <a:gd name="T17" fmla="*/ 334 h 390"/>
                <a:gd name="T18" fmla="*/ 578 w 1670"/>
                <a:gd name="T19" fmla="*/ 388 h 390"/>
                <a:gd name="T20" fmla="*/ 96 w 1670"/>
                <a:gd name="T21" fmla="*/ 344 h 390"/>
                <a:gd name="T22" fmla="*/ 7 w 1670"/>
                <a:gd name="T23" fmla="*/ 254 h 3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0" h="390">
                  <a:moveTo>
                    <a:pt x="7" y="254"/>
                  </a:moveTo>
                  <a:cubicBezTo>
                    <a:pt x="14" y="246"/>
                    <a:pt x="48" y="286"/>
                    <a:pt x="140" y="298"/>
                  </a:cubicBezTo>
                  <a:cubicBezTo>
                    <a:pt x="232" y="310"/>
                    <a:pt x="420" y="328"/>
                    <a:pt x="559" y="325"/>
                  </a:cubicBezTo>
                  <a:cubicBezTo>
                    <a:pt x="698" y="322"/>
                    <a:pt x="814" y="319"/>
                    <a:pt x="971" y="280"/>
                  </a:cubicBezTo>
                  <a:cubicBezTo>
                    <a:pt x="1127" y="240"/>
                    <a:pt x="1391" y="136"/>
                    <a:pt x="1498" y="90"/>
                  </a:cubicBezTo>
                  <a:cubicBezTo>
                    <a:pt x="1605" y="44"/>
                    <a:pt x="1586" y="12"/>
                    <a:pt x="1611" y="6"/>
                  </a:cubicBezTo>
                  <a:cubicBezTo>
                    <a:pt x="1636" y="0"/>
                    <a:pt x="1670" y="26"/>
                    <a:pt x="1648" y="52"/>
                  </a:cubicBezTo>
                  <a:cubicBezTo>
                    <a:pt x="1626" y="78"/>
                    <a:pt x="1585" y="116"/>
                    <a:pt x="1480" y="163"/>
                  </a:cubicBezTo>
                  <a:cubicBezTo>
                    <a:pt x="1375" y="210"/>
                    <a:pt x="1166" y="296"/>
                    <a:pt x="1016" y="334"/>
                  </a:cubicBezTo>
                  <a:cubicBezTo>
                    <a:pt x="865" y="371"/>
                    <a:pt x="731" y="386"/>
                    <a:pt x="578" y="388"/>
                  </a:cubicBezTo>
                  <a:cubicBezTo>
                    <a:pt x="424" y="390"/>
                    <a:pt x="191" y="366"/>
                    <a:pt x="96" y="344"/>
                  </a:cubicBezTo>
                  <a:cubicBezTo>
                    <a:pt x="1" y="321"/>
                    <a:pt x="0" y="262"/>
                    <a:pt x="7" y="25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4" name="Freeform 57"/>
            <p:cNvSpPr>
              <a:spLocks/>
            </p:cNvSpPr>
            <p:nvPr userDrawn="1"/>
          </p:nvSpPr>
          <p:spPr bwMode="white">
            <a:xfrm>
              <a:off x="4894" y="1591"/>
              <a:ext cx="841" cy="1119"/>
            </a:xfrm>
            <a:custGeom>
              <a:avLst/>
              <a:gdLst>
                <a:gd name="T0" fmla="*/ 281 w 841"/>
                <a:gd name="T1" fmla="*/ 314 h 1119"/>
                <a:gd name="T2" fmla="*/ 253 w 841"/>
                <a:gd name="T3" fmla="*/ 290 h 1119"/>
                <a:gd name="T4" fmla="*/ 209 w 841"/>
                <a:gd name="T5" fmla="*/ 379 h 1119"/>
                <a:gd name="T6" fmla="*/ 118 w 841"/>
                <a:gd name="T7" fmla="*/ 417 h 1119"/>
                <a:gd name="T8" fmla="*/ 77 w 841"/>
                <a:gd name="T9" fmla="*/ 382 h 1119"/>
                <a:gd name="T10" fmla="*/ 45 w 841"/>
                <a:gd name="T11" fmla="*/ 414 h 1119"/>
                <a:gd name="T12" fmla="*/ 15 w 841"/>
                <a:gd name="T13" fmla="*/ 448 h 1119"/>
                <a:gd name="T14" fmla="*/ 148 w 841"/>
                <a:gd name="T15" fmla="*/ 448 h 1119"/>
                <a:gd name="T16" fmla="*/ 45 w 841"/>
                <a:gd name="T17" fmla="*/ 554 h 1119"/>
                <a:gd name="T18" fmla="*/ 7 w 841"/>
                <a:gd name="T19" fmla="*/ 645 h 1119"/>
                <a:gd name="T20" fmla="*/ 45 w 841"/>
                <a:gd name="T21" fmla="*/ 743 h 1119"/>
                <a:gd name="T22" fmla="*/ 83 w 841"/>
                <a:gd name="T23" fmla="*/ 784 h 1119"/>
                <a:gd name="T24" fmla="*/ 16 w 841"/>
                <a:gd name="T25" fmla="*/ 811 h 1119"/>
                <a:gd name="T26" fmla="*/ 192 w 841"/>
                <a:gd name="T27" fmla="*/ 790 h 1119"/>
                <a:gd name="T28" fmla="*/ 80 w 841"/>
                <a:gd name="T29" fmla="*/ 1054 h 1119"/>
                <a:gd name="T30" fmla="*/ 115 w 841"/>
                <a:gd name="T31" fmla="*/ 1086 h 1119"/>
                <a:gd name="T32" fmla="*/ 236 w 841"/>
                <a:gd name="T33" fmla="*/ 851 h 1119"/>
                <a:gd name="T34" fmla="*/ 288 w 841"/>
                <a:gd name="T35" fmla="*/ 805 h 1119"/>
                <a:gd name="T36" fmla="*/ 244 w 841"/>
                <a:gd name="T37" fmla="*/ 722 h 1119"/>
                <a:gd name="T38" fmla="*/ 281 w 841"/>
                <a:gd name="T39" fmla="*/ 761 h 1119"/>
                <a:gd name="T40" fmla="*/ 596 w 841"/>
                <a:gd name="T41" fmla="*/ 687 h 1119"/>
                <a:gd name="T42" fmla="*/ 802 w 841"/>
                <a:gd name="T43" fmla="*/ 799 h 1119"/>
                <a:gd name="T44" fmla="*/ 693 w 841"/>
                <a:gd name="T45" fmla="*/ 0 h 1119"/>
                <a:gd name="T46" fmla="*/ 714 w 841"/>
                <a:gd name="T47" fmla="*/ 80 h 1119"/>
                <a:gd name="T48" fmla="*/ 620 w 841"/>
                <a:gd name="T49" fmla="*/ 24 h 1119"/>
                <a:gd name="T50" fmla="*/ 482 w 841"/>
                <a:gd name="T51" fmla="*/ 50 h 1119"/>
                <a:gd name="T52" fmla="*/ 426 w 841"/>
                <a:gd name="T53" fmla="*/ 151 h 1119"/>
                <a:gd name="T54" fmla="*/ 690 w 841"/>
                <a:gd name="T55" fmla="*/ 184 h 1119"/>
                <a:gd name="T56" fmla="*/ 614 w 841"/>
                <a:gd name="T57" fmla="*/ 287 h 1119"/>
                <a:gd name="T58" fmla="*/ 561 w 841"/>
                <a:gd name="T59" fmla="*/ 394 h 1119"/>
                <a:gd name="T60" fmla="*/ 494 w 841"/>
                <a:gd name="T61" fmla="*/ 361 h 1119"/>
                <a:gd name="T62" fmla="*/ 347 w 841"/>
                <a:gd name="T63" fmla="*/ 240 h 1119"/>
                <a:gd name="T64" fmla="*/ 281 w 841"/>
                <a:gd name="T65" fmla="*/ 314 h 11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41" h="1119">
                  <a:moveTo>
                    <a:pt x="281" y="269"/>
                  </a:moveTo>
                  <a:lnTo>
                    <a:pt x="281" y="314"/>
                  </a:lnTo>
                  <a:lnTo>
                    <a:pt x="247" y="332"/>
                  </a:lnTo>
                  <a:lnTo>
                    <a:pt x="253" y="290"/>
                  </a:lnTo>
                  <a:lnTo>
                    <a:pt x="218" y="314"/>
                  </a:lnTo>
                  <a:lnTo>
                    <a:pt x="209" y="379"/>
                  </a:lnTo>
                  <a:lnTo>
                    <a:pt x="151" y="391"/>
                  </a:lnTo>
                  <a:lnTo>
                    <a:pt x="118" y="417"/>
                  </a:lnTo>
                  <a:lnTo>
                    <a:pt x="83" y="417"/>
                  </a:lnTo>
                  <a:lnTo>
                    <a:pt x="77" y="382"/>
                  </a:lnTo>
                  <a:lnTo>
                    <a:pt x="45" y="382"/>
                  </a:lnTo>
                  <a:lnTo>
                    <a:pt x="45" y="414"/>
                  </a:lnTo>
                  <a:lnTo>
                    <a:pt x="13" y="420"/>
                  </a:lnTo>
                  <a:lnTo>
                    <a:pt x="15" y="448"/>
                  </a:lnTo>
                  <a:lnTo>
                    <a:pt x="59" y="448"/>
                  </a:lnTo>
                  <a:lnTo>
                    <a:pt x="148" y="448"/>
                  </a:lnTo>
                  <a:lnTo>
                    <a:pt x="103" y="538"/>
                  </a:lnTo>
                  <a:lnTo>
                    <a:pt x="45" y="554"/>
                  </a:lnTo>
                  <a:cubicBezTo>
                    <a:pt x="29" y="563"/>
                    <a:pt x="16" y="580"/>
                    <a:pt x="10" y="595"/>
                  </a:cubicBezTo>
                  <a:cubicBezTo>
                    <a:pt x="4" y="610"/>
                    <a:pt x="0" y="631"/>
                    <a:pt x="7" y="645"/>
                  </a:cubicBezTo>
                  <a:lnTo>
                    <a:pt x="48" y="684"/>
                  </a:lnTo>
                  <a:lnTo>
                    <a:pt x="45" y="743"/>
                  </a:lnTo>
                  <a:lnTo>
                    <a:pt x="74" y="752"/>
                  </a:lnTo>
                  <a:lnTo>
                    <a:pt x="83" y="784"/>
                  </a:lnTo>
                  <a:lnTo>
                    <a:pt x="45" y="782"/>
                  </a:lnTo>
                  <a:lnTo>
                    <a:pt x="16" y="811"/>
                  </a:lnTo>
                  <a:lnTo>
                    <a:pt x="118" y="826"/>
                  </a:lnTo>
                  <a:lnTo>
                    <a:pt x="192" y="790"/>
                  </a:lnTo>
                  <a:lnTo>
                    <a:pt x="162" y="962"/>
                  </a:lnTo>
                  <a:lnTo>
                    <a:pt x="80" y="1054"/>
                  </a:lnTo>
                  <a:cubicBezTo>
                    <a:pt x="64" y="1079"/>
                    <a:pt x="48" y="1101"/>
                    <a:pt x="65" y="1110"/>
                  </a:cubicBezTo>
                  <a:cubicBezTo>
                    <a:pt x="83" y="1119"/>
                    <a:pt x="99" y="1109"/>
                    <a:pt x="115" y="1086"/>
                  </a:cubicBezTo>
                  <a:lnTo>
                    <a:pt x="189" y="944"/>
                  </a:lnTo>
                  <a:lnTo>
                    <a:pt x="236" y="851"/>
                  </a:lnTo>
                  <a:lnTo>
                    <a:pt x="281" y="851"/>
                  </a:lnTo>
                  <a:lnTo>
                    <a:pt x="288" y="805"/>
                  </a:lnTo>
                  <a:lnTo>
                    <a:pt x="250" y="782"/>
                  </a:lnTo>
                  <a:lnTo>
                    <a:pt x="244" y="722"/>
                  </a:lnTo>
                  <a:lnTo>
                    <a:pt x="281" y="716"/>
                  </a:lnTo>
                  <a:lnTo>
                    <a:pt x="281" y="761"/>
                  </a:lnTo>
                  <a:lnTo>
                    <a:pt x="391" y="687"/>
                  </a:lnTo>
                  <a:cubicBezTo>
                    <a:pt x="444" y="675"/>
                    <a:pt x="538" y="678"/>
                    <a:pt x="596" y="687"/>
                  </a:cubicBezTo>
                  <a:cubicBezTo>
                    <a:pt x="655" y="696"/>
                    <a:pt x="712" y="724"/>
                    <a:pt x="746" y="743"/>
                  </a:cubicBezTo>
                  <a:cubicBezTo>
                    <a:pt x="780" y="762"/>
                    <a:pt x="786" y="906"/>
                    <a:pt x="802" y="799"/>
                  </a:cubicBezTo>
                  <a:lnTo>
                    <a:pt x="841" y="98"/>
                  </a:lnTo>
                  <a:lnTo>
                    <a:pt x="693" y="0"/>
                  </a:lnTo>
                  <a:lnTo>
                    <a:pt x="649" y="0"/>
                  </a:lnTo>
                  <a:lnTo>
                    <a:pt x="714" y="80"/>
                  </a:lnTo>
                  <a:lnTo>
                    <a:pt x="679" y="90"/>
                  </a:lnTo>
                  <a:lnTo>
                    <a:pt x="620" y="24"/>
                  </a:lnTo>
                  <a:lnTo>
                    <a:pt x="508" y="15"/>
                  </a:lnTo>
                  <a:lnTo>
                    <a:pt x="482" y="50"/>
                  </a:lnTo>
                  <a:lnTo>
                    <a:pt x="458" y="92"/>
                  </a:lnTo>
                  <a:lnTo>
                    <a:pt x="426" y="151"/>
                  </a:lnTo>
                  <a:lnTo>
                    <a:pt x="420" y="187"/>
                  </a:lnTo>
                  <a:lnTo>
                    <a:pt x="690" y="184"/>
                  </a:lnTo>
                  <a:lnTo>
                    <a:pt x="696" y="231"/>
                  </a:lnTo>
                  <a:lnTo>
                    <a:pt x="614" y="287"/>
                  </a:lnTo>
                  <a:lnTo>
                    <a:pt x="620" y="337"/>
                  </a:lnTo>
                  <a:lnTo>
                    <a:pt x="561" y="394"/>
                  </a:lnTo>
                  <a:lnTo>
                    <a:pt x="552" y="358"/>
                  </a:lnTo>
                  <a:lnTo>
                    <a:pt x="494" y="361"/>
                  </a:lnTo>
                  <a:cubicBezTo>
                    <a:pt x="470" y="354"/>
                    <a:pt x="438" y="335"/>
                    <a:pt x="413" y="314"/>
                  </a:cubicBezTo>
                  <a:lnTo>
                    <a:pt x="347" y="240"/>
                  </a:lnTo>
                  <a:lnTo>
                    <a:pt x="277" y="231"/>
                  </a:lnTo>
                  <a:lnTo>
                    <a:pt x="281" y="314"/>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5" name="Freeform 58"/>
            <p:cNvSpPr>
              <a:spLocks/>
            </p:cNvSpPr>
            <p:nvPr userDrawn="1"/>
          </p:nvSpPr>
          <p:spPr bwMode="white">
            <a:xfrm>
              <a:off x="5123" y="1600"/>
              <a:ext cx="228" cy="206"/>
            </a:xfrm>
            <a:custGeom>
              <a:avLst/>
              <a:gdLst>
                <a:gd name="T0" fmla="*/ 18 w 233"/>
                <a:gd name="T1" fmla="*/ 113 h 210"/>
                <a:gd name="T2" fmla="*/ 0 w 233"/>
                <a:gd name="T3" fmla="*/ 126 h 210"/>
                <a:gd name="T4" fmla="*/ 49 w 233"/>
                <a:gd name="T5" fmla="*/ 131 h 210"/>
                <a:gd name="T6" fmla="*/ 78 w 233"/>
                <a:gd name="T7" fmla="*/ 127 h 210"/>
                <a:gd name="T8" fmla="*/ 88 w 233"/>
                <a:gd name="T9" fmla="*/ 117 h 210"/>
                <a:gd name="T10" fmla="*/ 92 w 233"/>
                <a:gd name="T11" fmla="*/ 70 h 210"/>
                <a:gd name="T12" fmla="*/ 139 w 233"/>
                <a:gd name="T13" fmla="*/ 56 h 210"/>
                <a:gd name="T14" fmla="*/ 96 w 233"/>
                <a:gd name="T15" fmla="*/ 0 h 210"/>
                <a:gd name="T16" fmla="*/ 100 w 233"/>
                <a:gd name="T17" fmla="*/ 26 h 210"/>
                <a:gd name="T18" fmla="*/ 72 w 233"/>
                <a:gd name="T19" fmla="*/ 33 h 210"/>
                <a:gd name="T20" fmla="*/ 68 w 233"/>
                <a:gd name="T21" fmla="*/ 58 h 210"/>
                <a:gd name="T22" fmla="*/ 30 w 233"/>
                <a:gd name="T23" fmla="*/ 54 h 210"/>
                <a:gd name="T24" fmla="*/ 33 w 233"/>
                <a:gd name="T25" fmla="*/ 101 h 210"/>
                <a:gd name="T26" fmla="*/ 18 w 233"/>
                <a:gd name="T27" fmla="*/ 113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6" name="Freeform 59"/>
            <p:cNvSpPr>
              <a:spLocks/>
            </p:cNvSpPr>
            <p:nvPr userDrawn="1"/>
          </p:nvSpPr>
          <p:spPr bwMode="white">
            <a:xfrm>
              <a:off x="4725" y="1542"/>
              <a:ext cx="492" cy="383"/>
            </a:xfrm>
            <a:custGeom>
              <a:avLst/>
              <a:gdLst>
                <a:gd name="T0" fmla="*/ 56 w 504"/>
                <a:gd name="T1" fmla="*/ 268 h 388"/>
                <a:gd name="T2" fmla="*/ 81 w 504"/>
                <a:gd name="T3" fmla="*/ 268 h 388"/>
                <a:gd name="T4" fmla="*/ 131 w 504"/>
                <a:gd name="T5" fmla="*/ 248 h 388"/>
                <a:gd name="T6" fmla="*/ 146 w 504"/>
                <a:gd name="T7" fmla="*/ 248 h 388"/>
                <a:gd name="T8" fmla="*/ 170 w 504"/>
                <a:gd name="T9" fmla="*/ 250 h 388"/>
                <a:gd name="T10" fmla="*/ 182 w 504"/>
                <a:gd name="T11" fmla="*/ 268 h 388"/>
                <a:gd name="T12" fmla="*/ 182 w 504"/>
                <a:gd name="T13" fmla="*/ 237 h 388"/>
                <a:gd name="T14" fmla="*/ 207 w 504"/>
                <a:gd name="T15" fmla="*/ 202 h 388"/>
                <a:gd name="T16" fmla="*/ 231 w 504"/>
                <a:gd name="T17" fmla="*/ 202 h 388"/>
                <a:gd name="T18" fmla="*/ 182 w 504"/>
                <a:gd name="T19" fmla="*/ 170 h 388"/>
                <a:gd name="T20" fmla="*/ 164 w 504"/>
                <a:gd name="T21" fmla="*/ 203 h 388"/>
                <a:gd name="T22" fmla="*/ 105 w 504"/>
                <a:gd name="T23" fmla="*/ 202 h 388"/>
                <a:gd name="T24" fmla="*/ 132 w 504"/>
                <a:gd name="T25" fmla="*/ 170 h 388"/>
                <a:gd name="T26" fmla="*/ 132 w 504"/>
                <a:gd name="T27" fmla="*/ 137 h 388"/>
                <a:gd name="T28" fmla="*/ 157 w 504"/>
                <a:gd name="T29" fmla="*/ 137 h 388"/>
                <a:gd name="T30" fmla="*/ 181 w 504"/>
                <a:gd name="T31" fmla="*/ 115 h 388"/>
                <a:gd name="T32" fmla="*/ 221 w 504"/>
                <a:gd name="T33" fmla="*/ 151 h 388"/>
                <a:gd name="T34" fmla="*/ 247 w 504"/>
                <a:gd name="T35" fmla="*/ 114 h 388"/>
                <a:gd name="T36" fmla="*/ 260 w 504"/>
                <a:gd name="T37" fmla="*/ 82 h 388"/>
                <a:gd name="T38" fmla="*/ 255 w 504"/>
                <a:gd name="T39" fmla="*/ 58 h 388"/>
                <a:gd name="T40" fmla="*/ 283 w 504"/>
                <a:gd name="T41" fmla="*/ 43 h 388"/>
                <a:gd name="T42" fmla="*/ 281 w 504"/>
                <a:gd name="T43" fmla="*/ 34 h 388"/>
                <a:gd name="T44" fmla="*/ 261 w 504"/>
                <a:gd name="T45" fmla="*/ 10 h 388"/>
                <a:gd name="T46" fmla="*/ 200 w 504"/>
                <a:gd name="T47" fmla="*/ 10 h 388"/>
                <a:gd name="T48" fmla="*/ 126 w 504"/>
                <a:gd name="T49" fmla="*/ 49 h 388"/>
                <a:gd name="T50" fmla="*/ 109 w 504"/>
                <a:gd name="T51" fmla="*/ 79 h 388"/>
                <a:gd name="T52" fmla="*/ 85 w 504"/>
                <a:gd name="T53" fmla="*/ 82 h 388"/>
                <a:gd name="T54" fmla="*/ 48 w 504"/>
                <a:gd name="T55" fmla="*/ 99 h 388"/>
                <a:gd name="T56" fmla="*/ 40 w 504"/>
                <a:gd name="T57" fmla="*/ 108 h 388"/>
                <a:gd name="T58" fmla="*/ 28 w 504"/>
                <a:gd name="T59" fmla="*/ 137 h 388"/>
                <a:gd name="T60" fmla="*/ 28 w 504"/>
                <a:gd name="T61" fmla="*/ 170 h 388"/>
                <a:gd name="T62" fmla="*/ 15 w 504"/>
                <a:gd name="T63" fmla="*/ 177 h 388"/>
                <a:gd name="T64" fmla="*/ 15 w 504"/>
                <a:gd name="T65" fmla="*/ 250 h 388"/>
                <a:gd name="T66" fmla="*/ 30 w 504"/>
                <a:gd name="T67" fmla="*/ 250 h 388"/>
                <a:gd name="T68" fmla="*/ 36 w 504"/>
                <a:gd name="T69" fmla="*/ 219 h 388"/>
                <a:gd name="T70" fmla="*/ 85 w 504"/>
                <a:gd name="T71" fmla="*/ 221 h 388"/>
                <a:gd name="T72" fmla="*/ 75 w 504"/>
                <a:gd name="T73" fmla="*/ 244 h 388"/>
                <a:gd name="T74" fmla="*/ 51 w 504"/>
                <a:gd name="T75" fmla="*/ 248 h 388"/>
                <a:gd name="T76" fmla="*/ 56 w 504"/>
                <a:gd name="T77" fmla="*/ 268 h 3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7" name="Freeform 60"/>
            <p:cNvSpPr>
              <a:spLocks/>
            </p:cNvSpPr>
            <p:nvPr userDrawn="1"/>
          </p:nvSpPr>
          <p:spPr bwMode="white">
            <a:xfrm>
              <a:off x="4807" y="1449"/>
              <a:ext cx="189" cy="172"/>
            </a:xfrm>
            <a:custGeom>
              <a:avLst/>
              <a:gdLst>
                <a:gd name="T0" fmla="*/ 0 w 194"/>
                <a:gd name="T1" fmla="*/ 128 h 174"/>
                <a:gd name="T2" fmla="*/ 19 w 194"/>
                <a:gd name="T3" fmla="*/ 108 h 174"/>
                <a:gd name="T4" fmla="*/ 56 w 194"/>
                <a:gd name="T5" fmla="*/ 107 h 174"/>
                <a:gd name="T6" fmla="*/ 75 w 194"/>
                <a:gd name="T7" fmla="*/ 69 h 174"/>
                <a:gd name="T8" fmla="*/ 77 w 194"/>
                <a:gd name="T9" fmla="*/ 45 h 174"/>
                <a:gd name="T10" fmla="*/ 104 w 194"/>
                <a:gd name="T11" fmla="*/ 43 h 174"/>
                <a:gd name="T12" fmla="*/ 90 w 194"/>
                <a:gd name="T13" fmla="*/ 27 h 174"/>
                <a:gd name="T14" fmla="*/ 74 w 194"/>
                <a:gd name="T15" fmla="*/ 30 h 174"/>
                <a:gd name="T16" fmla="*/ 54 w 194"/>
                <a:gd name="T17" fmla="*/ 0 h 174"/>
                <a:gd name="T18" fmla="*/ 41 w 194"/>
                <a:gd name="T19" fmla="*/ 33 h 174"/>
                <a:gd name="T20" fmla="*/ 0 w 194"/>
                <a:gd name="T21" fmla="*/ 63 h 174"/>
                <a:gd name="T22" fmla="*/ 0 w 194"/>
                <a:gd name="T23" fmla="*/ 128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8" name="Freeform 61"/>
            <p:cNvSpPr>
              <a:spLocks/>
            </p:cNvSpPr>
            <p:nvPr userDrawn="1"/>
          </p:nvSpPr>
          <p:spPr bwMode="white">
            <a:xfrm>
              <a:off x="3356" y="1457"/>
              <a:ext cx="1594" cy="1969"/>
            </a:xfrm>
            <a:custGeom>
              <a:avLst/>
              <a:gdLst>
                <a:gd name="T0" fmla="*/ 621 w 1630"/>
                <a:gd name="T1" fmla="*/ 9 h 1996"/>
                <a:gd name="T2" fmla="*/ 508 w 1630"/>
                <a:gd name="T3" fmla="*/ 58 h 1996"/>
                <a:gd name="T4" fmla="*/ 326 w 1630"/>
                <a:gd name="T5" fmla="*/ 198 h 1996"/>
                <a:gd name="T6" fmla="*/ 155 w 1630"/>
                <a:gd name="T7" fmla="*/ 436 h 1996"/>
                <a:gd name="T8" fmla="*/ 64 w 1630"/>
                <a:gd name="T9" fmla="*/ 647 h 1996"/>
                <a:gd name="T10" fmla="*/ 10 w 1630"/>
                <a:gd name="T11" fmla="*/ 916 h 1996"/>
                <a:gd name="T12" fmla="*/ 19 w 1630"/>
                <a:gd name="T13" fmla="*/ 1193 h 1996"/>
                <a:gd name="T14" fmla="*/ 46 w 1630"/>
                <a:gd name="T15" fmla="*/ 1287 h 1996"/>
                <a:gd name="T16" fmla="*/ 86 w 1630"/>
                <a:gd name="T17" fmla="*/ 1333 h 1996"/>
                <a:gd name="T18" fmla="*/ 111 w 1630"/>
                <a:gd name="T19" fmla="*/ 1438 h 1996"/>
                <a:gd name="T20" fmla="*/ 125 w 1630"/>
                <a:gd name="T21" fmla="*/ 1390 h 1996"/>
                <a:gd name="T22" fmla="*/ 146 w 1630"/>
                <a:gd name="T23" fmla="*/ 1312 h 1996"/>
                <a:gd name="T24" fmla="*/ 162 w 1630"/>
                <a:gd name="T25" fmla="*/ 1176 h 1996"/>
                <a:gd name="T26" fmla="*/ 223 w 1630"/>
                <a:gd name="T27" fmla="*/ 1100 h 1996"/>
                <a:gd name="T28" fmla="*/ 226 w 1630"/>
                <a:gd name="T29" fmla="*/ 1170 h 1996"/>
                <a:gd name="T30" fmla="*/ 231 w 1630"/>
                <a:gd name="T31" fmla="*/ 1224 h 1996"/>
                <a:gd name="T32" fmla="*/ 206 w 1630"/>
                <a:gd name="T33" fmla="*/ 1323 h 1996"/>
                <a:gd name="T34" fmla="*/ 278 w 1630"/>
                <a:gd name="T35" fmla="*/ 1160 h 1996"/>
                <a:gd name="T36" fmla="*/ 308 w 1630"/>
                <a:gd name="T37" fmla="*/ 1085 h 1996"/>
                <a:gd name="T38" fmla="*/ 441 w 1630"/>
                <a:gd name="T39" fmla="*/ 1086 h 1996"/>
                <a:gd name="T40" fmla="*/ 481 w 1630"/>
                <a:gd name="T41" fmla="*/ 1055 h 1996"/>
                <a:gd name="T42" fmla="*/ 467 w 1630"/>
                <a:gd name="T43" fmla="*/ 1116 h 1996"/>
                <a:gd name="T44" fmla="*/ 508 w 1630"/>
                <a:gd name="T45" fmla="*/ 1177 h 1996"/>
                <a:gd name="T46" fmla="*/ 540 w 1630"/>
                <a:gd name="T47" fmla="*/ 1055 h 1996"/>
                <a:gd name="T48" fmla="*/ 447 w 1630"/>
                <a:gd name="T49" fmla="*/ 979 h 1996"/>
                <a:gd name="T50" fmla="*/ 381 w 1630"/>
                <a:gd name="T51" fmla="*/ 929 h 1996"/>
                <a:gd name="T52" fmla="*/ 392 w 1630"/>
                <a:gd name="T53" fmla="*/ 884 h 1996"/>
                <a:gd name="T54" fmla="*/ 449 w 1630"/>
                <a:gd name="T55" fmla="*/ 850 h 1996"/>
                <a:gd name="T56" fmla="*/ 560 w 1630"/>
                <a:gd name="T57" fmla="*/ 796 h 1996"/>
                <a:gd name="T58" fmla="*/ 609 w 1630"/>
                <a:gd name="T59" fmla="*/ 833 h 1996"/>
                <a:gd name="T60" fmla="*/ 671 w 1630"/>
                <a:gd name="T61" fmla="*/ 834 h 1996"/>
                <a:gd name="T62" fmla="*/ 738 w 1630"/>
                <a:gd name="T63" fmla="*/ 831 h 1996"/>
                <a:gd name="T64" fmla="*/ 671 w 1630"/>
                <a:gd name="T65" fmla="*/ 1076 h 1996"/>
                <a:gd name="T66" fmla="*/ 738 w 1630"/>
                <a:gd name="T67" fmla="*/ 1017 h 1996"/>
                <a:gd name="T68" fmla="*/ 748 w 1630"/>
                <a:gd name="T69" fmla="*/ 933 h 1996"/>
                <a:gd name="T70" fmla="*/ 810 w 1630"/>
                <a:gd name="T71" fmla="*/ 880 h 1996"/>
                <a:gd name="T72" fmla="*/ 831 w 1630"/>
                <a:gd name="T73" fmla="*/ 818 h 1996"/>
                <a:gd name="T74" fmla="*/ 908 w 1630"/>
                <a:gd name="T75" fmla="*/ 807 h 1996"/>
                <a:gd name="T76" fmla="*/ 947 w 1630"/>
                <a:gd name="T77" fmla="*/ 752 h 1996"/>
                <a:gd name="T78" fmla="*/ 910 w 1630"/>
                <a:gd name="T79" fmla="*/ 747 h 1996"/>
                <a:gd name="T80" fmla="*/ 868 w 1630"/>
                <a:gd name="T81" fmla="*/ 691 h 1996"/>
                <a:gd name="T82" fmla="*/ 778 w 1630"/>
                <a:gd name="T83" fmla="*/ 641 h 1996"/>
                <a:gd name="T84" fmla="*/ 689 w 1630"/>
                <a:gd name="T85" fmla="*/ 659 h 1996"/>
                <a:gd name="T86" fmla="*/ 604 w 1630"/>
                <a:gd name="T87" fmla="*/ 540 h 1996"/>
                <a:gd name="T88" fmla="*/ 568 w 1630"/>
                <a:gd name="T89" fmla="*/ 522 h 1996"/>
                <a:gd name="T90" fmla="*/ 608 w 1630"/>
                <a:gd name="T91" fmla="*/ 487 h 1996"/>
                <a:gd name="T92" fmla="*/ 573 w 1630"/>
                <a:gd name="T93" fmla="*/ 456 h 1996"/>
                <a:gd name="T94" fmla="*/ 535 w 1630"/>
                <a:gd name="T95" fmla="*/ 427 h 1996"/>
                <a:gd name="T96" fmla="*/ 503 w 1630"/>
                <a:gd name="T97" fmla="*/ 376 h 1996"/>
                <a:gd name="T98" fmla="*/ 508 w 1630"/>
                <a:gd name="T99" fmla="*/ 320 h 1996"/>
                <a:gd name="T100" fmla="*/ 582 w 1630"/>
                <a:gd name="T101" fmla="*/ 347 h 1996"/>
                <a:gd name="T102" fmla="*/ 535 w 1630"/>
                <a:gd name="T103" fmla="*/ 315 h 1996"/>
                <a:gd name="T104" fmla="*/ 537 w 1630"/>
                <a:gd name="T105" fmla="*/ 283 h 1996"/>
                <a:gd name="T106" fmla="*/ 604 w 1630"/>
                <a:gd name="T107" fmla="*/ 242 h 1996"/>
                <a:gd name="T108" fmla="*/ 613 w 1630"/>
                <a:gd name="T109" fmla="*/ 200 h 1996"/>
                <a:gd name="T110" fmla="*/ 661 w 1630"/>
                <a:gd name="T111" fmla="*/ 178 h 1996"/>
                <a:gd name="T112" fmla="*/ 686 w 1630"/>
                <a:gd name="T113" fmla="*/ 99 h 1996"/>
                <a:gd name="T114" fmla="*/ 691 w 1630"/>
                <a:gd name="T115" fmla="*/ 13 h 19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 name="Freeform 62"/>
            <p:cNvSpPr>
              <a:spLocks/>
            </p:cNvSpPr>
            <p:nvPr userDrawn="1"/>
          </p:nvSpPr>
          <p:spPr bwMode="white">
            <a:xfrm>
              <a:off x="4299" y="3893"/>
              <a:ext cx="431" cy="144"/>
            </a:xfrm>
            <a:custGeom>
              <a:avLst/>
              <a:gdLst>
                <a:gd name="T0" fmla="*/ 6 w 441"/>
                <a:gd name="T1" fmla="*/ 54 h 146"/>
                <a:gd name="T2" fmla="*/ 36 w 441"/>
                <a:gd name="T3" fmla="*/ 101 h 146"/>
                <a:gd name="T4" fmla="*/ 98 w 441"/>
                <a:gd name="T5" fmla="*/ 85 h 146"/>
                <a:gd name="T6" fmla="*/ 125 w 441"/>
                <a:gd name="T7" fmla="*/ 42 h 146"/>
                <a:gd name="T8" fmla="*/ 150 w 441"/>
                <a:gd name="T9" fmla="*/ 85 h 146"/>
                <a:gd name="T10" fmla="*/ 175 w 441"/>
                <a:gd name="T11" fmla="*/ 75 h 146"/>
                <a:gd name="T12" fmla="*/ 202 w 441"/>
                <a:gd name="T13" fmla="*/ 85 h 146"/>
                <a:gd name="T14" fmla="*/ 202 w 441"/>
                <a:gd name="T15" fmla="*/ 40 h 146"/>
                <a:gd name="T16" fmla="*/ 222 w 441"/>
                <a:gd name="T17" fmla="*/ 30 h 146"/>
                <a:gd name="T18" fmla="*/ 232 w 441"/>
                <a:gd name="T19" fmla="*/ 36 h 146"/>
                <a:gd name="T20" fmla="*/ 247 w 441"/>
                <a:gd name="T21" fmla="*/ 18 h 146"/>
                <a:gd name="T22" fmla="*/ 218 w 441"/>
                <a:gd name="T23" fmla="*/ 0 h 146"/>
                <a:gd name="T24" fmla="*/ 177 w 441"/>
                <a:gd name="T25" fmla="*/ 40 h 146"/>
                <a:gd name="T26" fmla="*/ 138 w 441"/>
                <a:gd name="T27" fmla="*/ 12 h 146"/>
                <a:gd name="T28" fmla="*/ 110 w 441"/>
                <a:gd name="T29" fmla="*/ 36 h 146"/>
                <a:gd name="T30" fmla="*/ 84 w 441"/>
                <a:gd name="T31" fmla="*/ 51 h 146"/>
                <a:gd name="T32" fmla="*/ 74 w 441"/>
                <a:gd name="T33" fmla="*/ 60 h 146"/>
                <a:gd name="T34" fmla="*/ 63 w 441"/>
                <a:gd name="T35" fmla="*/ 54 h 146"/>
                <a:gd name="T36" fmla="*/ 36 w 441"/>
                <a:gd name="T37" fmla="*/ 36 h 146"/>
                <a:gd name="T38" fmla="*/ 6 w 441"/>
                <a:gd name="T39" fmla="*/ 54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0" name="Freeform 63"/>
            <p:cNvSpPr>
              <a:spLocks/>
            </p:cNvSpPr>
            <p:nvPr userDrawn="1"/>
          </p:nvSpPr>
          <p:spPr bwMode="white">
            <a:xfrm>
              <a:off x="3525" y="3449"/>
              <a:ext cx="146" cy="196"/>
            </a:xfrm>
            <a:custGeom>
              <a:avLst/>
              <a:gdLst>
                <a:gd name="T0" fmla="*/ 0 w 150"/>
                <a:gd name="T1" fmla="*/ 0 h 198"/>
                <a:gd name="T2" fmla="*/ 15 w 150"/>
                <a:gd name="T3" fmla="*/ 49 h 198"/>
                <a:gd name="T4" fmla="*/ 21 w 150"/>
                <a:gd name="T5" fmla="*/ 96 h 198"/>
                <a:gd name="T6" fmla="*/ 49 w 150"/>
                <a:gd name="T7" fmla="*/ 143 h 198"/>
                <a:gd name="T8" fmla="*/ 65 w 150"/>
                <a:gd name="T9" fmla="*/ 150 h 198"/>
                <a:gd name="T10" fmla="*/ 79 w 150"/>
                <a:gd name="T11" fmla="*/ 131 h 198"/>
                <a:gd name="T12" fmla="*/ 59 w 150"/>
                <a:gd name="T13" fmla="*/ 131 h 198"/>
                <a:gd name="T14" fmla="*/ 57 w 150"/>
                <a:gd name="T15" fmla="*/ 78 h 198"/>
                <a:gd name="T16" fmla="*/ 43 w 150"/>
                <a:gd name="T17" fmla="*/ 60 h 198"/>
                <a:gd name="T18" fmla="*/ 52 w 150"/>
                <a:gd name="T19" fmla="*/ 21 h 198"/>
                <a:gd name="T20" fmla="*/ 24 w 150"/>
                <a:gd name="T21" fmla="*/ 36 h 198"/>
                <a:gd name="T22" fmla="*/ 0 w 150"/>
                <a:gd name="T23" fmla="*/ 0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1" name="Freeform 64"/>
            <p:cNvSpPr>
              <a:spLocks/>
            </p:cNvSpPr>
            <p:nvPr userDrawn="1"/>
          </p:nvSpPr>
          <p:spPr bwMode="white">
            <a:xfrm>
              <a:off x="3667" y="3360"/>
              <a:ext cx="87" cy="289"/>
            </a:xfrm>
            <a:custGeom>
              <a:avLst/>
              <a:gdLst>
                <a:gd name="T0" fmla="*/ 26 w 90"/>
                <a:gd name="T1" fmla="*/ 0 h 293"/>
                <a:gd name="T2" fmla="*/ 15 w 90"/>
                <a:gd name="T3" fmla="*/ 54 h 293"/>
                <a:gd name="T4" fmla="*/ 2 w 90"/>
                <a:gd name="T5" fmla="*/ 86 h 293"/>
                <a:gd name="T6" fmla="*/ 0 w 90"/>
                <a:gd name="T7" fmla="*/ 109 h 293"/>
                <a:gd name="T8" fmla="*/ 15 w 90"/>
                <a:gd name="T9" fmla="*/ 114 h 293"/>
                <a:gd name="T10" fmla="*/ 21 w 90"/>
                <a:gd name="T11" fmla="*/ 147 h 293"/>
                <a:gd name="T12" fmla="*/ 15 w 90"/>
                <a:gd name="T13" fmla="*/ 167 h 293"/>
                <a:gd name="T14" fmla="*/ 31 w 90"/>
                <a:gd name="T15" fmla="*/ 210 h 293"/>
                <a:gd name="T16" fmla="*/ 41 w 90"/>
                <a:gd name="T17" fmla="*/ 211 h 293"/>
                <a:gd name="T18" fmla="*/ 29 w 90"/>
                <a:gd name="T19" fmla="*/ 187 h 293"/>
                <a:gd name="T20" fmla="*/ 34 w 90"/>
                <a:gd name="T21" fmla="*/ 129 h 293"/>
                <a:gd name="T22" fmla="*/ 21 w 90"/>
                <a:gd name="T23" fmla="*/ 109 h 293"/>
                <a:gd name="T24" fmla="*/ 15 w 90"/>
                <a:gd name="T25" fmla="*/ 95 h 293"/>
                <a:gd name="T26" fmla="*/ 26 w 90"/>
                <a:gd name="T27" fmla="*/ 69 h 293"/>
                <a:gd name="T28" fmla="*/ 41 w 90"/>
                <a:gd name="T29" fmla="*/ 42 h 293"/>
                <a:gd name="T30" fmla="*/ 26 w 90"/>
                <a:gd name="T31" fmla="*/ 0 h 2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2" name="Freeform 65"/>
            <p:cNvSpPr>
              <a:spLocks/>
            </p:cNvSpPr>
            <p:nvPr userDrawn="1"/>
          </p:nvSpPr>
          <p:spPr bwMode="white">
            <a:xfrm>
              <a:off x="3798" y="3132"/>
              <a:ext cx="282" cy="246"/>
            </a:xfrm>
            <a:custGeom>
              <a:avLst/>
              <a:gdLst>
                <a:gd name="T0" fmla="*/ 0 w 288"/>
                <a:gd name="T1" fmla="*/ 187 h 249"/>
                <a:gd name="T2" fmla="*/ 12 w 288"/>
                <a:gd name="T3" fmla="*/ 163 h 249"/>
                <a:gd name="T4" fmla="*/ 42 w 288"/>
                <a:gd name="T5" fmla="*/ 165 h 249"/>
                <a:gd name="T6" fmla="*/ 45 w 288"/>
                <a:gd name="T7" fmla="*/ 132 h 249"/>
                <a:gd name="T8" fmla="*/ 96 w 288"/>
                <a:gd name="T9" fmla="*/ 111 h 249"/>
                <a:gd name="T10" fmla="*/ 111 w 288"/>
                <a:gd name="T11" fmla="*/ 118 h 249"/>
                <a:gd name="T12" fmla="*/ 105 w 288"/>
                <a:gd name="T13" fmla="*/ 15 h 249"/>
                <a:gd name="T14" fmla="*/ 138 w 288"/>
                <a:gd name="T15" fmla="*/ 0 h 249"/>
                <a:gd name="T16" fmla="*/ 174 w 288"/>
                <a:gd name="T17" fmla="*/ 41 h 249"/>
                <a:gd name="T18" fmla="*/ 150 w 288"/>
                <a:gd name="T19" fmla="*/ 39 h 249"/>
                <a:gd name="T20" fmla="*/ 133 w 288"/>
                <a:gd name="T21" fmla="*/ 41 h 249"/>
                <a:gd name="T22" fmla="*/ 147 w 288"/>
                <a:gd name="T23" fmla="*/ 113 h 249"/>
                <a:gd name="T24" fmla="*/ 111 w 288"/>
                <a:gd name="T25" fmla="*/ 158 h 249"/>
                <a:gd name="T26" fmla="*/ 0 w 288"/>
                <a:gd name="T27" fmla="*/ 187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63" name="AutoShape 66"/>
            <p:cNvSpPr>
              <a:spLocks noChangeArrowheads="1"/>
            </p:cNvSpPr>
            <p:nvPr userDrawn="1"/>
          </p:nvSpPr>
          <p:spPr bwMode="white">
            <a:xfrm rot="10800000">
              <a:off x="4199" y="1636"/>
              <a:ext cx="886" cy="67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9 w 21600"/>
                <a:gd name="T25" fmla="*/ 3155 h 21600"/>
                <a:gd name="T26" fmla="*/ 18431 w 21600"/>
                <a:gd name="T27" fmla="*/ 184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64" name="Freeform 67"/>
            <p:cNvSpPr>
              <a:spLocks/>
            </p:cNvSpPr>
            <p:nvPr userDrawn="1"/>
          </p:nvSpPr>
          <p:spPr bwMode="white">
            <a:xfrm>
              <a:off x="3322" y="1382"/>
              <a:ext cx="2461" cy="2931"/>
            </a:xfrm>
            <a:custGeom>
              <a:avLst/>
              <a:gdLst>
                <a:gd name="T0" fmla="*/ 2429 w 2461"/>
                <a:gd name="T1" fmla="*/ 282 h 2931"/>
                <a:gd name="T2" fmla="*/ 1844 w 2461"/>
                <a:gd name="T3" fmla="*/ 35 h 2931"/>
                <a:gd name="T4" fmla="*/ 1047 w 2461"/>
                <a:gd name="T5" fmla="*/ 72 h 2931"/>
                <a:gd name="T6" fmla="*/ 434 w 2461"/>
                <a:gd name="T7" fmla="*/ 428 h 2931"/>
                <a:gd name="T8" fmla="*/ 70 w 2461"/>
                <a:gd name="T9" fmla="*/ 1013 h 2931"/>
                <a:gd name="T10" fmla="*/ 15 w 2461"/>
                <a:gd name="T11" fmla="*/ 1663 h 2931"/>
                <a:gd name="T12" fmla="*/ 161 w 2461"/>
                <a:gd name="T13" fmla="*/ 2129 h 2931"/>
                <a:gd name="T14" fmla="*/ 454 w 2461"/>
                <a:gd name="T15" fmla="*/ 2513 h 2931"/>
                <a:gd name="T16" fmla="*/ 847 w 2461"/>
                <a:gd name="T17" fmla="*/ 2796 h 2931"/>
                <a:gd name="T18" fmla="*/ 1176 w 2461"/>
                <a:gd name="T19" fmla="*/ 2897 h 2931"/>
                <a:gd name="T20" fmla="*/ 1578 w 2461"/>
                <a:gd name="T21" fmla="*/ 2924 h 2931"/>
                <a:gd name="T22" fmla="*/ 1871 w 2461"/>
                <a:gd name="T23" fmla="*/ 2910 h 2931"/>
                <a:gd name="T24" fmla="*/ 2209 w 2461"/>
                <a:gd name="T25" fmla="*/ 2796 h 2931"/>
                <a:gd name="T26" fmla="*/ 2420 w 2461"/>
                <a:gd name="T27" fmla="*/ 2613 h 2931"/>
                <a:gd name="T28" fmla="*/ 2429 w 2461"/>
                <a:gd name="T29" fmla="*/ 2540 h 2931"/>
                <a:gd name="T30" fmla="*/ 2228 w 2461"/>
                <a:gd name="T31" fmla="*/ 2723 h 2931"/>
                <a:gd name="T32" fmla="*/ 1899 w 2461"/>
                <a:gd name="T33" fmla="*/ 2860 h 2931"/>
                <a:gd name="T34" fmla="*/ 1550 w 2461"/>
                <a:gd name="T35" fmla="*/ 2906 h 2931"/>
                <a:gd name="T36" fmla="*/ 1175 w 2461"/>
                <a:gd name="T37" fmla="*/ 2879 h 2931"/>
                <a:gd name="T38" fmla="*/ 783 w 2461"/>
                <a:gd name="T39" fmla="*/ 2687 h 2931"/>
                <a:gd name="T40" fmla="*/ 536 w 2461"/>
                <a:gd name="T41" fmla="*/ 2522 h 2931"/>
                <a:gd name="T42" fmla="*/ 216 w 2461"/>
                <a:gd name="T43" fmla="*/ 2083 h 2931"/>
                <a:gd name="T44" fmla="*/ 134 w 2461"/>
                <a:gd name="T45" fmla="*/ 1205 h 2931"/>
                <a:gd name="T46" fmla="*/ 143 w 2461"/>
                <a:gd name="T47" fmla="*/ 968 h 2931"/>
                <a:gd name="T48" fmla="*/ 489 w 2461"/>
                <a:gd name="T49" fmla="*/ 465 h 2931"/>
                <a:gd name="T50" fmla="*/ 1075 w 2461"/>
                <a:gd name="T51" fmla="*/ 127 h 2931"/>
                <a:gd name="T52" fmla="*/ 1815 w 2461"/>
                <a:gd name="T53" fmla="*/ 81 h 2931"/>
                <a:gd name="T54" fmla="*/ 2325 w 2461"/>
                <a:gd name="T55" fmla="*/ 279 h 2931"/>
                <a:gd name="T56" fmla="*/ 2416 w 2461"/>
                <a:gd name="T57" fmla="*/ 370 h 2931"/>
                <a:gd name="T58" fmla="*/ 2429 w 2461"/>
                <a:gd name="T59" fmla="*/ 291 h 2931"/>
                <a:gd name="T60" fmla="*/ 2429 w 2461"/>
                <a:gd name="T61" fmla="*/ 282 h 293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61" h="2931">
                  <a:moveTo>
                    <a:pt x="2429" y="282"/>
                  </a:moveTo>
                  <a:cubicBezTo>
                    <a:pt x="2326" y="236"/>
                    <a:pt x="2074" y="70"/>
                    <a:pt x="1844" y="35"/>
                  </a:cubicBezTo>
                  <a:cubicBezTo>
                    <a:pt x="1613" y="0"/>
                    <a:pt x="1282" y="6"/>
                    <a:pt x="1047" y="72"/>
                  </a:cubicBezTo>
                  <a:cubicBezTo>
                    <a:pt x="812" y="138"/>
                    <a:pt x="597" y="271"/>
                    <a:pt x="434" y="428"/>
                  </a:cubicBezTo>
                  <a:cubicBezTo>
                    <a:pt x="271" y="585"/>
                    <a:pt x="140" y="807"/>
                    <a:pt x="70" y="1013"/>
                  </a:cubicBezTo>
                  <a:cubicBezTo>
                    <a:pt x="0" y="1219"/>
                    <a:pt x="0" y="1477"/>
                    <a:pt x="15" y="1663"/>
                  </a:cubicBezTo>
                  <a:cubicBezTo>
                    <a:pt x="30" y="1849"/>
                    <a:pt x="88" y="1987"/>
                    <a:pt x="161" y="2129"/>
                  </a:cubicBezTo>
                  <a:cubicBezTo>
                    <a:pt x="234" y="2271"/>
                    <a:pt x="340" y="2402"/>
                    <a:pt x="454" y="2513"/>
                  </a:cubicBezTo>
                  <a:cubicBezTo>
                    <a:pt x="568" y="2624"/>
                    <a:pt x="727" y="2732"/>
                    <a:pt x="847" y="2796"/>
                  </a:cubicBezTo>
                  <a:cubicBezTo>
                    <a:pt x="967" y="2860"/>
                    <a:pt x="1054" y="2876"/>
                    <a:pt x="1176" y="2897"/>
                  </a:cubicBezTo>
                  <a:cubicBezTo>
                    <a:pt x="1298" y="2918"/>
                    <a:pt x="1462" y="2922"/>
                    <a:pt x="1578" y="2924"/>
                  </a:cubicBezTo>
                  <a:cubicBezTo>
                    <a:pt x="1694" y="2926"/>
                    <a:pt x="1765" y="2931"/>
                    <a:pt x="1871" y="2910"/>
                  </a:cubicBezTo>
                  <a:cubicBezTo>
                    <a:pt x="1976" y="2889"/>
                    <a:pt x="2118" y="2846"/>
                    <a:pt x="2209" y="2796"/>
                  </a:cubicBezTo>
                  <a:cubicBezTo>
                    <a:pt x="2300" y="2746"/>
                    <a:pt x="2383" y="2656"/>
                    <a:pt x="2420" y="2613"/>
                  </a:cubicBezTo>
                  <a:cubicBezTo>
                    <a:pt x="2457" y="2570"/>
                    <a:pt x="2461" y="2522"/>
                    <a:pt x="2429" y="2540"/>
                  </a:cubicBezTo>
                  <a:cubicBezTo>
                    <a:pt x="2397" y="2558"/>
                    <a:pt x="2316" y="2670"/>
                    <a:pt x="2228" y="2723"/>
                  </a:cubicBezTo>
                  <a:cubicBezTo>
                    <a:pt x="2140" y="2776"/>
                    <a:pt x="2012" y="2829"/>
                    <a:pt x="1899" y="2860"/>
                  </a:cubicBezTo>
                  <a:cubicBezTo>
                    <a:pt x="1785" y="2891"/>
                    <a:pt x="1670" y="2903"/>
                    <a:pt x="1550" y="2906"/>
                  </a:cubicBezTo>
                  <a:cubicBezTo>
                    <a:pt x="1430" y="2909"/>
                    <a:pt x="1303" y="2915"/>
                    <a:pt x="1175" y="2879"/>
                  </a:cubicBezTo>
                  <a:cubicBezTo>
                    <a:pt x="1047" y="2843"/>
                    <a:pt x="889" y="2746"/>
                    <a:pt x="783" y="2687"/>
                  </a:cubicBezTo>
                  <a:cubicBezTo>
                    <a:pt x="677" y="2628"/>
                    <a:pt x="630" y="2623"/>
                    <a:pt x="536" y="2522"/>
                  </a:cubicBezTo>
                  <a:cubicBezTo>
                    <a:pt x="442" y="2421"/>
                    <a:pt x="283" y="2302"/>
                    <a:pt x="216" y="2083"/>
                  </a:cubicBezTo>
                  <a:cubicBezTo>
                    <a:pt x="149" y="1864"/>
                    <a:pt x="146" y="1391"/>
                    <a:pt x="134" y="1205"/>
                  </a:cubicBezTo>
                  <a:cubicBezTo>
                    <a:pt x="122" y="1019"/>
                    <a:pt x="84" y="1091"/>
                    <a:pt x="143" y="968"/>
                  </a:cubicBezTo>
                  <a:cubicBezTo>
                    <a:pt x="202" y="845"/>
                    <a:pt x="334" y="605"/>
                    <a:pt x="489" y="465"/>
                  </a:cubicBezTo>
                  <a:cubicBezTo>
                    <a:pt x="644" y="325"/>
                    <a:pt x="854" y="191"/>
                    <a:pt x="1075" y="127"/>
                  </a:cubicBezTo>
                  <a:cubicBezTo>
                    <a:pt x="1296" y="63"/>
                    <a:pt x="1607" y="56"/>
                    <a:pt x="1815" y="81"/>
                  </a:cubicBezTo>
                  <a:cubicBezTo>
                    <a:pt x="2024" y="106"/>
                    <a:pt x="2225" y="231"/>
                    <a:pt x="2325" y="279"/>
                  </a:cubicBezTo>
                  <a:cubicBezTo>
                    <a:pt x="2425" y="327"/>
                    <a:pt x="2399" y="368"/>
                    <a:pt x="2416" y="370"/>
                  </a:cubicBezTo>
                  <a:cubicBezTo>
                    <a:pt x="2433" y="372"/>
                    <a:pt x="2427" y="306"/>
                    <a:pt x="2429" y="291"/>
                  </a:cubicBezTo>
                  <a:cubicBezTo>
                    <a:pt x="2431" y="276"/>
                    <a:pt x="2429" y="284"/>
                    <a:pt x="2429" y="28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pSp>
        <p:nvGrpSpPr>
          <p:cNvPr id="1031" name="Group 37"/>
          <p:cNvGrpSpPr>
            <a:grpSpLocks/>
          </p:cNvGrpSpPr>
          <p:nvPr/>
        </p:nvGrpSpPr>
        <p:grpSpPr bwMode="auto">
          <a:xfrm>
            <a:off x="0" y="0"/>
            <a:ext cx="12211051" cy="6858000"/>
            <a:chOff x="0" y="0"/>
            <a:chExt cx="5769" cy="4320"/>
          </a:xfrm>
        </p:grpSpPr>
        <p:sp>
          <p:nvSpPr>
            <p:cNvPr id="1037" name="AutoShape 38"/>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a:p>
          </p:txBody>
        </p:sp>
        <p:sp>
          <p:nvSpPr>
            <p:cNvPr id="1038" name="Freeform 39"/>
            <p:cNvSpPr>
              <a:spLocks/>
            </p:cNvSpPr>
            <p:nvPr userDrawn="1"/>
          </p:nvSpPr>
          <p:spPr bwMode="gray">
            <a:xfrm>
              <a:off x="0"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39" name="Freeform 40"/>
            <p:cNvSpPr>
              <a:spLocks/>
            </p:cNvSpPr>
            <p:nvPr userDrawn="1"/>
          </p:nvSpPr>
          <p:spPr bwMode="gray">
            <a:xfrm rot="10800000">
              <a:off x="5481"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0" name="Freeform 41"/>
            <p:cNvSpPr>
              <a:spLocks/>
            </p:cNvSpPr>
            <p:nvPr userDrawn="1"/>
          </p:nvSpPr>
          <p:spPr bwMode="gray">
            <a:xfrm rot="5400000">
              <a:off x="5481"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41" name="Freeform 42"/>
            <p:cNvSpPr>
              <a:spLocks/>
            </p:cNvSpPr>
            <p:nvPr userDrawn="1"/>
          </p:nvSpPr>
          <p:spPr bwMode="gray">
            <a:xfrm rot="-5400000">
              <a:off x="0"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3" name="Rectangle 4"/>
          <p:cNvSpPr>
            <a:spLocks noGrp="1" noChangeArrowheads="1"/>
          </p:cNvSpPr>
          <p:nvPr>
            <p:ph type="dt" sz="half" idx="2"/>
          </p:nvPr>
        </p:nvSpPr>
        <p:spPr bwMode="auto">
          <a:xfrm>
            <a:off x="609600" y="64389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5" name="Rectangle 5"/>
          <p:cNvSpPr>
            <a:spLocks noGrp="1" noChangeArrowheads="1"/>
          </p:cNvSpPr>
          <p:nvPr>
            <p:ph type="ftr" sz="quarter" idx="3"/>
          </p:nvPr>
        </p:nvSpPr>
        <p:spPr bwMode="auto">
          <a:xfrm>
            <a:off x="4165600" y="6438901"/>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4" name="Rectangle 6"/>
          <p:cNvSpPr>
            <a:spLocks noGrp="1" noChangeArrowheads="1"/>
          </p:cNvSpPr>
          <p:nvPr>
            <p:ph type="sldNum" sz="quarter" idx="4"/>
          </p:nvPr>
        </p:nvSpPr>
        <p:spPr bwMode="auto">
          <a:xfrm>
            <a:off x="8737600" y="64389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9F21094-2B3A-4B6F-9810-61BEB51CDFB6}" type="slidenum">
              <a:rPr lang="en-US" altLang="en-US"/>
              <a:pPr>
                <a:defRPr/>
              </a:pPr>
              <a:t>‹#›</a:t>
            </a:fld>
            <a:endParaRPr lang="en-US" altLang="en-US"/>
          </a:p>
        </p:txBody>
      </p:sp>
      <p:sp>
        <p:nvSpPr>
          <p:cNvPr id="1035" name="Line 43"/>
          <p:cNvSpPr>
            <a:spLocks noChangeShapeType="1"/>
          </p:cNvSpPr>
          <p:nvPr/>
        </p:nvSpPr>
        <p:spPr bwMode="auto">
          <a:xfrm>
            <a:off x="431800" y="6386513"/>
            <a:ext cx="113284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36" name="Rectangle 3"/>
          <p:cNvSpPr>
            <a:spLocks noGrp="1" noChangeArrowheads="1"/>
          </p:cNvSpPr>
          <p:nvPr>
            <p:ph type="body" idx="1"/>
          </p:nvPr>
        </p:nvSpPr>
        <p:spPr bwMode="auto">
          <a:xfrm>
            <a:off x="609600" y="1295400"/>
            <a:ext cx="10972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05930296"/>
      </p:ext>
    </p:extLst>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1" y="2866768"/>
            <a:ext cx="12192000" cy="911558"/>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The Institutions of the Modern Trading System</a:t>
            </a:r>
            <a:endParaRPr lang="en-GB" sz="3600" dirty="0">
              <a:solidFill>
                <a:srgbClr val="0066CC"/>
              </a:solidFill>
            </a:endParaRPr>
          </a:p>
        </p:txBody>
      </p:sp>
      <p:pic>
        <p:nvPicPr>
          <p:cNvPr id="3" name="Picture 2">
            <a:extLst>
              <a:ext uri="{FF2B5EF4-FFF2-40B4-BE49-F238E27FC236}">
                <a16:creationId xmlns:a16="http://schemas.microsoft.com/office/drawing/2014/main" id="{66E6A268-E1B5-DD98-668A-104B1EA129E9}"/>
              </a:ext>
            </a:extLst>
          </p:cNvPr>
          <p:cNvPicPr>
            <a:picLocks noChangeAspect="1"/>
          </p:cNvPicPr>
          <p:nvPr/>
        </p:nvPicPr>
        <p:blipFill rotWithShape="1">
          <a:blip r:embed="rId3"/>
          <a:srcRect l="78446" t="1227" r="270" b="964"/>
          <a:stretch/>
        </p:blipFill>
        <p:spPr>
          <a:xfrm>
            <a:off x="10105768" y="57664"/>
            <a:ext cx="2003854" cy="1770070"/>
          </a:xfrm>
          <a:prstGeom prst="rect">
            <a:avLst/>
          </a:prstGeom>
        </p:spPr>
      </p:pic>
    </p:spTree>
    <p:extLst>
      <p:ext uri="{BB962C8B-B14F-4D97-AF65-F5344CB8AC3E}">
        <p14:creationId xmlns:p14="http://schemas.microsoft.com/office/powerpoint/2010/main" val="259087587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497885" y="2596242"/>
            <a:ext cx="1862460" cy="2246769"/>
          </a:xfrm>
          <a:prstGeom prst="rect">
            <a:avLst/>
          </a:prstGeom>
        </p:spPr>
        <p:txBody>
          <a:bodyPr wrap="square">
            <a:spAutoFit/>
          </a:bodyPr>
          <a:lstStyle/>
          <a:p>
            <a:pPr marR="194310">
              <a:spcAft>
                <a:spcPts val="200"/>
              </a:spcAft>
              <a:tabLst>
                <a:tab pos="365760" algn="l"/>
                <a:tab pos="342900" algn="l"/>
                <a:tab pos="365760" algn="l"/>
              </a:tabLst>
            </a:pPr>
            <a:r>
              <a:rPr lang="en-US" sz="1400" i="1" dirty="0">
                <a:latin typeface="Calibri" panose="020F0502020204030204" pitchFamily="34" charset="0"/>
                <a:ea typeface="Times New Roman" panose="02020603050405020304" pitchFamily="18" charset="0"/>
              </a:rPr>
              <a:t>We assume here that in this country the Ministry of Justice administers intellectual property law (which is some countries is under a different ministry or an independent agency).</a:t>
            </a:r>
            <a:endParaRPr lang="en-US" sz="1400" dirty="0"/>
          </a:p>
        </p:txBody>
      </p:sp>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kern="0" dirty="0">
                <a:solidFill>
                  <a:schemeClr val="accent5">
                    <a:lumMod val="75000"/>
                  </a:schemeClr>
                </a:solidFill>
                <a:latin typeface="Calibri" panose="020F0502020204030204" pitchFamily="34" charset="0"/>
              </a:rPr>
              <a:t>Similar Jurisdictional Issues Arise Nationally:</a:t>
            </a:r>
          </a:p>
          <a:p>
            <a:pPr eaLnBrk="1" hangingPunct="1">
              <a:defRPr/>
            </a:pPr>
            <a:r>
              <a:rPr lang="en-US" altLang="en-US" kern="0" dirty="0">
                <a:solidFill>
                  <a:schemeClr val="accent5">
                    <a:lumMod val="75000"/>
                  </a:schemeClr>
                </a:solidFill>
                <a:latin typeface="Calibri" panose="020F0502020204030204" pitchFamily="34" charset="0"/>
              </a:rPr>
              <a:t>Consider this Hypothetical Government</a:t>
            </a:r>
          </a:p>
        </p:txBody>
      </p:sp>
      <p:graphicFrame>
        <p:nvGraphicFramePr>
          <p:cNvPr id="3" name="Table 2"/>
          <p:cNvGraphicFramePr>
            <a:graphicFrameLocks noGrp="1"/>
          </p:cNvGraphicFramePr>
          <p:nvPr/>
        </p:nvGraphicFramePr>
        <p:xfrm>
          <a:off x="213518" y="1371601"/>
          <a:ext cx="9870170" cy="3822831"/>
        </p:xfrm>
        <a:graphic>
          <a:graphicData uri="http://schemas.openxmlformats.org/drawingml/2006/table">
            <a:tbl>
              <a:tblPr firstRow="1" firstCol="1" bandRow="1">
                <a:tableStyleId>{5C22544A-7EE6-4342-B048-85BDC9FD1C3A}</a:tableStyleId>
              </a:tblPr>
              <a:tblGrid>
                <a:gridCol w="1611728">
                  <a:extLst>
                    <a:ext uri="{9D8B030D-6E8A-4147-A177-3AD203B41FA5}">
                      <a16:colId xmlns:a16="http://schemas.microsoft.com/office/drawing/2014/main" val="20000"/>
                    </a:ext>
                  </a:extLst>
                </a:gridCol>
                <a:gridCol w="2641411">
                  <a:extLst>
                    <a:ext uri="{9D8B030D-6E8A-4147-A177-3AD203B41FA5}">
                      <a16:colId xmlns:a16="http://schemas.microsoft.com/office/drawing/2014/main" val="20001"/>
                    </a:ext>
                  </a:extLst>
                </a:gridCol>
                <a:gridCol w="844006">
                  <a:extLst>
                    <a:ext uri="{9D8B030D-6E8A-4147-A177-3AD203B41FA5}">
                      <a16:colId xmlns:a16="http://schemas.microsoft.com/office/drawing/2014/main" val="20002"/>
                    </a:ext>
                  </a:extLst>
                </a:gridCol>
                <a:gridCol w="954605">
                  <a:extLst>
                    <a:ext uri="{9D8B030D-6E8A-4147-A177-3AD203B41FA5}">
                      <a16:colId xmlns:a16="http://schemas.microsoft.com/office/drawing/2014/main" val="20003"/>
                    </a:ext>
                  </a:extLst>
                </a:gridCol>
                <a:gridCol w="954605">
                  <a:extLst>
                    <a:ext uri="{9D8B030D-6E8A-4147-A177-3AD203B41FA5}">
                      <a16:colId xmlns:a16="http://schemas.microsoft.com/office/drawing/2014/main" val="20004"/>
                    </a:ext>
                  </a:extLst>
                </a:gridCol>
                <a:gridCol w="954605">
                  <a:extLst>
                    <a:ext uri="{9D8B030D-6E8A-4147-A177-3AD203B41FA5}">
                      <a16:colId xmlns:a16="http://schemas.microsoft.com/office/drawing/2014/main" val="20005"/>
                    </a:ext>
                  </a:extLst>
                </a:gridCol>
                <a:gridCol w="954605">
                  <a:extLst>
                    <a:ext uri="{9D8B030D-6E8A-4147-A177-3AD203B41FA5}">
                      <a16:colId xmlns:a16="http://schemas.microsoft.com/office/drawing/2014/main" val="20006"/>
                    </a:ext>
                  </a:extLst>
                </a:gridCol>
                <a:gridCol w="954605">
                  <a:extLst>
                    <a:ext uri="{9D8B030D-6E8A-4147-A177-3AD203B41FA5}">
                      <a16:colId xmlns:a16="http://schemas.microsoft.com/office/drawing/2014/main" val="20007"/>
                    </a:ext>
                  </a:extLst>
                </a:gridCol>
              </a:tblGrid>
              <a:tr h="477853">
                <a:tc>
                  <a:txBody>
                    <a:bodyPr/>
                    <a:lstStyle/>
                    <a:p>
                      <a:pPr marL="0" marR="0" algn="l">
                        <a:spcBef>
                          <a:spcPts val="100"/>
                        </a:spcBef>
                        <a:spcAft>
                          <a:spcPts val="100"/>
                        </a:spcAft>
                        <a:tabLst>
                          <a:tab pos="365760" algn="l"/>
                          <a:tab pos="182880" algn="l"/>
                          <a:tab pos="342900" algn="l"/>
                          <a:tab pos="365760" algn="l"/>
                        </a:tabLst>
                      </a:pPr>
                      <a:r>
                        <a:rPr lang="en-US" sz="14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a:spcBef>
                          <a:spcPts val="100"/>
                        </a:spcBef>
                        <a:spcAft>
                          <a:spcPts val="100"/>
                        </a:spcAft>
                        <a:tabLst>
                          <a:tab pos="365760" algn="l"/>
                          <a:tab pos="182880" algn="l"/>
                          <a:tab pos="342900" algn="l"/>
                          <a:tab pos="365760" algn="l"/>
                        </a:tabLst>
                      </a:pPr>
                      <a:r>
                        <a:rPr lang="en-US" sz="1400" dirty="0">
                          <a:effectLst/>
                        </a:rPr>
                        <a:t>Ministry’s Principal</a:t>
                      </a:r>
                      <a:br>
                        <a:rPr lang="en-US" sz="1400" dirty="0">
                          <a:effectLst/>
                        </a:rPr>
                      </a:br>
                      <a:r>
                        <a:rPr lang="en-US" sz="1400" dirty="0">
                          <a:effectLst/>
                        </a:rPr>
                        <a:t>Private-Sector Constituency </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lnL w="12700" cmpd="sng">
                      <a:noFill/>
                    </a:lnL>
                  </a:tcPr>
                </a:tc>
                <a:tc>
                  <a:txBody>
                    <a:bodyPr/>
                    <a:lstStyle/>
                    <a:p>
                      <a:pPr marL="0" marR="0" algn="ctr">
                        <a:spcBef>
                          <a:spcPts val="100"/>
                        </a:spcBef>
                        <a:spcAft>
                          <a:spcPts val="100"/>
                        </a:spcAft>
                        <a:tabLst>
                          <a:tab pos="365760" algn="l"/>
                          <a:tab pos="182880" algn="l"/>
                          <a:tab pos="342900" algn="l"/>
                          <a:tab pos="365760" algn="l"/>
                        </a:tabLst>
                      </a:pPr>
                      <a:r>
                        <a:rPr lang="en-US" sz="1400" dirty="0">
                          <a:effectLst/>
                        </a:rPr>
                        <a:t>Tariffs &amp; Quotas</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Trade in Services</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rPr>
                        <a:t>Intel. Property</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TBT &amp; SPS Measures</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Labor &amp; Environ.</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Gov’t Procure.</a:t>
                      </a:r>
                      <a:endParaRPr lang="en-US" sz="16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0"/>
                  </a:ext>
                </a:extLst>
              </a:tr>
              <a:tr h="238927">
                <a:tc>
                  <a:txBody>
                    <a:bodyPr/>
                    <a:lstStyle/>
                    <a:p>
                      <a:pPr marL="0" marR="0" algn="l">
                        <a:spcBef>
                          <a:spcPts val="100"/>
                        </a:spcBef>
                        <a:spcAft>
                          <a:spcPts val="100"/>
                        </a:spcAft>
                        <a:tabLst>
                          <a:tab pos="365760" algn="l"/>
                          <a:tab pos="182880" algn="l"/>
                          <a:tab pos="365760" algn="l"/>
                        </a:tabLst>
                      </a:pPr>
                      <a:r>
                        <a:rPr lang="en-US" sz="1400" kern="1200" dirty="0">
                          <a:effectLst/>
                        </a:rPr>
                        <a:t>Trade and Industry</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lnT w="38100" cmpd="sng">
                      <a:noFill/>
                    </a:lnT>
                  </a:tcPr>
                </a:tc>
                <a:tc>
                  <a:txBody>
                    <a:bodyPr/>
                    <a:lstStyle/>
                    <a:p>
                      <a:pPr marL="0" marR="0" algn="l">
                        <a:spcBef>
                          <a:spcPts val="100"/>
                        </a:spcBef>
                        <a:spcAft>
                          <a:spcPts val="100"/>
                        </a:spcAft>
                        <a:tabLst>
                          <a:tab pos="365760" algn="l"/>
                          <a:tab pos="182880" algn="l"/>
                          <a:tab pos="342900" algn="l"/>
                          <a:tab pos="365760" algn="l"/>
                        </a:tabLst>
                      </a:pPr>
                      <a:r>
                        <a:rPr lang="en-US" sz="1400">
                          <a:effectLst/>
                        </a:rPr>
                        <a:t>Industry (especially exporters)</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238927">
                <a:tc>
                  <a:txBody>
                    <a:bodyPr/>
                    <a:lstStyle/>
                    <a:p>
                      <a:pPr marL="0" marR="0" algn="l">
                        <a:spcBef>
                          <a:spcPts val="100"/>
                        </a:spcBef>
                        <a:spcAft>
                          <a:spcPts val="100"/>
                        </a:spcAft>
                        <a:tabLst>
                          <a:tab pos="365760" algn="l"/>
                          <a:tab pos="182880" algn="l"/>
                          <a:tab pos="365760" algn="l"/>
                        </a:tabLst>
                      </a:pPr>
                      <a:r>
                        <a:rPr lang="en-US" sz="1400" kern="1200">
                          <a:effectLst/>
                        </a:rPr>
                        <a:t>Agriculture</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100"/>
                        </a:spcBef>
                        <a:spcAft>
                          <a:spcPts val="100"/>
                        </a:spcAft>
                        <a:tabLst>
                          <a:tab pos="365760" algn="l"/>
                          <a:tab pos="182880" algn="l"/>
                          <a:tab pos="342900" algn="l"/>
                          <a:tab pos="365760" algn="l"/>
                        </a:tabLst>
                      </a:pPr>
                      <a:r>
                        <a:rPr lang="en-US" sz="1400">
                          <a:effectLst/>
                        </a:rPr>
                        <a:t>Farmers and ranchers</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238927">
                <a:tc>
                  <a:txBody>
                    <a:bodyPr/>
                    <a:lstStyle/>
                    <a:p>
                      <a:pPr marL="0" marR="0" algn="l">
                        <a:spcBef>
                          <a:spcPts val="100"/>
                        </a:spcBef>
                        <a:spcAft>
                          <a:spcPts val="100"/>
                        </a:spcAft>
                        <a:tabLst>
                          <a:tab pos="365760" algn="l"/>
                          <a:tab pos="182880" algn="l"/>
                          <a:tab pos="365760" algn="l"/>
                        </a:tabLst>
                      </a:pPr>
                      <a:r>
                        <a:rPr lang="en-US" sz="1400" kern="1200">
                          <a:effectLst/>
                        </a:rPr>
                        <a:t>Energy</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100"/>
                        </a:spcBef>
                        <a:spcAft>
                          <a:spcPts val="100"/>
                        </a:spcAft>
                        <a:tabLst>
                          <a:tab pos="365760" algn="l"/>
                          <a:tab pos="182880" algn="l"/>
                          <a:tab pos="342900" algn="l"/>
                          <a:tab pos="365760" algn="l"/>
                        </a:tabLst>
                      </a:pPr>
                      <a:r>
                        <a:rPr lang="en-US" sz="1400">
                          <a:effectLst/>
                        </a:rPr>
                        <a:t>Energy producers and consumers</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238927">
                <a:tc>
                  <a:txBody>
                    <a:bodyPr/>
                    <a:lstStyle/>
                    <a:p>
                      <a:pPr marL="0" marR="0" algn="l">
                        <a:spcBef>
                          <a:spcPts val="100"/>
                        </a:spcBef>
                        <a:spcAft>
                          <a:spcPts val="100"/>
                        </a:spcAft>
                        <a:tabLst>
                          <a:tab pos="365760" algn="l"/>
                          <a:tab pos="182880" algn="l"/>
                          <a:tab pos="365760" algn="l"/>
                        </a:tabLst>
                      </a:pPr>
                      <a:r>
                        <a:rPr lang="en-US" sz="1400" kern="1200">
                          <a:effectLst/>
                        </a:rPr>
                        <a:t>Labor</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100"/>
                        </a:spcBef>
                        <a:spcAft>
                          <a:spcPts val="100"/>
                        </a:spcAft>
                        <a:tabLst>
                          <a:tab pos="365760" algn="l"/>
                          <a:tab pos="182880" algn="l"/>
                          <a:tab pos="342900" algn="l"/>
                          <a:tab pos="365760" algn="l"/>
                        </a:tabLst>
                      </a:pPr>
                      <a:r>
                        <a:rPr lang="en-US" sz="1400">
                          <a:effectLst/>
                        </a:rPr>
                        <a:t>Workers</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238927">
                <a:tc>
                  <a:txBody>
                    <a:bodyPr/>
                    <a:lstStyle/>
                    <a:p>
                      <a:pPr marL="0" marR="0" algn="l">
                        <a:spcBef>
                          <a:spcPts val="100"/>
                        </a:spcBef>
                        <a:spcAft>
                          <a:spcPts val="100"/>
                        </a:spcAft>
                        <a:tabLst>
                          <a:tab pos="365760" algn="l"/>
                          <a:tab pos="182880" algn="l"/>
                          <a:tab pos="365760" algn="l"/>
                        </a:tabLst>
                      </a:pPr>
                      <a:r>
                        <a:rPr lang="en-US" sz="1400" kern="1200">
                          <a:effectLst/>
                        </a:rPr>
                        <a:t>Finance</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100"/>
                        </a:spcBef>
                        <a:spcAft>
                          <a:spcPts val="100"/>
                        </a:spcAft>
                        <a:tabLst>
                          <a:tab pos="365760" algn="l"/>
                          <a:tab pos="182880" algn="l"/>
                          <a:tab pos="342900" algn="l"/>
                          <a:tab pos="365760" algn="l"/>
                        </a:tabLst>
                      </a:pPr>
                      <a:r>
                        <a:rPr lang="en-US" sz="1400">
                          <a:effectLst/>
                        </a:rPr>
                        <a:t>Banks, insurance companies, etc.</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rPr>
                        <a:t> </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r h="238927">
                <a:tc>
                  <a:txBody>
                    <a:bodyPr/>
                    <a:lstStyle/>
                    <a:p>
                      <a:pPr marL="0" marR="0" algn="l">
                        <a:spcBef>
                          <a:spcPts val="100"/>
                        </a:spcBef>
                        <a:spcAft>
                          <a:spcPts val="100"/>
                        </a:spcAft>
                        <a:tabLst>
                          <a:tab pos="365760" algn="l"/>
                          <a:tab pos="182880" algn="l"/>
                          <a:tab pos="365760" algn="l"/>
                        </a:tabLst>
                      </a:pPr>
                      <a:r>
                        <a:rPr lang="en-US" sz="1400" kern="1200">
                          <a:effectLst/>
                        </a:rPr>
                        <a:t>Foreign Affairs</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100"/>
                        </a:spcBef>
                        <a:spcAft>
                          <a:spcPts val="100"/>
                        </a:spcAft>
                        <a:tabLst>
                          <a:tab pos="365760" algn="l"/>
                          <a:tab pos="182880" algn="l"/>
                          <a:tab pos="342900" algn="l"/>
                          <a:tab pos="365760" algn="l"/>
                        </a:tabLst>
                      </a:pPr>
                      <a:r>
                        <a:rPr lang="en-US" sz="1400">
                          <a:effectLst/>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6"/>
                  </a:ext>
                </a:extLst>
              </a:tr>
              <a:tr h="238927">
                <a:tc>
                  <a:txBody>
                    <a:bodyPr/>
                    <a:lstStyle/>
                    <a:p>
                      <a:pPr marL="0" marR="0" algn="l">
                        <a:spcBef>
                          <a:spcPts val="100"/>
                        </a:spcBef>
                        <a:spcAft>
                          <a:spcPts val="100"/>
                        </a:spcAft>
                        <a:tabLst>
                          <a:tab pos="365760" algn="l"/>
                          <a:tab pos="182880" algn="l"/>
                          <a:tab pos="365760" algn="l"/>
                        </a:tabLst>
                      </a:pPr>
                      <a:r>
                        <a:rPr lang="en-US" sz="1400" kern="1200">
                          <a:effectLst/>
                        </a:rPr>
                        <a:t>Culture</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100"/>
                        </a:spcBef>
                        <a:spcAft>
                          <a:spcPts val="100"/>
                        </a:spcAft>
                        <a:tabLst>
                          <a:tab pos="365760" algn="l"/>
                          <a:tab pos="182880" algn="l"/>
                          <a:tab pos="342900" algn="l"/>
                          <a:tab pos="365760" algn="l"/>
                        </a:tabLst>
                      </a:pPr>
                      <a:r>
                        <a:rPr lang="en-US" sz="1400">
                          <a:effectLst/>
                        </a:rPr>
                        <a:t>Artists, audiovisual producers, etc.</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7"/>
                  </a:ext>
                </a:extLst>
              </a:tr>
              <a:tr h="238927">
                <a:tc>
                  <a:txBody>
                    <a:bodyPr/>
                    <a:lstStyle/>
                    <a:p>
                      <a:pPr marL="0" marR="0" algn="l">
                        <a:spcBef>
                          <a:spcPts val="100"/>
                        </a:spcBef>
                        <a:spcAft>
                          <a:spcPts val="100"/>
                        </a:spcAft>
                        <a:tabLst>
                          <a:tab pos="365760" algn="l"/>
                          <a:tab pos="182880" algn="l"/>
                          <a:tab pos="365760" algn="l"/>
                        </a:tabLst>
                      </a:pPr>
                      <a:r>
                        <a:rPr lang="en-US" sz="1400" kern="1200">
                          <a:effectLst/>
                        </a:rPr>
                        <a:t>Health</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100"/>
                        </a:spcBef>
                        <a:spcAft>
                          <a:spcPts val="100"/>
                        </a:spcAft>
                        <a:tabLst>
                          <a:tab pos="365760" algn="l"/>
                          <a:tab pos="182880" algn="l"/>
                          <a:tab pos="342900" algn="l"/>
                          <a:tab pos="365760" algn="l"/>
                        </a:tabLst>
                      </a:pPr>
                      <a:r>
                        <a:rPr lang="en-US" sz="1400">
                          <a:effectLst/>
                        </a:rPr>
                        <a:t>Doctors, hospitals, and patients</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8"/>
                  </a:ext>
                </a:extLst>
              </a:tr>
              <a:tr h="238927">
                <a:tc>
                  <a:txBody>
                    <a:bodyPr/>
                    <a:lstStyle/>
                    <a:p>
                      <a:pPr marL="0" marR="0" algn="l">
                        <a:spcBef>
                          <a:spcPts val="100"/>
                        </a:spcBef>
                        <a:spcAft>
                          <a:spcPts val="100"/>
                        </a:spcAft>
                        <a:tabLst>
                          <a:tab pos="365760" algn="l"/>
                          <a:tab pos="182880" algn="l"/>
                          <a:tab pos="365760" algn="l"/>
                        </a:tabLst>
                      </a:pPr>
                      <a:r>
                        <a:rPr lang="en-US" sz="1400" kern="1200" dirty="0">
                          <a:effectLst/>
                        </a:rPr>
                        <a:t>Justice</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100"/>
                        </a:spcBef>
                        <a:spcAft>
                          <a:spcPts val="100"/>
                        </a:spcAft>
                        <a:tabLst>
                          <a:tab pos="365760" algn="l"/>
                          <a:tab pos="182880" algn="l"/>
                          <a:tab pos="342900" algn="l"/>
                          <a:tab pos="365760" algn="l"/>
                        </a:tabLst>
                      </a:pPr>
                      <a:r>
                        <a:rPr lang="en-US" sz="1400">
                          <a:effectLst/>
                        </a:rPr>
                        <a:t>Lawyers</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09"/>
                  </a:ext>
                </a:extLst>
              </a:tr>
              <a:tr h="238927">
                <a:tc>
                  <a:txBody>
                    <a:bodyPr/>
                    <a:lstStyle/>
                    <a:p>
                      <a:pPr marL="0" marR="0" algn="l">
                        <a:spcBef>
                          <a:spcPts val="100"/>
                        </a:spcBef>
                        <a:spcAft>
                          <a:spcPts val="100"/>
                        </a:spcAft>
                        <a:tabLst>
                          <a:tab pos="365760" algn="l"/>
                          <a:tab pos="182880" algn="l"/>
                          <a:tab pos="365760" algn="l"/>
                        </a:tabLst>
                      </a:pPr>
                      <a:r>
                        <a:rPr lang="en-US" sz="1400" kern="1200">
                          <a:effectLst/>
                        </a:rPr>
                        <a:t>Education</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100"/>
                        </a:spcBef>
                        <a:spcAft>
                          <a:spcPts val="100"/>
                        </a:spcAft>
                        <a:tabLst>
                          <a:tab pos="365760" algn="l"/>
                          <a:tab pos="182880" algn="l"/>
                          <a:tab pos="342900" algn="l"/>
                          <a:tab pos="365760" algn="l"/>
                        </a:tabLst>
                      </a:pPr>
                      <a:r>
                        <a:rPr lang="en-US" sz="1400">
                          <a:effectLst/>
                        </a:rPr>
                        <a:t>Teachers and students</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10"/>
                  </a:ext>
                </a:extLst>
              </a:tr>
              <a:tr h="238927">
                <a:tc>
                  <a:txBody>
                    <a:bodyPr/>
                    <a:lstStyle/>
                    <a:p>
                      <a:pPr marL="0" marR="0" algn="l">
                        <a:spcBef>
                          <a:spcPts val="100"/>
                        </a:spcBef>
                        <a:spcAft>
                          <a:spcPts val="100"/>
                        </a:spcAft>
                        <a:tabLst>
                          <a:tab pos="365760" algn="l"/>
                          <a:tab pos="182880" algn="l"/>
                          <a:tab pos="365760" algn="l"/>
                        </a:tabLst>
                      </a:pPr>
                      <a:r>
                        <a:rPr lang="en-US" sz="1400" kern="1200">
                          <a:effectLst/>
                        </a:rPr>
                        <a:t>Communications</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100"/>
                        </a:spcBef>
                        <a:spcAft>
                          <a:spcPts val="100"/>
                        </a:spcAft>
                        <a:tabLst>
                          <a:tab pos="365760" algn="l"/>
                          <a:tab pos="182880" algn="l"/>
                          <a:tab pos="342900" algn="l"/>
                          <a:tab pos="365760" algn="l"/>
                        </a:tabLst>
                      </a:pPr>
                      <a:r>
                        <a:rPr lang="en-US" sz="1400">
                          <a:effectLst/>
                        </a:rPr>
                        <a:t>Telecommunications firms, etc.</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11"/>
                  </a:ext>
                </a:extLst>
              </a:tr>
              <a:tr h="238927">
                <a:tc>
                  <a:txBody>
                    <a:bodyPr/>
                    <a:lstStyle/>
                    <a:p>
                      <a:pPr marL="0" marR="0" algn="l">
                        <a:spcBef>
                          <a:spcPts val="100"/>
                        </a:spcBef>
                        <a:spcAft>
                          <a:spcPts val="100"/>
                        </a:spcAft>
                        <a:tabLst>
                          <a:tab pos="365760" algn="l"/>
                          <a:tab pos="182880" algn="l"/>
                          <a:tab pos="365760" algn="l"/>
                        </a:tabLst>
                      </a:pPr>
                      <a:r>
                        <a:rPr lang="en-US" sz="1400" kern="1200">
                          <a:effectLst/>
                        </a:rPr>
                        <a:t>Transportation</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100"/>
                        </a:spcBef>
                        <a:spcAft>
                          <a:spcPts val="100"/>
                        </a:spcAft>
                        <a:tabLst>
                          <a:tab pos="365760" algn="l"/>
                          <a:tab pos="182880" algn="l"/>
                          <a:tab pos="342900" algn="l"/>
                          <a:tab pos="365760" algn="l"/>
                        </a:tabLst>
                      </a:pPr>
                      <a:r>
                        <a:rPr lang="en-US" sz="1400">
                          <a:effectLst/>
                        </a:rPr>
                        <a:t>Shipping firms, truckers, etc.</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12"/>
                  </a:ext>
                </a:extLst>
              </a:tr>
              <a:tr h="238927">
                <a:tc>
                  <a:txBody>
                    <a:bodyPr/>
                    <a:lstStyle/>
                    <a:p>
                      <a:pPr marL="0" marR="0" algn="l">
                        <a:spcBef>
                          <a:spcPts val="100"/>
                        </a:spcBef>
                        <a:spcAft>
                          <a:spcPts val="100"/>
                        </a:spcAft>
                        <a:tabLst>
                          <a:tab pos="365760" algn="l"/>
                          <a:tab pos="182880" algn="l"/>
                          <a:tab pos="365760" algn="l"/>
                        </a:tabLst>
                      </a:pPr>
                      <a:r>
                        <a:rPr lang="en-US" sz="1400" kern="1200" dirty="0">
                          <a:effectLst/>
                        </a:rPr>
                        <a:t>Interior</a:t>
                      </a:r>
                      <a:endParaRPr lang="en-US" sz="11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100"/>
                        </a:spcBef>
                        <a:spcAft>
                          <a:spcPts val="100"/>
                        </a:spcAft>
                        <a:tabLst>
                          <a:tab pos="365760" algn="l"/>
                          <a:tab pos="182880" algn="l"/>
                          <a:tab pos="342900" algn="l"/>
                          <a:tab pos="365760" algn="l"/>
                        </a:tabLst>
                      </a:pPr>
                      <a:r>
                        <a:rPr lang="en-US" sz="1400">
                          <a:effectLst/>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13"/>
                  </a:ext>
                </a:extLst>
              </a:tr>
              <a:tr h="238927">
                <a:tc>
                  <a:txBody>
                    <a:bodyPr/>
                    <a:lstStyle/>
                    <a:p>
                      <a:pPr marL="0" marR="0" algn="l">
                        <a:spcBef>
                          <a:spcPts val="100"/>
                        </a:spcBef>
                        <a:spcAft>
                          <a:spcPts val="100"/>
                        </a:spcAft>
                        <a:tabLst>
                          <a:tab pos="365760" algn="l"/>
                          <a:tab pos="182880" algn="l"/>
                          <a:tab pos="365760" algn="l"/>
                        </a:tabLst>
                      </a:pPr>
                      <a:r>
                        <a:rPr lang="en-US" sz="1400" kern="1200">
                          <a:effectLst/>
                        </a:rPr>
                        <a:t>Environment</a:t>
                      </a:r>
                      <a:endParaRPr lang="en-US" sz="11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l">
                        <a:spcBef>
                          <a:spcPts val="100"/>
                        </a:spcBef>
                        <a:spcAft>
                          <a:spcPts val="100"/>
                        </a:spcAft>
                        <a:tabLst>
                          <a:tab pos="365760" algn="l"/>
                          <a:tab pos="182880" algn="l"/>
                          <a:tab pos="342900" algn="l"/>
                          <a:tab pos="365760" algn="l"/>
                        </a:tabLst>
                      </a:pPr>
                      <a:r>
                        <a:rPr lang="en-US" sz="1400">
                          <a:effectLst/>
                        </a:rPr>
                        <a:t>NGOs and the general public</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100"/>
                        </a:spcBef>
                        <a:spcAft>
                          <a:spcPts val="100"/>
                        </a:spcAft>
                        <a:tabLst>
                          <a:tab pos="365760" algn="l"/>
                          <a:tab pos="182880" algn="l"/>
                          <a:tab pos="342900" algn="l"/>
                          <a:tab pos="365760" algn="l"/>
                        </a:tabLst>
                      </a:pPr>
                      <a:r>
                        <a:rPr lang="en-US" sz="1400">
                          <a:effectLst/>
                        </a:rPr>
                        <a:t> </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a:effectLst/>
                          <a:sym typeface="Wingdings" panose="05000000000000000000" pitchFamily="2" charset="2"/>
                        </a:rPr>
                        <a:t></a:t>
                      </a:r>
                      <a:endParaRPr lang="en-US" sz="16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marL="0" marR="0" algn="ctr">
                        <a:spcBef>
                          <a:spcPts val="100"/>
                        </a:spcBef>
                        <a:spcAft>
                          <a:spcPts val="100"/>
                        </a:spcAft>
                        <a:tabLst>
                          <a:tab pos="365760" algn="l"/>
                          <a:tab pos="182880" algn="l"/>
                          <a:tab pos="342900" algn="l"/>
                          <a:tab pos="365760" algn="l"/>
                        </a:tabLst>
                      </a:pPr>
                      <a:r>
                        <a:rPr lang="en-US" sz="1400" dirty="0">
                          <a:effectLst/>
                          <a:sym typeface="Wingdings" panose="05000000000000000000" pitchFamily="2" charset="2"/>
                        </a:rPr>
                        <a:t></a:t>
                      </a:r>
                      <a:endParaRPr lang="en-US" sz="16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0014"/>
                  </a:ext>
                </a:extLst>
              </a:tr>
            </a:tbl>
          </a:graphicData>
        </a:graphic>
      </p:graphicFrame>
      <p:sp>
        <p:nvSpPr>
          <p:cNvPr id="4" name="Rectangle 3"/>
          <p:cNvSpPr/>
          <p:nvPr/>
        </p:nvSpPr>
        <p:spPr>
          <a:xfrm>
            <a:off x="171704" y="5255069"/>
            <a:ext cx="11865427" cy="1272143"/>
          </a:xfrm>
          <a:prstGeom prst="rect">
            <a:avLst/>
          </a:prstGeom>
        </p:spPr>
        <p:txBody>
          <a:bodyPr wrap="square">
            <a:spAutoFit/>
          </a:bodyPr>
          <a:lstStyle/>
          <a:p>
            <a:pPr marR="194310" algn="just">
              <a:spcAft>
                <a:spcPts val="200"/>
              </a:spcAft>
              <a:tabLst>
                <a:tab pos="365760" algn="l"/>
                <a:tab pos="342900" algn="l"/>
                <a:tab pos="365760" algn="l"/>
              </a:tabLst>
            </a:pPr>
            <a:r>
              <a:rPr lang="en-US" sz="1400" i="1" dirty="0">
                <a:latin typeface="Calibri" panose="020F0502020204030204" pitchFamily="34" charset="0"/>
                <a:ea typeface="Times New Roman" panose="02020603050405020304" pitchFamily="18" charset="0"/>
              </a:rPr>
              <a:t>Note that governments may differ on many organizational points, such as whether they have a separate trade ministry, who takes charge of IP, etc.</a:t>
            </a:r>
          </a:p>
          <a:p>
            <a:pPr marR="194310" algn="just">
              <a:spcAft>
                <a:spcPts val="200"/>
              </a:spcAft>
              <a:tabLst>
                <a:tab pos="365760" algn="l"/>
                <a:tab pos="342900" algn="l"/>
                <a:tab pos="365760" algn="l"/>
              </a:tabLst>
            </a:pPr>
            <a:r>
              <a:rPr lang="en-US" sz="1400" i="1" dirty="0">
                <a:latin typeface="Calibri" panose="020F0502020204030204" pitchFamily="34" charset="0"/>
                <a:ea typeface="Times New Roman" panose="02020603050405020304" pitchFamily="18" charset="0"/>
              </a:rPr>
              <a:t>TBT &amp; SPS Measures = Technical barriers to trade and sanitary and phytosanitary measures.</a:t>
            </a:r>
            <a:endParaRPr lang="en-US" sz="2000" dirty="0">
              <a:latin typeface="Times New Roman" panose="02020603050405020304" pitchFamily="18" charset="0"/>
              <a:ea typeface="Times New Roman" panose="02020603050405020304" pitchFamily="18" charset="0"/>
            </a:endParaRPr>
          </a:p>
          <a:p>
            <a:pPr marR="194310" algn="just">
              <a:spcAft>
                <a:spcPts val="200"/>
              </a:spcAft>
              <a:tabLst>
                <a:tab pos="365760" algn="l"/>
                <a:tab pos="342900" algn="l"/>
                <a:tab pos="365760" algn="l"/>
              </a:tabLst>
            </a:pPr>
            <a:r>
              <a:rPr lang="en-US" sz="1400" dirty="0">
                <a:latin typeface="Times New Roman" panose="02020603050405020304" pitchFamily="18" charset="0"/>
                <a:ea typeface="Times New Roman" panose="02020603050405020304" pitchFamily="18" charset="0"/>
                <a:sym typeface="Wingdings" panose="05000000000000000000" pitchFamily="2" charset="2"/>
              </a:rPr>
              <a:t></a:t>
            </a:r>
            <a:r>
              <a:rPr lang="en-US" sz="1400" dirty="0">
                <a:latin typeface="Times New Roman" panose="02020603050405020304" pitchFamily="18" charset="0"/>
                <a:ea typeface="Times New Roman" panose="02020603050405020304" pitchFamily="18" charset="0"/>
              </a:rPr>
              <a:t> </a:t>
            </a:r>
            <a:r>
              <a:rPr lang="en-US" sz="1400" dirty="0">
                <a:latin typeface="Calibri" panose="020F0502020204030204" pitchFamily="34" charset="0"/>
                <a:ea typeface="Times New Roman" panose="02020603050405020304" pitchFamily="18" charset="0"/>
              </a:rPr>
              <a:t>= </a:t>
            </a:r>
            <a:r>
              <a:rPr lang="en-US" sz="1400" i="1" dirty="0">
                <a:latin typeface="Calibri" panose="020F0502020204030204" pitchFamily="34" charset="0"/>
                <a:ea typeface="Times New Roman" panose="02020603050405020304" pitchFamily="18" charset="0"/>
              </a:rPr>
              <a:t>Ministry’s principal concern with the issue relates to the economic interests (offensive and/or defensive) of its private sector constituents</a:t>
            </a:r>
            <a:r>
              <a:rPr lang="en-US" sz="1400" dirty="0">
                <a:latin typeface="Calibri" panose="020F0502020204030204" pitchFamily="34"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pPr marR="194310" algn="just">
              <a:spcAft>
                <a:spcPts val="200"/>
              </a:spcAft>
              <a:tabLst>
                <a:tab pos="365760" algn="l"/>
                <a:tab pos="342900" algn="l"/>
                <a:tab pos="365760" algn="l"/>
              </a:tabLst>
            </a:pPr>
            <a:r>
              <a:rPr lang="en-US" sz="1400" dirty="0">
                <a:latin typeface="Times New Roman" panose="02020603050405020304" pitchFamily="18" charset="0"/>
                <a:ea typeface="Times New Roman" panose="02020603050405020304" pitchFamily="18" charset="0"/>
                <a:sym typeface="Wingdings" panose="05000000000000000000" pitchFamily="2" charset="2"/>
              </a:rPr>
              <a:t></a:t>
            </a:r>
            <a:r>
              <a:rPr lang="en-US" sz="1400" dirty="0">
                <a:latin typeface="Times New Roman" panose="02020603050405020304" pitchFamily="18" charset="0"/>
                <a:ea typeface="Times New Roman" panose="02020603050405020304" pitchFamily="18" charset="0"/>
              </a:rPr>
              <a:t> </a:t>
            </a:r>
            <a:r>
              <a:rPr lang="en-US" sz="1400" dirty="0">
                <a:latin typeface="Calibri" panose="020F0502020204030204" pitchFamily="34" charset="0"/>
                <a:ea typeface="Times New Roman" panose="02020603050405020304" pitchFamily="18" charset="0"/>
              </a:rPr>
              <a:t>= </a:t>
            </a:r>
            <a:r>
              <a:rPr lang="en-US" sz="1400" i="1" dirty="0">
                <a:latin typeface="Calibri" panose="020F0502020204030204" pitchFamily="34" charset="0"/>
                <a:ea typeface="Times New Roman" panose="02020603050405020304" pitchFamily="18" charset="0"/>
              </a:rPr>
              <a:t>Ministry’s principal concern with the issue relates to topics within its administrative/policy control.</a:t>
            </a:r>
            <a:r>
              <a:rPr lang="en-US" sz="1400" i="1" dirty="0">
                <a:latin typeface="Times New Roman" panose="02020603050405020304" pitchFamily="18" charset="0"/>
                <a:ea typeface="Times New Roman" panose="02020603050405020304" pitchFamily="18" charset="0"/>
              </a:rPr>
              <a:t> </a:t>
            </a:r>
            <a:endParaRPr lang="en-US" sz="2000" dirty="0">
              <a:latin typeface="Times New Roman" panose="02020603050405020304" pitchFamily="18" charset="0"/>
              <a:ea typeface="Times New Roman" panose="02020603050405020304" pitchFamily="18" charset="0"/>
            </a:endParaRPr>
          </a:p>
          <a:p>
            <a:r>
              <a:rPr lang="en-US" sz="1400" dirty="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1400" dirty="0">
                <a:latin typeface="Times New Roman" panose="02020603050405020304" pitchFamily="18" charset="0"/>
                <a:ea typeface="Times New Roman" panose="02020603050405020304" pitchFamily="18" charset="0"/>
              </a:rPr>
              <a:t> </a:t>
            </a:r>
            <a:r>
              <a:rPr lang="en-US" sz="1400" dirty="0">
                <a:latin typeface="Calibri" panose="020F0502020204030204" pitchFamily="34" charset="0"/>
                <a:ea typeface="Times New Roman" panose="02020603050405020304" pitchFamily="18" charset="0"/>
                <a:cs typeface="Times New Roman" panose="02020603050405020304" pitchFamily="18" charset="0"/>
              </a:rPr>
              <a:t>= </a:t>
            </a:r>
            <a:r>
              <a:rPr lang="en-US" sz="1400" i="1" dirty="0">
                <a:latin typeface="Calibri" panose="020F0502020204030204" pitchFamily="34" charset="0"/>
                <a:ea typeface="Times New Roman" panose="02020603050405020304" pitchFamily="18" charset="0"/>
                <a:cs typeface="Times New Roman" panose="02020603050405020304" pitchFamily="18" charset="0"/>
              </a:rPr>
              <a:t>Ministry’s principal concern with the issue relates to its own operational or budgetary needs</a:t>
            </a:r>
            <a:r>
              <a:rPr lang="en-US" sz="1400" dirty="0">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p>
        </p:txBody>
      </p:sp>
      <p:pic>
        <p:nvPicPr>
          <p:cNvPr id="5" name="Picture 4">
            <a:extLst>
              <a:ext uri="{FF2B5EF4-FFF2-40B4-BE49-F238E27FC236}">
                <a16:creationId xmlns:a16="http://schemas.microsoft.com/office/drawing/2014/main" id="{E677F8B4-CF94-5B4B-84B0-33C5153A377E}"/>
              </a:ext>
            </a:extLst>
          </p:cNvPr>
          <p:cNvPicPr>
            <a:picLocks noChangeAspect="1"/>
          </p:cNvPicPr>
          <p:nvPr/>
        </p:nvPicPr>
        <p:blipFill rotWithShape="1">
          <a:blip r:embed="rId3"/>
          <a:srcRect l="78446" t="1227" r="270" b="964"/>
          <a:stretch/>
        </p:blipFill>
        <p:spPr>
          <a:xfrm>
            <a:off x="10105768" y="57664"/>
            <a:ext cx="2003854" cy="1770070"/>
          </a:xfrm>
          <a:prstGeom prst="rect">
            <a:avLst/>
          </a:prstGeom>
        </p:spPr>
      </p:pic>
    </p:spTree>
    <p:extLst>
      <p:ext uri="{BB962C8B-B14F-4D97-AF65-F5344CB8AC3E}">
        <p14:creationId xmlns:p14="http://schemas.microsoft.com/office/powerpoint/2010/main" val="4268557171"/>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chemeClr val="accent5">
                    <a:lumMod val="75000"/>
                  </a:schemeClr>
                </a:solidFill>
                <a:latin typeface="Calibri" panose="020F0502020204030204" pitchFamily="34" charset="0"/>
              </a:rPr>
              <a:t>The Lines of Communication within Government</a:t>
            </a:r>
          </a:p>
        </p:txBody>
      </p:sp>
      <p:sp>
        <p:nvSpPr>
          <p:cNvPr id="11" name="Oval 9">
            <a:extLst>
              <a:ext uri="{FF2B5EF4-FFF2-40B4-BE49-F238E27FC236}">
                <a16:creationId xmlns:a16="http://schemas.microsoft.com/office/drawing/2014/main" id="{FFC892FC-54FD-4C96-A6AE-EF7ACAC590C5}"/>
              </a:ext>
            </a:extLst>
          </p:cNvPr>
          <p:cNvSpPr>
            <a:spLocks noChangeArrowheads="1"/>
          </p:cNvSpPr>
          <p:nvPr/>
        </p:nvSpPr>
        <p:spPr bwMode="auto">
          <a:xfrm>
            <a:off x="3810000" y="18288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Trade</a:t>
            </a:r>
          </a:p>
          <a:p>
            <a:pPr algn="ctr">
              <a:spcBef>
                <a:spcPct val="0"/>
              </a:spcBef>
              <a:buFontTx/>
              <a:buNone/>
            </a:pPr>
            <a:r>
              <a:rPr lang="en-US" altLang="en-US" sz="1800">
                <a:solidFill>
                  <a:schemeClr val="bg1"/>
                </a:solidFill>
              </a:rPr>
              <a:t>Ministry</a:t>
            </a:r>
          </a:p>
        </p:txBody>
      </p:sp>
      <p:sp>
        <p:nvSpPr>
          <p:cNvPr id="12" name="Oval 12">
            <a:extLst>
              <a:ext uri="{FF2B5EF4-FFF2-40B4-BE49-F238E27FC236}">
                <a16:creationId xmlns:a16="http://schemas.microsoft.com/office/drawing/2014/main" id="{DA35BD99-4A34-4127-B7AA-3A7602F2262A}"/>
              </a:ext>
            </a:extLst>
          </p:cNvPr>
          <p:cNvSpPr>
            <a:spLocks noChangeArrowheads="1"/>
          </p:cNvSpPr>
          <p:nvPr/>
        </p:nvSpPr>
        <p:spPr bwMode="auto">
          <a:xfrm>
            <a:off x="5638800" y="19050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Other</a:t>
            </a:r>
          </a:p>
          <a:p>
            <a:pPr algn="ctr">
              <a:spcBef>
                <a:spcPct val="0"/>
              </a:spcBef>
              <a:buFontTx/>
              <a:buNone/>
            </a:pPr>
            <a:r>
              <a:rPr lang="en-US" altLang="en-US" sz="1800">
                <a:solidFill>
                  <a:schemeClr val="bg1"/>
                </a:solidFill>
              </a:rPr>
              <a:t>Ministries</a:t>
            </a:r>
          </a:p>
        </p:txBody>
      </p:sp>
      <p:sp>
        <p:nvSpPr>
          <p:cNvPr id="13" name="Oval 13">
            <a:extLst>
              <a:ext uri="{FF2B5EF4-FFF2-40B4-BE49-F238E27FC236}">
                <a16:creationId xmlns:a16="http://schemas.microsoft.com/office/drawing/2014/main" id="{8FA5B5B3-EA0D-479D-9F27-86E62A9A0B9F}"/>
              </a:ext>
            </a:extLst>
          </p:cNvPr>
          <p:cNvSpPr>
            <a:spLocks noChangeArrowheads="1"/>
          </p:cNvSpPr>
          <p:nvPr/>
        </p:nvSpPr>
        <p:spPr bwMode="auto">
          <a:xfrm>
            <a:off x="2895600" y="28194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Foreign</a:t>
            </a:r>
          </a:p>
          <a:p>
            <a:pPr algn="ctr">
              <a:spcBef>
                <a:spcPct val="0"/>
              </a:spcBef>
              <a:buFontTx/>
              <a:buNone/>
            </a:pPr>
            <a:r>
              <a:rPr lang="en-US" altLang="en-US" sz="1800">
                <a:solidFill>
                  <a:schemeClr val="bg1"/>
                </a:solidFill>
              </a:rPr>
              <a:t>Ministry</a:t>
            </a:r>
          </a:p>
        </p:txBody>
      </p:sp>
      <p:sp>
        <p:nvSpPr>
          <p:cNvPr id="14" name="Oval 13">
            <a:extLst>
              <a:ext uri="{FF2B5EF4-FFF2-40B4-BE49-F238E27FC236}">
                <a16:creationId xmlns:a16="http://schemas.microsoft.com/office/drawing/2014/main" id="{152D3A35-AB5D-4FB6-AD22-21847F416BF1}"/>
              </a:ext>
            </a:extLst>
          </p:cNvPr>
          <p:cNvSpPr>
            <a:spLocks noChangeArrowheads="1"/>
          </p:cNvSpPr>
          <p:nvPr/>
        </p:nvSpPr>
        <p:spPr bwMode="auto">
          <a:xfrm>
            <a:off x="6781800" y="28194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Transport</a:t>
            </a:r>
          </a:p>
          <a:p>
            <a:pPr algn="ctr">
              <a:spcBef>
                <a:spcPct val="0"/>
              </a:spcBef>
              <a:buFontTx/>
              <a:buNone/>
            </a:pPr>
            <a:r>
              <a:rPr lang="en-US" altLang="en-US" sz="1800">
                <a:solidFill>
                  <a:schemeClr val="bg1"/>
                </a:solidFill>
              </a:rPr>
              <a:t>Ministry</a:t>
            </a:r>
          </a:p>
        </p:txBody>
      </p:sp>
      <p:sp>
        <p:nvSpPr>
          <p:cNvPr id="18" name="Oval 12">
            <a:extLst>
              <a:ext uri="{FF2B5EF4-FFF2-40B4-BE49-F238E27FC236}">
                <a16:creationId xmlns:a16="http://schemas.microsoft.com/office/drawing/2014/main" id="{EB994C74-F4A6-4572-AD4C-9DBA77270476}"/>
              </a:ext>
            </a:extLst>
          </p:cNvPr>
          <p:cNvSpPr>
            <a:spLocks noChangeArrowheads="1"/>
          </p:cNvSpPr>
          <p:nvPr/>
        </p:nvSpPr>
        <p:spPr bwMode="auto">
          <a:xfrm>
            <a:off x="4191000" y="36576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Agriculture</a:t>
            </a:r>
          </a:p>
          <a:p>
            <a:pPr algn="ctr">
              <a:spcBef>
                <a:spcPct val="0"/>
              </a:spcBef>
              <a:buFontTx/>
              <a:buNone/>
            </a:pPr>
            <a:r>
              <a:rPr lang="en-US" altLang="en-US" sz="1800">
                <a:solidFill>
                  <a:schemeClr val="bg1"/>
                </a:solidFill>
              </a:rPr>
              <a:t>Ministry</a:t>
            </a:r>
          </a:p>
        </p:txBody>
      </p:sp>
      <p:sp>
        <p:nvSpPr>
          <p:cNvPr id="19" name="Oval 13">
            <a:extLst>
              <a:ext uri="{FF2B5EF4-FFF2-40B4-BE49-F238E27FC236}">
                <a16:creationId xmlns:a16="http://schemas.microsoft.com/office/drawing/2014/main" id="{51CA3B48-D949-40AB-818A-05D1D9F3D9A9}"/>
              </a:ext>
            </a:extLst>
          </p:cNvPr>
          <p:cNvSpPr>
            <a:spLocks noChangeArrowheads="1"/>
          </p:cNvSpPr>
          <p:nvPr/>
        </p:nvSpPr>
        <p:spPr bwMode="auto">
          <a:xfrm>
            <a:off x="6019800" y="37338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Finance</a:t>
            </a:r>
          </a:p>
          <a:p>
            <a:pPr algn="ctr">
              <a:spcBef>
                <a:spcPct val="0"/>
              </a:spcBef>
              <a:buFontTx/>
              <a:buNone/>
            </a:pPr>
            <a:r>
              <a:rPr lang="en-US" altLang="en-US" sz="1800">
                <a:solidFill>
                  <a:schemeClr val="bg1"/>
                </a:solidFill>
              </a:rPr>
              <a:t>Ministry</a:t>
            </a:r>
          </a:p>
        </p:txBody>
      </p:sp>
      <p:sp>
        <p:nvSpPr>
          <p:cNvPr id="20" name="Quad Arrow 19">
            <a:extLst>
              <a:ext uri="{FF2B5EF4-FFF2-40B4-BE49-F238E27FC236}">
                <a16:creationId xmlns:a16="http://schemas.microsoft.com/office/drawing/2014/main" id="{5E597DBC-AC20-4A2B-A5BC-1B0C3AD95BE0}"/>
              </a:ext>
            </a:extLst>
          </p:cNvPr>
          <p:cNvSpPr/>
          <p:nvPr/>
        </p:nvSpPr>
        <p:spPr>
          <a:xfrm>
            <a:off x="5029200" y="2819400"/>
            <a:ext cx="1219200" cy="83820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 Box 23">
            <a:extLst>
              <a:ext uri="{FF2B5EF4-FFF2-40B4-BE49-F238E27FC236}">
                <a16:creationId xmlns:a16="http://schemas.microsoft.com/office/drawing/2014/main" id="{1F66DC6C-DB8B-40FA-909C-3B40ED3ACA6F}"/>
              </a:ext>
            </a:extLst>
          </p:cNvPr>
          <p:cNvSpPr txBox="1">
            <a:spLocks noChangeArrowheads="1"/>
          </p:cNvSpPr>
          <p:nvPr/>
        </p:nvSpPr>
        <p:spPr bwMode="auto">
          <a:xfrm>
            <a:off x="526856" y="1639700"/>
            <a:ext cx="9161428" cy="4478149"/>
          </a:xfrm>
          <a:prstGeom prst="rect">
            <a:avLst/>
          </a:prstGeom>
          <a:solidFill>
            <a:schemeClr val="accent1">
              <a:lumMod val="7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US" altLang="en-US" sz="2800" dirty="0">
                <a:solidFill>
                  <a:schemeClr val="bg1"/>
                </a:solidFill>
                <a:latin typeface="+mn-lt"/>
              </a:rPr>
              <a:t>In many countries, established procedures discourage any direct contact between civil servants in different government agencies. Sometimes the rule is strictly enforced by which communications between ministries can be conducted only in the names of the ministers, resulting in lengthy delays.</a:t>
            </a:r>
          </a:p>
          <a:p>
            <a:pPr>
              <a:spcBef>
                <a:spcPct val="0"/>
              </a:spcBef>
              <a:buFontTx/>
              <a:buNone/>
            </a:pPr>
            <a:r>
              <a:rPr lang="en-US" altLang="en-US" sz="2800" dirty="0">
                <a:solidFill>
                  <a:schemeClr val="bg1"/>
                </a:solidFill>
                <a:latin typeface="+mn-lt"/>
              </a:rPr>
              <a:t>Ideally there should exist direct lines of communication between officials at the working level, and consultative mechanisms at the mid-level and ministerial levels, with close cooperation in the sharing of information, development of plans, etc.</a:t>
            </a:r>
          </a:p>
        </p:txBody>
      </p:sp>
      <p:pic>
        <p:nvPicPr>
          <p:cNvPr id="3" name="Picture 2">
            <a:extLst>
              <a:ext uri="{FF2B5EF4-FFF2-40B4-BE49-F238E27FC236}">
                <a16:creationId xmlns:a16="http://schemas.microsoft.com/office/drawing/2014/main" id="{643546A8-E3B5-3EBD-3043-086FD097DE57}"/>
              </a:ext>
            </a:extLst>
          </p:cNvPr>
          <p:cNvPicPr>
            <a:picLocks noChangeAspect="1"/>
          </p:cNvPicPr>
          <p:nvPr/>
        </p:nvPicPr>
        <p:blipFill rotWithShape="1">
          <a:blip r:embed="rId3"/>
          <a:srcRect l="78446" t="1227" r="270" b="964"/>
          <a:stretch/>
        </p:blipFill>
        <p:spPr>
          <a:xfrm>
            <a:off x="10105768" y="57664"/>
            <a:ext cx="2003854" cy="1770070"/>
          </a:xfrm>
          <a:prstGeom prst="rect">
            <a:avLst/>
          </a:prstGeom>
        </p:spPr>
      </p:pic>
    </p:spTree>
    <p:extLst>
      <p:ext uri="{BB962C8B-B14F-4D97-AF65-F5344CB8AC3E}">
        <p14:creationId xmlns:p14="http://schemas.microsoft.com/office/powerpoint/2010/main" val="14280078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1000" fill="hold"/>
                                        <p:tgtEl>
                                          <p:spTgt spid="18"/>
                                        </p:tgtEl>
                                        <p:attrNameLst>
                                          <p:attrName>ppt_w</p:attrName>
                                        </p:attrNameLst>
                                      </p:cBhvr>
                                      <p:tavLst>
                                        <p:tav tm="0">
                                          <p:val>
                                            <p:fltVal val="0"/>
                                          </p:val>
                                        </p:tav>
                                        <p:tav tm="100000">
                                          <p:val>
                                            <p:strVal val="#ppt_w"/>
                                          </p:val>
                                        </p:tav>
                                      </p:tavLst>
                                    </p:anim>
                                    <p:anim calcmode="lin" valueType="num">
                                      <p:cBhvr>
                                        <p:cTn id="32" dur="1000" fill="hold"/>
                                        <p:tgtEl>
                                          <p:spTgt spid="18"/>
                                        </p:tgtEl>
                                        <p:attrNameLst>
                                          <p:attrName>ppt_h</p:attrName>
                                        </p:attrNameLst>
                                      </p:cBhvr>
                                      <p:tavLst>
                                        <p:tav tm="0">
                                          <p:val>
                                            <p:fltVal val="0"/>
                                          </p:val>
                                        </p:tav>
                                        <p:tav tm="100000">
                                          <p:val>
                                            <p:strVal val="#ppt_h"/>
                                          </p:val>
                                        </p:tav>
                                      </p:tavLst>
                                    </p:anim>
                                    <p:anim calcmode="lin" valueType="num">
                                      <p:cBhvr>
                                        <p:cTn id="33" dur="1000" fill="hold"/>
                                        <p:tgtEl>
                                          <p:spTgt spid="18"/>
                                        </p:tgtEl>
                                        <p:attrNameLst>
                                          <p:attrName>style.rotation</p:attrName>
                                        </p:attrNameLst>
                                      </p:cBhvr>
                                      <p:tavLst>
                                        <p:tav tm="0">
                                          <p:val>
                                            <p:fltVal val="90"/>
                                          </p:val>
                                        </p:tav>
                                        <p:tav tm="100000">
                                          <p:val>
                                            <p:fltVal val="0"/>
                                          </p:val>
                                        </p:tav>
                                      </p:tavLst>
                                    </p:anim>
                                    <p:animEffect transition="in" filter="fade">
                                      <p:cBhvr>
                                        <p:cTn id="34" dur="1000"/>
                                        <p:tgtEl>
                                          <p:spTgt spid="1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par>
                                <p:cTn id="41" presetID="3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1000" fill="hold"/>
                                        <p:tgtEl>
                                          <p:spTgt spid="20"/>
                                        </p:tgtEl>
                                        <p:attrNameLst>
                                          <p:attrName>ppt_w</p:attrName>
                                        </p:attrNameLst>
                                      </p:cBhvr>
                                      <p:tavLst>
                                        <p:tav tm="0">
                                          <p:val>
                                            <p:fltVal val="0"/>
                                          </p:val>
                                        </p:tav>
                                        <p:tav tm="100000">
                                          <p:val>
                                            <p:strVal val="#ppt_w"/>
                                          </p:val>
                                        </p:tav>
                                      </p:tavLst>
                                    </p:anim>
                                    <p:anim calcmode="lin" valueType="num">
                                      <p:cBhvr>
                                        <p:cTn id="44" dur="1000" fill="hold"/>
                                        <p:tgtEl>
                                          <p:spTgt spid="20"/>
                                        </p:tgtEl>
                                        <p:attrNameLst>
                                          <p:attrName>ppt_h</p:attrName>
                                        </p:attrNameLst>
                                      </p:cBhvr>
                                      <p:tavLst>
                                        <p:tav tm="0">
                                          <p:val>
                                            <p:fltVal val="0"/>
                                          </p:val>
                                        </p:tav>
                                        <p:tav tm="100000">
                                          <p:val>
                                            <p:strVal val="#ppt_h"/>
                                          </p:val>
                                        </p:tav>
                                      </p:tavLst>
                                    </p:anim>
                                    <p:anim calcmode="lin" valueType="num">
                                      <p:cBhvr>
                                        <p:cTn id="45" dur="1000" fill="hold"/>
                                        <p:tgtEl>
                                          <p:spTgt spid="20"/>
                                        </p:tgtEl>
                                        <p:attrNameLst>
                                          <p:attrName>style.rotation</p:attrName>
                                        </p:attrNameLst>
                                      </p:cBhvr>
                                      <p:tavLst>
                                        <p:tav tm="0">
                                          <p:val>
                                            <p:fltVal val="90"/>
                                          </p:val>
                                        </p:tav>
                                        <p:tav tm="100000">
                                          <p:val>
                                            <p:fltVal val="0"/>
                                          </p:val>
                                        </p:tav>
                                      </p:tavLst>
                                    </p:anim>
                                    <p:animEffect transition="in" filter="fade">
                                      <p:cBhvr>
                                        <p:cTn id="46" dur="1000"/>
                                        <p:tgtEl>
                                          <p:spTgt spid="20"/>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1000" fill="hold"/>
                                        <p:tgtEl>
                                          <p:spTgt spid="21"/>
                                        </p:tgtEl>
                                        <p:attrNameLst>
                                          <p:attrName>ppt_w</p:attrName>
                                        </p:attrNameLst>
                                      </p:cBhvr>
                                      <p:tavLst>
                                        <p:tav tm="0">
                                          <p:val>
                                            <p:fltVal val="0"/>
                                          </p:val>
                                        </p:tav>
                                        <p:tav tm="100000">
                                          <p:val>
                                            <p:strVal val="#ppt_w"/>
                                          </p:val>
                                        </p:tav>
                                      </p:tavLst>
                                    </p:anim>
                                    <p:anim calcmode="lin" valueType="num">
                                      <p:cBhvr>
                                        <p:cTn id="52" dur="1000" fill="hold"/>
                                        <p:tgtEl>
                                          <p:spTgt spid="21"/>
                                        </p:tgtEl>
                                        <p:attrNameLst>
                                          <p:attrName>ppt_h</p:attrName>
                                        </p:attrNameLst>
                                      </p:cBhvr>
                                      <p:tavLst>
                                        <p:tav tm="0">
                                          <p:val>
                                            <p:fltVal val="0"/>
                                          </p:val>
                                        </p:tav>
                                        <p:tav tm="100000">
                                          <p:val>
                                            <p:strVal val="#ppt_h"/>
                                          </p:val>
                                        </p:tav>
                                      </p:tavLst>
                                    </p:anim>
                                    <p:anim calcmode="lin" valueType="num">
                                      <p:cBhvr>
                                        <p:cTn id="53" dur="1000" fill="hold"/>
                                        <p:tgtEl>
                                          <p:spTgt spid="21"/>
                                        </p:tgtEl>
                                        <p:attrNameLst>
                                          <p:attrName>style.rotation</p:attrName>
                                        </p:attrNameLst>
                                      </p:cBhvr>
                                      <p:tavLst>
                                        <p:tav tm="0">
                                          <p:val>
                                            <p:fltVal val="90"/>
                                          </p:val>
                                        </p:tav>
                                        <p:tav tm="100000">
                                          <p:val>
                                            <p:fltVal val="0"/>
                                          </p:val>
                                        </p:tav>
                                      </p:tavLst>
                                    </p:anim>
                                    <p:animEffect transition="in" filter="fade">
                                      <p:cBhvr>
                                        <p:cTn id="5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8" grpId="0" animBg="1"/>
      <p:bldP spid="1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239487" y="128131"/>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4000" kern="0" dirty="0">
                <a:solidFill>
                  <a:schemeClr val="accent5">
                    <a:lumMod val="75000"/>
                  </a:schemeClr>
                </a:solidFill>
                <a:latin typeface="Calibri" panose="020F0502020204030204" pitchFamily="34" charset="0"/>
              </a:rPr>
              <a:t>The Lines of Communication between the Public and Private Sectors</a:t>
            </a:r>
          </a:p>
        </p:txBody>
      </p:sp>
      <p:sp>
        <p:nvSpPr>
          <p:cNvPr id="11" name="Oval 9">
            <a:extLst>
              <a:ext uri="{FF2B5EF4-FFF2-40B4-BE49-F238E27FC236}">
                <a16:creationId xmlns:a16="http://schemas.microsoft.com/office/drawing/2014/main" id="{CA00AAF2-DAFA-49F7-B88F-7214BFFAD61A}"/>
              </a:ext>
            </a:extLst>
          </p:cNvPr>
          <p:cNvSpPr>
            <a:spLocks noChangeArrowheads="1"/>
          </p:cNvSpPr>
          <p:nvPr/>
        </p:nvSpPr>
        <p:spPr bwMode="auto">
          <a:xfrm>
            <a:off x="1981200" y="19812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Trade</a:t>
            </a:r>
          </a:p>
          <a:p>
            <a:pPr algn="ctr">
              <a:spcBef>
                <a:spcPct val="0"/>
              </a:spcBef>
              <a:buFontTx/>
              <a:buNone/>
            </a:pPr>
            <a:r>
              <a:rPr lang="en-US" altLang="en-US" sz="1800">
                <a:solidFill>
                  <a:schemeClr val="bg1"/>
                </a:solidFill>
              </a:rPr>
              <a:t>Ministry</a:t>
            </a:r>
          </a:p>
        </p:txBody>
      </p:sp>
      <p:sp>
        <p:nvSpPr>
          <p:cNvPr id="12" name="Oval 12">
            <a:extLst>
              <a:ext uri="{FF2B5EF4-FFF2-40B4-BE49-F238E27FC236}">
                <a16:creationId xmlns:a16="http://schemas.microsoft.com/office/drawing/2014/main" id="{C5CA53DA-ACAB-4CAB-981E-E497368A8501}"/>
              </a:ext>
            </a:extLst>
          </p:cNvPr>
          <p:cNvSpPr>
            <a:spLocks noChangeArrowheads="1"/>
          </p:cNvSpPr>
          <p:nvPr/>
        </p:nvSpPr>
        <p:spPr bwMode="auto">
          <a:xfrm>
            <a:off x="3276600" y="24384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Other</a:t>
            </a:r>
          </a:p>
          <a:p>
            <a:pPr algn="ctr">
              <a:spcBef>
                <a:spcPct val="0"/>
              </a:spcBef>
              <a:buFontTx/>
              <a:buNone/>
            </a:pPr>
            <a:r>
              <a:rPr lang="en-US" altLang="en-US" sz="1800">
                <a:solidFill>
                  <a:schemeClr val="bg1"/>
                </a:solidFill>
              </a:rPr>
              <a:t>Ministries</a:t>
            </a:r>
          </a:p>
        </p:txBody>
      </p:sp>
      <p:sp>
        <p:nvSpPr>
          <p:cNvPr id="13" name="Oval 13">
            <a:extLst>
              <a:ext uri="{FF2B5EF4-FFF2-40B4-BE49-F238E27FC236}">
                <a16:creationId xmlns:a16="http://schemas.microsoft.com/office/drawing/2014/main" id="{B11D855D-E968-457D-9774-713C3E92AB77}"/>
              </a:ext>
            </a:extLst>
          </p:cNvPr>
          <p:cNvSpPr>
            <a:spLocks noChangeArrowheads="1"/>
          </p:cNvSpPr>
          <p:nvPr/>
        </p:nvSpPr>
        <p:spPr bwMode="auto">
          <a:xfrm>
            <a:off x="1752600" y="29718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Foreign</a:t>
            </a:r>
          </a:p>
          <a:p>
            <a:pPr algn="ctr">
              <a:spcBef>
                <a:spcPct val="0"/>
              </a:spcBef>
              <a:buFontTx/>
              <a:buNone/>
            </a:pPr>
            <a:r>
              <a:rPr lang="en-US" altLang="en-US" sz="1800">
                <a:solidFill>
                  <a:schemeClr val="bg1"/>
                </a:solidFill>
              </a:rPr>
              <a:t>Ministry</a:t>
            </a:r>
          </a:p>
        </p:txBody>
      </p:sp>
      <p:sp>
        <p:nvSpPr>
          <p:cNvPr id="14" name="Oval 13">
            <a:extLst>
              <a:ext uri="{FF2B5EF4-FFF2-40B4-BE49-F238E27FC236}">
                <a16:creationId xmlns:a16="http://schemas.microsoft.com/office/drawing/2014/main" id="{6E9E08D0-8C1C-47BC-B117-3567D27A0F15}"/>
              </a:ext>
            </a:extLst>
          </p:cNvPr>
          <p:cNvSpPr>
            <a:spLocks noChangeArrowheads="1"/>
          </p:cNvSpPr>
          <p:nvPr/>
        </p:nvSpPr>
        <p:spPr bwMode="auto">
          <a:xfrm>
            <a:off x="3200400" y="33528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Finance</a:t>
            </a:r>
          </a:p>
          <a:p>
            <a:pPr algn="ctr">
              <a:spcBef>
                <a:spcPct val="0"/>
              </a:spcBef>
              <a:buFontTx/>
              <a:buNone/>
            </a:pPr>
            <a:r>
              <a:rPr lang="en-US" altLang="en-US" sz="1800">
                <a:solidFill>
                  <a:schemeClr val="bg1"/>
                </a:solidFill>
              </a:rPr>
              <a:t>Ministry</a:t>
            </a:r>
          </a:p>
        </p:txBody>
      </p:sp>
      <p:sp>
        <p:nvSpPr>
          <p:cNvPr id="18" name="Oval 17">
            <a:extLst>
              <a:ext uri="{FF2B5EF4-FFF2-40B4-BE49-F238E27FC236}">
                <a16:creationId xmlns:a16="http://schemas.microsoft.com/office/drawing/2014/main" id="{B377CA11-F35C-4914-AE72-A82DE8CCC1D6}"/>
              </a:ext>
            </a:extLst>
          </p:cNvPr>
          <p:cNvSpPr/>
          <p:nvPr/>
        </p:nvSpPr>
        <p:spPr>
          <a:xfrm>
            <a:off x="1600200" y="1676400"/>
            <a:ext cx="3657600" cy="2895600"/>
          </a:xfrm>
          <a:prstGeom prst="ellipse">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9">
            <a:extLst>
              <a:ext uri="{FF2B5EF4-FFF2-40B4-BE49-F238E27FC236}">
                <a16:creationId xmlns:a16="http://schemas.microsoft.com/office/drawing/2014/main" id="{093BD636-5DE9-49C1-BC78-F2915420E9AA}"/>
              </a:ext>
            </a:extLst>
          </p:cNvPr>
          <p:cNvSpPr>
            <a:spLocks noChangeArrowheads="1"/>
          </p:cNvSpPr>
          <p:nvPr/>
        </p:nvSpPr>
        <p:spPr bwMode="auto">
          <a:xfrm>
            <a:off x="7010400" y="19050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Trade</a:t>
            </a:r>
          </a:p>
          <a:p>
            <a:pPr algn="ctr">
              <a:spcBef>
                <a:spcPct val="0"/>
              </a:spcBef>
              <a:buFontTx/>
              <a:buNone/>
            </a:pPr>
            <a:r>
              <a:rPr lang="en-US" altLang="en-US" sz="1800">
                <a:solidFill>
                  <a:schemeClr val="bg1"/>
                </a:solidFill>
              </a:rPr>
              <a:t>Associations</a:t>
            </a:r>
          </a:p>
        </p:txBody>
      </p:sp>
      <p:sp>
        <p:nvSpPr>
          <p:cNvPr id="20" name="Oval 12">
            <a:extLst>
              <a:ext uri="{FF2B5EF4-FFF2-40B4-BE49-F238E27FC236}">
                <a16:creationId xmlns:a16="http://schemas.microsoft.com/office/drawing/2014/main" id="{C84747A0-5C1B-4BFD-9FBD-27721B63EDEA}"/>
              </a:ext>
            </a:extLst>
          </p:cNvPr>
          <p:cNvSpPr>
            <a:spLocks noChangeArrowheads="1"/>
          </p:cNvSpPr>
          <p:nvPr/>
        </p:nvSpPr>
        <p:spPr bwMode="auto">
          <a:xfrm>
            <a:off x="8305800" y="23622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Universities</a:t>
            </a:r>
          </a:p>
        </p:txBody>
      </p:sp>
      <p:sp>
        <p:nvSpPr>
          <p:cNvPr id="21" name="Oval 13">
            <a:extLst>
              <a:ext uri="{FF2B5EF4-FFF2-40B4-BE49-F238E27FC236}">
                <a16:creationId xmlns:a16="http://schemas.microsoft.com/office/drawing/2014/main" id="{9DFC967F-7DA9-4EB4-B76D-25345A862D41}"/>
              </a:ext>
            </a:extLst>
          </p:cNvPr>
          <p:cNvSpPr>
            <a:spLocks noChangeArrowheads="1"/>
          </p:cNvSpPr>
          <p:nvPr/>
        </p:nvSpPr>
        <p:spPr bwMode="auto">
          <a:xfrm>
            <a:off x="6781800" y="28956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Labor Unions</a:t>
            </a:r>
          </a:p>
        </p:txBody>
      </p:sp>
      <p:sp>
        <p:nvSpPr>
          <p:cNvPr id="22" name="Oval 13">
            <a:extLst>
              <a:ext uri="{FF2B5EF4-FFF2-40B4-BE49-F238E27FC236}">
                <a16:creationId xmlns:a16="http://schemas.microsoft.com/office/drawing/2014/main" id="{7316B272-3014-463A-B219-6E3A694EA6FB}"/>
              </a:ext>
            </a:extLst>
          </p:cNvPr>
          <p:cNvSpPr>
            <a:spLocks noChangeArrowheads="1"/>
          </p:cNvSpPr>
          <p:nvPr/>
        </p:nvSpPr>
        <p:spPr bwMode="auto">
          <a:xfrm>
            <a:off x="8229600" y="3276600"/>
            <a:ext cx="1524000" cy="990600"/>
          </a:xfrm>
          <a:prstGeom prst="ellipse">
            <a:avLst/>
          </a:prstGeom>
          <a:solidFill>
            <a:schemeClr val="accent1"/>
          </a:solidFill>
          <a:ln w="12700" cap="sq">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solidFill>
                  <a:schemeClr val="bg1"/>
                </a:solidFill>
              </a:rPr>
              <a:t>NGOs</a:t>
            </a:r>
          </a:p>
        </p:txBody>
      </p:sp>
      <p:sp>
        <p:nvSpPr>
          <p:cNvPr id="23" name="Oval 22">
            <a:extLst>
              <a:ext uri="{FF2B5EF4-FFF2-40B4-BE49-F238E27FC236}">
                <a16:creationId xmlns:a16="http://schemas.microsoft.com/office/drawing/2014/main" id="{999B99C5-E439-4338-BBFC-196A684BB048}"/>
              </a:ext>
            </a:extLst>
          </p:cNvPr>
          <p:cNvSpPr/>
          <p:nvPr/>
        </p:nvSpPr>
        <p:spPr>
          <a:xfrm>
            <a:off x="6629400" y="1600200"/>
            <a:ext cx="3657600" cy="2895600"/>
          </a:xfrm>
          <a:prstGeom prst="ellipse">
            <a:avLst/>
          </a:prstGeom>
          <a:solidFill>
            <a:schemeClr val="tx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Striped Right Arrow 23">
            <a:extLst>
              <a:ext uri="{FF2B5EF4-FFF2-40B4-BE49-F238E27FC236}">
                <a16:creationId xmlns:a16="http://schemas.microsoft.com/office/drawing/2014/main" id="{9D4B4429-54DE-4581-A66F-C93A4A21D15E}"/>
              </a:ext>
            </a:extLst>
          </p:cNvPr>
          <p:cNvSpPr/>
          <p:nvPr/>
        </p:nvSpPr>
        <p:spPr>
          <a:xfrm>
            <a:off x="5257800" y="1905000"/>
            <a:ext cx="15240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Striped Right Arrow 24">
            <a:extLst>
              <a:ext uri="{FF2B5EF4-FFF2-40B4-BE49-F238E27FC236}">
                <a16:creationId xmlns:a16="http://schemas.microsoft.com/office/drawing/2014/main" id="{CC19DB15-EC03-4E0E-8CBB-E2AA51CCC5EB}"/>
              </a:ext>
            </a:extLst>
          </p:cNvPr>
          <p:cNvSpPr/>
          <p:nvPr/>
        </p:nvSpPr>
        <p:spPr>
          <a:xfrm rot="10800000">
            <a:off x="5257800" y="3733800"/>
            <a:ext cx="1524000" cy="4572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 Box 23">
            <a:extLst>
              <a:ext uri="{FF2B5EF4-FFF2-40B4-BE49-F238E27FC236}">
                <a16:creationId xmlns:a16="http://schemas.microsoft.com/office/drawing/2014/main" id="{1F66DC6C-DB8B-40FA-909C-3B40ED3ACA6F}"/>
              </a:ext>
            </a:extLst>
          </p:cNvPr>
          <p:cNvSpPr txBox="1">
            <a:spLocks noChangeArrowheads="1"/>
          </p:cNvSpPr>
          <p:nvPr/>
        </p:nvSpPr>
        <p:spPr bwMode="auto">
          <a:xfrm>
            <a:off x="524686" y="3423300"/>
            <a:ext cx="10698485" cy="2754600"/>
          </a:xfrm>
          <a:prstGeom prst="rect">
            <a:avLst/>
          </a:prstGeom>
          <a:solidFill>
            <a:schemeClr val="accent1">
              <a:lumMod val="7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US" altLang="en-US" sz="2800" dirty="0">
                <a:solidFill>
                  <a:schemeClr val="bg1"/>
                </a:solidFill>
                <a:latin typeface="+mn-lt"/>
              </a:rPr>
              <a:t>Ideally there should be a regular loop of information in which government can draw on the expertise and interests of the private sector, the private sector is kept informed of and contributes ideas regarding national priorities, has access to trade data, etc.</a:t>
            </a:r>
          </a:p>
          <a:p>
            <a:pPr>
              <a:spcBef>
                <a:spcPct val="0"/>
              </a:spcBef>
              <a:spcAft>
                <a:spcPts val="600"/>
              </a:spcAft>
              <a:buFontTx/>
              <a:buNone/>
            </a:pPr>
            <a:r>
              <a:rPr lang="en-US" altLang="en-US" sz="2800" dirty="0">
                <a:solidFill>
                  <a:schemeClr val="bg1"/>
                </a:solidFill>
                <a:latin typeface="+mn-lt"/>
              </a:rPr>
              <a:t>This may require overcoming existing reluctance on the part of government to consult, and on the part of industry to share information.</a:t>
            </a:r>
          </a:p>
        </p:txBody>
      </p:sp>
      <p:pic>
        <p:nvPicPr>
          <p:cNvPr id="3" name="Picture 2">
            <a:extLst>
              <a:ext uri="{FF2B5EF4-FFF2-40B4-BE49-F238E27FC236}">
                <a16:creationId xmlns:a16="http://schemas.microsoft.com/office/drawing/2014/main" id="{0A568834-7A9C-7029-778E-4B79BC8617BA}"/>
              </a:ext>
            </a:extLst>
          </p:cNvPr>
          <p:cNvPicPr>
            <a:picLocks noChangeAspect="1"/>
          </p:cNvPicPr>
          <p:nvPr/>
        </p:nvPicPr>
        <p:blipFill rotWithShape="1">
          <a:blip r:embed="rId3"/>
          <a:srcRect l="78446" t="1227" r="270" b="964"/>
          <a:stretch/>
        </p:blipFill>
        <p:spPr>
          <a:xfrm>
            <a:off x="10105768" y="57664"/>
            <a:ext cx="2003854" cy="1770070"/>
          </a:xfrm>
          <a:prstGeom prst="rect">
            <a:avLst/>
          </a:prstGeom>
        </p:spPr>
      </p:pic>
    </p:spTree>
    <p:extLst>
      <p:ext uri="{BB962C8B-B14F-4D97-AF65-F5344CB8AC3E}">
        <p14:creationId xmlns:p14="http://schemas.microsoft.com/office/powerpoint/2010/main" val="25766607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par>
                                <p:cTn id="55" presetID="53" presetClass="entr" presetSubtype="16"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53" presetClass="entr" presetSubtype="16"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p:cTn id="69" dur="1000" fill="hold"/>
                                        <p:tgtEl>
                                          <p:spTgt spid="26"/>
                                        </p:tgtEl>
                                        <p:attrNameLst>
                                          <p:attrName>ppt_w</p:attrName>
                                        </p:attrNameLst>
                                      </p:cBhvr>
                                      <p:tavLst>
                                        <p:tav tm="0">
                                          <p:val>
                                            <p:fltVal val="0"/>
                                          </p:val>
                                        </p:tav>
                                        <p:tav tm="100000">
                                          <p:val>
                                            <p:strVal val="#ppt_w"/>
                                          </p:val>
                                        </p:tav>
                                      </p:tavLst>
                                    </p:anim>
                                    <p:anim calcmode="lin" valueType="num">
                                      <p:cBhvr>
                                        <p:cTn id="70" dur="1000" fill="hold"/>
                                        <p:tgtEl>
                                          <p:spTgt spid="26"/>
                                        </p:tgtEl>
                                        <p:attrNameLst>
                                          <p:attrName>ppt_h</p:attrName>
                                        </p:attrNameLst>
                                      </p:cBhvr>
                                      <p:tavLst>
                                        <p:tav tm="0">
                                          <p:val>
                                            <p:fltVal val="0"/>
                                          </p:val>
                                        </p:tav>
                                        <p:tav tm="100000">
                                          <p:val>
                                            <p:strVal val="#ppt_h"/>
                                          </p:val>
                                        </p:tav>
                                      </p:tavLst>
                                    </p:anim>
                                    <p:anim calcmode="lin" valueType="num">
                                      <p:cBhvr>
                                        <p:cTn id="71" dur="1000" fill="hold"/>
                                        <p:tgtEl>
                                          <p:spTgt spid="26"/>
                                        </p:tgtEl>
                                        <p:attrNameLst>
                                          <p:attrName>style.rotation</p:attrName>
                                        </p:attrNameLst>
                                      </p:cBhvr>
                                      <p:tavLst>
                                        <p:tav tm="0">
                                          <p:val>
                                            <p:fltVal val="90"/>
                                          </p:val>
                                        </p:tav>
                                        <p:tav tm="100000">
                                          <p:val>
                                            <p:fltVal val="0"/>
                                          </p:val>
                                        </p:tav>
                                      </p:tavLst>
                                    </p:anim>
                                    <p:animEffect transition="in" filter="fade">
                                      <p:cBhvr>
                                        <p:cTn id="7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8" grpId="0" animBg="1"/>
      <p:bldP spid="19" grpId="0" animBg="1"/>
      <p:bldP spid="20" grpId="0" animBg="1"/>
      <p:bldP spid="21" grpId="0" animBg="1"/>
      <p:bldP spid="22" grpId="0" animBg="1"/>
      <p:bldP spid="23"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402770" y="198809"/>
            <a:ext cx="973662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chemeClr val="accent5">
                    <a:lumMod val="75000"/>
                  </a:schemeClr>
                </a:solidFill>
                <a:latin typeface="Calibri" panose="020F0502020204030204" pitchFamily="34" charset="0"/>
              </a:rPr>
              <a:t>Establishing a Consultative Mechanism Is Easier than Making Sure that it Works</a:t>
            </a:r>
          </a:p>
        </p:txBody>
      </p:sp>
      <p:sp>
        <p:nvSpPr>
          <p:cNvPr id="9" name="Rectangle 2"/>
          <p:cNvSpPr txBox="1">
            <a:spLocks noChangeArrowheads="1"/>
          </p:cNvSpPr>
          <p:nvPr/>
        </p:nvSpPr>
        <p:spPr>
          <a:xfrm>
            <a:off x="452010" y="1610921"/>
            <a:ext cx="1103683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spcAft>
                <a:spcPts val="600"/>
              </a:spcAft>
              <a:defRPr/>
            </a:pPr>
            <a:r>
              <a:rPr lang="en-US" altLang="en-US" sz="2800" b="0" kern="0" dirty="0">
                <a:solidFill>
                  <a:schemeClr val="accent5">
                    <a:lumMod val="75000"/>
                  </a:schemeClr>
                </a:solidFill>
                <a:latin typeface="Calibri" panose="020F0502020204030204" pitchFamily="34" charset="0"/>
              </a:rPr>
              <a:t>A good consultative mechanism may need to overcome </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a series of obstacles: </a:t>
            </a:r>
          </a:p>
          <a:p>
            <a:pPr marL="457200" indent="-457200" eaLnBrk="1" hangingPunct="1">
              <a:spcAft>
                <a:spcPts val="600"/>
              </a:spcAft>
              <a:buFont typeface="Arial" panose="020B0604020202020204" pitchFamily="34" charset="0"/>
              <a:buChar char="•"/>
              <a:defRPr/>
            </a:pPr>
            <a:r>
              <a:rPr lang="en-US" altLang="en-US" sz="2800" b="0" kern="0" dirty="0">
                <a:solidFill>
                  <a:schemeClr val="accent5">
                    <a:lumMod val="75000"/>
                  </a:schemeClr>
                </a:solidFill>
                <a:latin typeface="Calibri" panose="020F0502020204030204" pitchFamily="34" charset="0"/>
              </a:rPr>
              <a:t>Agencies may not want to see their rules subject to negotiation by another ministry;</a:t>
            </a:r>
          </a:p>
          <a:p>
            <a:pPr marL="457200" indent="-457200" eaLnBrk="1" hangingPunct="1">
              <a:spcAft>
                <a:spcPts val="600"/>
              </a:spcAft>
              <a:buFont typeface="Arial" panose="020B0604020202020204" pitchFamily="34" charset="0"/>
              <a:buChar char="•"/>
              <a:defRPr/>
            </a:pPr>
            <a:r>
              <a:rPr lang="en-US" altLang="en-US" sz="2800" b="0" kern="0" dirty="0">
                <a:solidFill>
                  <a:schemeClr val="accent5">
                    <a:lumMod val="75000"/>
                  </a:schemeClr>
                </a:solidFill>
                <a:latin typeface="Calibri" panose="020F0502020204030204" pitchFamily="34" charset="0"/>
              </a:rPr>
              <a:t>Agencies have limited staff and other resources, and may be reluctant to commit them to a process in which some other ministry has the lead;</a:t>
            </a:r>
          </a:p>
          <a:p>
            <a:pPr marL="457200" indent="-457200" eaLnBrk="1" hangingPunct="1">
              <a:spcAft>
                <a:spcPts val="600"/>
              </a:spcAft>
              <a:buFont typeface="Arial" panose="020B0604020202020204" pitchFamily="34" charset="0"/>
              <a:buChar char="•"/>
              <a:defRPr/>
            </a:pPr>
            <a:r>
              <a:rPr lang="en-US" altLang="en-US" sz="2800" b="0" kern="0" dirty="0">
                <a:solidFill>
                  <a:schemeClr val="accent5">
                    <a:lumMod val="75000"/>
                  </a:schemeClr>
                </a:solidFill>
                <a:latin typeface="Calibri" panose="020F0502020204030204" pitchFamily="34" charset="0"/>
              </a:rPr>
              <a:t>There may not be a well-established tradition of government consultation with the private sector; and </a:t>
            </a:r>
          </a:p>
          <a:p>
            <a:pPr marL="457200" indent="-457200" eaLnBrk="1" hangingPunct="1">
              <a:spcAft>
                <a:spcPts val="600"/>
              </a:spcAft>
              <a:buFont typeface="Arial" panose="020B0604020202020204" pitchFamily="34" charset="0"/>
              <a:buChar char="•"/>
              <a:defRPr/>
            </a:pPr>
            <a:r>
              <a:rPr lang="en-US" altLang="en-US" sz="2800" b="0" kern="0" dirty="0">
                <a:solidFill>
                  <a:schemeClr val="accent5">
                    <a:lumMod val="75000"/>
                  </a:schemeClr>
                </a:solidFill>
                <a:latin typeface="Calibri" panose="020F0502020204030204" pitchFamily="34" charset="0"/>
              </a:rPr>
              <a:t>Firms or private sector groups may hesitate to share information.</a:t>
            </a:r>
          </a:p>
        </p:txBody>
      </p:sp>
      <p:sp>
        <p:nvSpPr>
          <p:cNvPr id="10" name="Text Box 23">
            <a:extLst>
              <a:ext uri="{FF2B5EF4-FFF2-40B4-BE49-F238E27FC236}">
                <a16:creationId xmlns:a16="http://schemas.microsoft.com/office/drawing/2014/main" id="{1F66DC6C-DB8B-40FA-909C-3B40ED3ACA6F}"/>
              </a:ext>
            </a:extLst>
          </p:cNvPr>
          <p:cNvSpPr txBox="1">
            <a:spLocks noChangeArrowheads="1"/>
          </p:cNvSpPr>
          <p:nvPr/>
        </p:nvSpPr>
        <p:spPr bwMode="auto">
          <a:xfrm>
            <a:off x="526856" y="1639700"/>
            <a:ext cx="9161428" cy="4478149"/>
          </a:xfrm>
          <a:prstGeom prst="rect">
            <a:avLst/>
          </a:prstGeom>
          <a:solidFill>
            <a:schemeClr val="accent1">
              <a:lumMod val="7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US" altLang="en-US" sz="2800" dirty="0">
                <a:solidFill>
                  <a:schemeClr val="bg1"/>
                </a:solidFill>
                <a:latin typeface="+mn-lt"/>
              </a:rPr>
              <a:t>It is not uncommon for countries to report that they either had a consultative mechanism in the past, or still have one that exists only on paper. There is no simple means of overcoming those aspects of a political or institutional culture that may have been in place for generations, and that continue to inhibit communication and collaboration.</a:t>
            </a:r>
          </a:p>
          <a:p>
            <a:pPr>
              <a:spcBef>
                <a:spcPct val="0"/>
              </a:spcBef>
              <a:spcAft>
                <a:spcPts val="600"/>
              </a:spcAft>
              <a:buFontTx/>
              <a:buNone/>
            </a:pPr>
            <a:r>
              <a:rPr lang="en-US" altLang="en-US" sz="2800" dirty="0">
                <a:solidFill>
                  <a:schemeClr val="bg1"/>
                </a:solidFill>
                <a:latin typeface="+mn-lt"/>
              </a:rPr>
              <a:t>One approach that some countries have found helpful is to appoint a “champion” for this process who has the skills and reputation needed to encourage more effective cooperation. That champion is sometimes in the private sector.</a:t>
            </a:r>
          </a:p>
        </p:txBody>
      </p:sp>
      <p:pic>
        <p:nvPicPr>
          <p:cNvPr id="3" name="Picture 2">
            <a:extLst>
              <a:ext uri="{FF2B5EF4-FFF2-40B4-BE49-F238E27FC236}">
                <a16:creationId xmlns:a16="http://schemas.microsoft.com/office/drawing/2014/main" id="{74C32ECD-64BC-A9F5-8EB4-D55DB9E7CB26}"/>
              </a:ext>
            </a:extLst>
          </p:cNvPr>
          <p:cNvPicPr>
            <a:picLocks noChangeAspect="1"/>
          </p:cNvPicPr>
          <p:nvPr/>
        </p:nvPicPr>
        <p:blipFill rotWithShape="1">
          <a:blip r:embed="rId3"/>
          <a:srcRect l="78446" t="1227" r="270" b="964"/>
          <a:stretch/>
        </p:blipFill>
        <p:spPr>
          <a:xfrm>
            <a:off x="10105768" y="57664"/>
            <a:ext cx="2003854" cy="1770070"/>
          </a:xfrm>
          <a:prstGeom prst="rect">
            <a:avLst/>
          </a:prstGeom>
        </p:spPr>
      </p:pic>
    </p:spTree>
    <p:extLst>
      <p:ext uri="{BB962C8B-B14F-4D97-AF65-F5344CB8AC3E}">
        <p14:creationId xmlns:p14="http://schemas.microsoft.com/office/powerpoint/2010/main" val="13416345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402770" y="198809"/>
            <a:ext cx="973662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defRPr/>
            </a:pPr>
            <a:r>
              <a:rPr lang="en-US" altLang="en-US" sz="3900" kern="0" dirty="0">
                <a:solidFill>
                  <a:schemeClr val="accent5">
                    <a:lumMod val="75000"/>
                  </a:schemeClr>
                </a:solidFill>
                <a:latin typeface="Calibri" panose="020F0502020204030204" pitchFamily="34" charset="0"/>
              </a:rPr>
              <a:t>Consultations over Trade in Services </a:t>
            </a:r>
            <a:br>
              <a:rPr lang="en-US" altLang="en-US" sz="3900" kern="0" dirty="0">
                <a:solidFill>
                  <a:schemeClr val="accent5">
                    <a:lumMod val="75000"/>
                  </a:schemeClr>
                </a:solidFill>
                <a:latin typeface="Calibri" panose="020F0502020204030204" pitchFamily="34" charset="0"/>
              </a:rPr>
            </a:br>
            <a:r>
              <a:rPr lang="en-US" altLang="en-US" sz="3900" kern="0" dirty="0">
                <a:solidFill>
                  <a:schemeClr val="accent5">
                    <a:lumMod val="75000"/>
                  </a:schemeClr>
                </a:solidFill>
                <a:latin typeface="Calibri" panose="020F0502020204030204" pitchFamily="34" charset="0"/>
              </a:rPr>
              <a:t>Can Be Especially Difficult</a:t>
            </a:r>
          </a:p>
        </p:txBody>
      </p:sp>
      <p:sp>
        <p:nvSpPr>
          <p:cNvPr id="9" name="Rectangle 2"/>
          <p:cNvSpPr txBox="1">
            <a:spLocks noChangeArrowheads="1"/>
          </p:cNvSpPr>
          <p:nvPr/>
        </p:nvSpPr>
        <p:spPr>
          <a:xfrm>
            <a:off x="419352" y="1904843"/>
            <a:ext cx="1103683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eaLnBrk="1" hangingPunct="1">
              <a:spcAft>
                <a:spcPts val="600"/>
              </a:spcAft>
              <a:defRPr/>
            </a:pPr>
            <a:r>
              <a:rPr lang="en-US" altLang="en-US" sz="2800" b="0" kern="0" dirty="0">
                <a:solidFill>
                  <a:schemeClr val="accent5">
                    <a:lumMod val="75000"/>
                  </a:schemeClr>
                </a:solidFill>
                <a:latin typeface="Calibri" panose="020F0502020204030204" pitchFamily="34" charset="0"/>
              </a:rPr>
              <a:t>Perhaps the most problematic topic for inter-ministerial </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consultations is trade in services, a subject that naturally </a:t>
            </a:r>
            <a:br>
              <a:rPr lang="en-US" altLang="en-US" sz="2800" b="0" kern="0" dirty="0">
                <a:solidFill>
                  <a:schemeClr val="accent5">
                    <a:lumMod val="75000"/>
                  </a:schemeClr>
                </a:solidFill>
                <a:latin typeface="Calibri" panose="020F0502020204030204" pitchFamily="34" charset="0"/>
              </a:rPr>
            </a:br>
            <a:r>
              <a:rPr lang="en-US" altLang="en-US" sz="2800" b="0" kern="0" dirty="0">
                <a:solidFill>
                  <a:schemeClr val="accent5">
                    <a:lumMod val="75000"/>
                  </a:schemeClr>
                </a:solidFill>
                <a:latin typeface="Calibri" panose="020F0502020204030204" pitchFamily="34" charset="0"/>
              </a:rPr>
              <a:t>implies the possibility that trade negotiators may step onto the “turf” of the ministries of transportation, finance, justice, and education, among others. The issue is partly one of awareness. From actors to accountants, and from bus drivers to bankers, service providers may never have thought of themselves as actual or potential exporters. </a:t>
            </a:r>
          </a:p>
        </p:txBody>
      </p:sp>
      <p:sp>
        <p:nvSpPr>
          <p:cNvPr id="10" name="Text Box 23">
            <a:extLst>
              <a:ext uri="{FF2B5EF4-FFF2-40B4-BE49-F238E27FC236}">
                <a16:creationId xmlns:a16="http://schemas.microsoft.com/office/drawing/2014/main" id="{1F66DC6C-DB8B-40FA-909C-3B40ED3ACA6F}"/>
              </a:ext>
            </a:extLst>
          </p:cNvPr>
          <p:cNvSpPr txBox="1">
            <a:spLocks noChangeArrowheads="1"/>
          </p:cNvSpPr>
          <p:nvPr/>
        </p:nvSpPr>
        <p:spPr bwMode="auto">
          <a:xfrm>
            <a:off x="283029" y="1465524"/>
            <a:ext cx="9822431" cy="4985980"/>
          </a:xfrm>
          <a:prstGeom prst="rect">
            <a:avLst/>
          </a:prstGeom>
          <a:solidFill>
            <a:schemeClr val="accent1">
              <a:lumMod val="7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US" altLang="en-US" sz="2800" dirty="0">
                <a:solidFill>
                  <a:schemeClr val="bg1"/>
                </a:solidFill>
                <a:latin typeface="+mn-lt"/>
              </a:rPr>
              <a:t>This can be a problem even in countries where there is a relatively wide appreciation for the importance of trade in services.</a:t>
            </a:r>
          </a:p>
          <a:p>
            <a:pPr>
              <a:spcBef>
                <a:spcPct val="0"/>
              </a:spcBef>
              <a:spcAft>
                <a:spcPts val="600"/>
              </a:spcAft>
              <a:buFontTx/>
              <a:buNone/>
            </a:pPr>
            <a:r>
              <a:rPr lang="en-US" altLang="en-US" sz="2800" dirty="0">
                <a:solidFill>
                  <a:schemeClr val="bg1"/>
                </a:solidFill>
                <a:latin typeface="+mn-lt"/>
              </a:rPr>
              <a:t>Consider the case of the educational sector in the United States. The U.S. Department of Commerce devoted years of effort to encouraging universities and other providers to think of themselves as exporters, and to be more economically and politically active in this respect, but found it very difficult to overcome a general impression that education is more of a social than an economic undertaking. </a:t>
            </a:r>
          </a:p>
          <a:p>
            <a:pPr>
              <a:spcBef>
                <a:spcPct val="0"/>
              </a:spcBef>
              <a:spcAft>
                <a:spcPts val="600"/>
              </a:spcAft>
              <a:buFontTx/>
              <a:buNone/>
            </a:pPr>
            <a:r>
              <a:rPr lang="en-US" altLang="en-US" sz="2800" dirty="0">
                <a:solidFill>
                  <a:schemeClr val="bg1"/>
                </a:solidFill>
                <a:latin typeface="+mn-lt"/>
              </a:rPr>
              <a:t>This is one of many aspects of trade policymaking for which solutions are more easily described than implemented.</a:t>
            </a:r>
          </a:p>
        </p:txBody>
      </p:sp>
      <p:pic>
        <p:nvPicPr>
          <p:cNvPr id="3" name="Picture 2">
            <a:extLst>
              <a:ext uri="{FF2B5EF4-FFF2-40B4-BE49-F238E27FC236}">
                <a16:creationId xmlns:a16="http://schemas.microsoft.com/office/drawing/2014/main" id="{4545B353-5C13-F51B-8109-F512FEBCBBFD}"/>
              </a:ext>
            </a:extLst>
          </p:cNvPr>
          <p:cNvPicPr>
            <a:picLocks noChangeAspect="1"/>
          </p:cNvPicPr>
          <p:nvPr/>
        </p:nvPicPr>
        <p:blipFill rotWithShape="1">
          <a:blip r:embed="rId3"/>
          <a:srcRect l="78446" t="1227" r="270" b="964"/>
          <a:stretch/>
        </p:blipFill>
        <p:spPr>
          <a:xfrm>
            <a:off x="10105768" y="57664"/>
            <a:ext cx="2003854" cy="1770070"/>
          </a:xfrm>
          <a:prstGeom prst="rect">
            <a:avLst/>
          </a:prstGeom>
        </p:spPr>
      </p:pic>
    </p:spTree>
    <p:extLst>
      <p:ext uri="{BB962C8B-B14F-4D97-AF65-F5344CB8AC3E}">
        <p14:creationId xmlns:p14="http://schemas.microsoft.com/office/powerpoint/2010/main" val="20625149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828800" y="182564"/>
            <a:ext cx="8686800" cy="769937"/>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rPr>
              <a:t>MFN: GATT Article I (partial)</a:t>
            </a:r>
          </a:p>
        </p:txBody>
      </p:sp>
      <p:sp>
        <p:nvSpPr>
          <p:cNvPr id="83971" name="Text Box 3"/>
          <p:cNvSpPr txBox="1">
            <a:spLocks noChangeArrowheads="1"/>
          </p:cNvSpPr>
          <p:nvPr/>
        </p:nvSpPr>
        <p:spPr bwMode="auto">
          <a:xfrm>
            <a:off x="2819400" y="1143000"/>
            <a:ext cx="75438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E9FD2F"/>
                </a:solidFill>
                <a:effectLst>
                  <a:outerShdw blurRad="38100" dist="38100" dir="2700000" algn="tl">
                    <a:srgbClr val="000000">
                      <a:alpha val="43137"/>
                    </a:srgbClr>
                  </a:outerShdw>
                </a:effectLst>
                <a:uLnTx/>
                <a:uFillTx/>
                <a:latin typeface="Corbel" panose="020B0503020204020204" pitchFamily="34" charset="0"/>
                <a:ea typeface="+mn-ea"/>
                <a:cs typeface="+mn-cs"/>
              </a:rPr>
              <a:t>With respect to customs duties</a:t>
            </a:r>
            <a:r>
              <a:rPr kumimoji="0" lang="en-US" alt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and charges of any kind imposed on or in connection with importation or exportation or imposed on the international transfer of payments for imports or exports, and with respect to the method of levying such duties and charges, </a:t>
            </a:r>
            <a:r>
              <a:rPr kumimoji="0" lang="en-US" altLang="en-US" sz="2500" b="1" i="0" u="none" strike="noStrike" kern="1200" cap="none" spc="0" normalizeH="0" baseline="0" noProof="0" dirty="0">
                <a:ln>
                  <a:noFill/>
                </a:ln>
                <a:solidFill>
                  <a:srgbClr val="E9FD2F"/>
                </a:solidFill>
                <a:effectLst>
                  <a:outerShdw blurRad="38100" dist="38100" dir="2700000" algn="tl">
                    <a:srgbClr val="000000">
                      <a:alpha val="43137"/>
                    </a:srgbClr>
                  </a:outerShdw>
                </a:effectLst>
                <a:uLnTx/>
                <a:uFillTx/>
                <a:latin typeface="Corbel" panose="020B0503020204020204" pitchFamily="34" charset="0"/>
                <a:ea typeface="+mn-ea"/>
                <a:cs typeface="+mn-cs"/>
              </a:rPr>
              <a:t>and with respect to all rules and formalities</a:t>
            </a:r>
            <a:r>
              <a:rPr kumimoji="0" lang="en-US" alt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in connection with importation and exportation, </a:t>
            </a:r>
            <a:r>
              <a:rPr kumimoji="0" lang="en-US" altLang="en-US" sz="2500" b="1" i="0" u="none" strike="noStrike" kern="1200" cap="none" spc="0" normalizeH="0" baseline="0" noProof="0" dirty="0">
                <a:ln>
                  <a:noFill/>
                </a:ln>
                <a:solidFill>
                  <a:srgbClr val="E9FD2F"/>
                </a:solidFill>
                <a:effectLst>
                  <a:outerShdw blurRad="38100" dist="38100" dir="2700000" algn="tl">
                    <a:srgbClr val="000000">
                      <a:alpha val="43137"/>
                    </a:srgbClr>
                  </a:outerShdw>
                </a:effectLst>
                <a:uLnTx/>
                <a:uFillTx/>
                <a:latin typeface="Corbel" panose="020B0503020204020204" pitchFamily="34" charset="0"/>
                <a:ea typeface="+mn-ea"/>
                <a:cs typeface="+mn-cs"/>
              </a:rPr>
              <a:t>and</a:t>
            </a:r>
            <a:r>
              <a:rPr kumimoji="0" lang="en-US" alt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 </a:t>
            </a:r>
            <a:r>
              <a:rPr kumimoji="0" lang="en-US" altLang="en-US" sz="2500" b="1" i="0" u="none" strike="noStrike" kern="1200" cap="none" spc="0" normalizeH="0" baseline="0" noProof="0" dirty="0">
                <a:ln>
                  <a:noFill/>
                </a:ln>
                <a:solidFill>
                  <a:srgbClr val="E9FD2F"/>
                </a:solidFill>
                <a:effectLst>
                  <a:outerShdw blurRad="38100" dist="38100" dir="2700000" algn="tl">
                    <a:srgbClr val="000000">
                      <a:alpha val="43137"/>
                    </a:srgbClr>
                  </a:outerShdw>
                </a:effectLst>
                <a:uLnTx/>
                <a:uFillTx/>
                <a:latin typeface="Corbel" panose="020B0503020204020204" pitchFamily="34" charset="0"/>
                <a:ea typeface="+mn-ea"/>
                <a:cs typeface="+mn-cs"/>
              </a:rPr>
              <a:t>any advantage</a:t>
            </a:r>
            <a:r>
              <a:rPr kumimoji="0" lang="en-US" alt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favour, privilege or immunity</a:t>
            </a:r>
            <a:r>
              <a:rPr kumimoji="0" lang="en-US" altLang="en-US" sz="2500" b="1" i="0" u="none" strike="noStrike" kern="1200" cap="none" spc="0" normalizeH="0" baseline="0" noProof="0" dirty="0">
                <a:ln>
                  <a:noFill/>
                </a:ln>
                <a:solidFill>
                  <a:srgbClr val="E9FD2F"/>
                </a:solidFill>
                <a:effectLst>
                  <a:outerShdw blurRad="38100" dist="38100" dir="2700000" algn="tl">
                    <a:srgbClr val="000000">
                      <a:alpha val="43137"/>
                    </a:srgbClr>
                  </a:outerShdw>
                </a:effectLst>
                <a:uLnTx/>
                <a:uFillTx/>
                <a:latin typeface="Corbel" panose="020B0503020204020204" pitchFamily="34" charset="0"/>
                <a:ea typeface="+mn-ea"/>
                <a:cs typeface="+mn-cs"/>
              </a:rPr>
              <a:t> granted by any contracting party to</a:t>
            </a:r>
            <a:r>
              <a:rPr kumimoji="0" lang="en-US" alt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any product originating in or destined for </a:t>
            </a:r>
            <a:r>
              <a:rPr kumimoji="0" lang="en-US" altLang="en-US" sz="2500" b="1" i="0" u="none" strike="noStrike" kern="1200" cap="none" spc="0" normalizeH="0" baseline="0" noProof="0" dirty="0">
                <a:ln>
                  <a:noFill/>
                </a:ln>
                <a:solidFill>
                  <a:srgbClr val="E9FD2F"/>
                </a:solidFill>
                <a:effectLst>
                  <a:outerShdw blurRad="38100" dist="38100" dir="2700000" algn="tl">
                    <a:srgbClr val="000000">
                      <a:alpha val="43137"/>
                    </a:srgbClr>
                  </a:outerShdw>
                </a:effectLst>
                <a:uLnTx/>
                <a:uFillTx/>
                <a:latin typeface="Corbel" panose="020B0503020204020204" pitchFamily="34" charset="0"/>
                <a:ea typeface="+mn-ea"/>
                <a:cs typeface="+mn-cs"/>
              </a:rPr>
              <a:t>any other country shall be accorded immediately and unconditionally to </a:t>
            </a:r>
            <a:r>
              <a:rPr kumimoji="0" lang="en-US" alt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the like product originating in or destined for the territories of</a:t>
            </a:r>
            <a:r>
              <a:rPr kumimoji="0" lang="en-US" altLang="en-US" sz="2500" b="1" i="0" u="none" strike="noStrike" kern="1200" cap="none" spc="0" normalizeH="0" baseline="0" noProof="0" dirty="0">
                <a:ln>
                  <a:noFill/>
                </a:ln>
                <a:solidFill>
                  <a:srgbClr val="E9FD2F"/>
                </a:solidFill>
                <a:effectLst>
                  <a:outerShdw blurRad="38100" dist="38100" dir="2700000" algn="tl">
                    <a:srgbClr val="000000">
                      <a:alpha val="43137"/>
                    </a:srgbClr>
                  </a:outerShdw>
                </a:effectLst>
                <a:uLnTx/>
                <a:uFillTx/>
                <a:latin typeface="Corbel" panose="020B0503020204020204" pitchFamily="34" charset="0"/>
                <a:ea typeface="+mn-ea"/>
                <a:cs typeface="+mn-cs"/>
              </a:rPr>
              <a:t> all other contracting parties</a:t>
            </a:r>
            <a:r>
              <a:rPr kumimoji="0" lang="en-US" alt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a:t>
            </a:r>
          </a:p>
        </p:txBody>
      </p:sp>
    </p:spTree>
    <p:extLst>
      <p:ext uri="{BB962C8B-B14F-4D97-AF65-F5344CB8AC3E}">
        <p14:creationId xmlns:p14="http://schemas.microsoft.com/office/powerpoint/2010/main" val="3308917631"/>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828800" y="182564"/>
            <a:ext cx="8686800" cy="701675"/>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rPr>
              <a:t>What GATT Article I Means </a:t>
            </a:r>
          </a:p>
        </p:txBody>
      </p:sp>
      <p:sp>
        <p:nvSpPr>
          <p:cNvPr id="143363" name="Text Box 3"/>
          <p:cNvSpPr txBox="1">
            <a:spLocks noChangeArrowheads="1"/>
          </p:cNvSpPr>
          <p:nvPr/>
        </p:nvSpPr>
        <p:spPr bwMode="auto">
          <a:xfrm>
            <a:off x="2971800" y="1295400"/>
            <a:ext cx="7162800" cy="4124206"/>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rPr>
              <a:t>GATT contracting parties </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Arial" charset="0"/>
              </a:rPr>
              <a:t>― and now WTO members ― must treat one another equally in the application of tariffs </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rPr>
              <a:t>and other border measures. In other words, no discrimination between countries.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rPr>
              <a:t>They are free to discriminate against countries that are outside GATT or the WTO, though in actual practice many countries extend MFN treatment to third parties.</a:t>
            </a:r>
          </a:p>
        </p:txBody>
      </p:sp>
    </p:spTree>
    <p:extLst>
      <p:ext uri="{BB962C8B-B14F-4D97-AF65-F5344CB8AC3E}">
        <p14:creationId xmlns:p14="http://schemas.microsoft.com/office/powerpoint/2010/main" val="1307553861"/>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600200" y="182563"/>
            <a:ext cx="8991600" cy="64135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rPr>
              <a:t>National Treatment: GATT Art. III (part.)</a:t>
            </a:r>
          </a:p>
        </p:txBody>
      </p:sp>
      <p:sp>
        <p:nvSpPr>
          <p:cNvPr id="88067" name="Text Box 3"/>
          <p:cNvSpPr txBox="1">
            <a:spLocks noChangeArrowheads="1"/>
          </p:cNvSpPr>
          <p:nvPr/>
        </p:nvSpPr>
        <p:spPr bwMode="auto">
          <a:xfrm>
            <a:off x="2895600" y="1371600"/>
            <a:ext cx="71628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E9FD2F"/>
                </a:solidFill>
                <a:effectLst>
                  <a:outerShdw blurRad="38100" dist="38100" dir="2700000" algn="tl">
                    <a:srgbClr val="000000">
                      <a:alpha val="43137"/>
                    </a:srgbClr>
                  </a:outerShdw>
                </a:effectLst>
                <a:uLnTx/>
                <a:uFillTx/>
                <a:latin typeface="Corbel" panose="020B0503020204020204" pitchFamily="34" charset="0"/>
                <a:ea typeface="+mn-ea"/>
                <a:cs typeface="+mn-cs"/>
              </a:rPr>
              <a:t>The products</a:t>
            </a:r>
            <a:r>
              <a:rPr kumimoji="0" lang="en-US"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of the territory </a:t>
            </a:r>
            <a:r>
              <a:rPr kumimoji="0" lang="en-US" altLang="en-US" sz="2200" b="1" i="0" u="none" strike="noStrike" kern="1200" cap="none" spc="0" normalizeH="0" baseline="0" noProof="0" dirty="0">
                <a:ln>
                  <a:noFill/>
                </a:ln>
                <a:solidFill>
                  <a:srgbClr val="E9FD2F"/>
                </a:solidFill>
                <a:effectLst>
                  <a:outerShdw blurRad="38100" dist="38100" dir="2700000" algn="tl">
                    <a:srgbClr val="000000">
                      <a:alpha val="43137"/>
                    </a:srgbClr>
                  </a:outerShdw>
                </a:effectLst>
                <a:uLnTx/>
                <a:uFillTx/>
                <a:latin typeface="Corbel" panose="020B0503020204020204" pitchFamily="34" charset="0"/>
                <a:ea typeface="+mn-ea"/>
                <a:cs typeface="+mn-cs"/>
              </a:rPr>
              <a:t>of any contracting party</a:t>
            </a:r>
            <a:r>
              <a:rPr kumimoji="0" lang="en-US"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imported into the territory of any other contracting party </a:t>
            </a:r>
            <a:r>
              <a:rPr kumimoji="0" lang="en-US" altLang="en-US" sz="2200" b="1" i="0" u="none" strike="noStrike" kern="1200" cap="none" spc="0" normalizeH="0" baseline="0" noProof="0" dirty="0">
                <a:ln>
                  <a:noFill/>
                </a:ln>
                <a:solidFill>
                  <a:srgbClr val="E9FD2F"/>
                </a:solidFill>
                <a:effectLst>
                  <a:outerShdw blurRad="38100" dist="38100" dir="2700000" algn="tl">
                    <a:srgbClr val="000000">
                      <a:alpha val="43137"/>
                    </a:srgbClr>
                  </a:outerShdw>
                </a:effectLst>
                <a:uLnTx/>
                <a:uFillTx/>
                <a:latin typeface="Corbel" panose="020B0503020204020204" pitchFamily="34" charset="0"/>
                <a:ea typeface="+mn-ea"/>
                <a:cs typeface="+mn-cs"/>
              </a:rPr>
              <a:t>shall not be subject</a:t>
            </a:r>
            <a:r>
              <a:rPr kumimoji="0" lang="en-US"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directly or indirectly, </a:t>
            </a:r>
            <a:r>
              <a:rPr kumimoji="0" lang="en-US" altLang="en-US" sz="2200" b="1" i="0" u="none" strike="noStrike" kern="1200" cap="none" spc="0" normalizeH="0" baseline="0" noProof="0" dirty="0">
                <a:ln>
                  <a:noFill/>
                </a:ln>
                <a:solidFill>
                  <a:srgbClr val="E9FD2F"/>
                </a:solidFill>
                <a:effectLst>
                  <a:outerShdw blurRad="38100" dist="38100" dir="2700000" algn="tl">
                    <a:srgbClr val="000000">
                      <a:alpha val="43137"/>
                    </a:srgbClr>
                  </a:outerShdw>
                </a:effectLst>
                <a:uLnTx/>
                <a:uFillTx/>
                <a:latin typeface="Corbel" panose="020B0503020204020204" pitchFamily="34" charset="0"/>
                <a:ea typeface="+mn-ea"/>
                <a:cs typeface="+mn-cs"/>
              </a:rPr>
              <a:t>to internal taxes</a:t>
            </a:r>
            <a:r>
              <a:rPr kumimoji="0" lang="en-US"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or other internal charges of any kind </a:t>
            </a:r>
            <a:r>
              <a:rPr kumimoji="0" lang="en-US" altLang="en-US" sz="2200" b="1" i="0" u="none" strike="noStrike" kern="1200" cap="none" spc="0" normalizeH="0" baseline="0" noProof="0" dirty="0">
                <a:ln>
                  <a:noFill/>
                </a:ln>
                <a:solidFill>
                  <a:srgbClr val="E9FD2F"/>
                </a:solidFill>
                <a:effectLst>
                  <a:outerShdw blurRad="38100" dist="38100" dir="2700000" algn="tl">
                    <a:srgbClr val="000000">
                      <a:alpha val="43137"/>
                    </a:srgbClr>
                  </a:outerShdw>
                </a:effectLst>
                <a:uLnTx/>
                <a:uFillTx/>
                <a:latin typeface="Corbel" panose="020B0503020204020204" pitchFamily="34" charset="0"/>
                <a:ea typeface="+mn-ea"/>
                <a:cs typeface="+mn-cs"/>
              </a:rPr>
              <a:t>in excess of those applied, directly or indirectly, to like domestic products</a:t>
            </a:r>
            <a:r>
              <a:rPr kumimoji="0" lang="en-US"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The products of the territory of any contracting party imported into the territory of any other contracting party shall be accorded treatment no less </a:t>
            </a:r>
            <a:r>
              <a:rPr kumimoji="0" lang="en-US" altLang="en-US" sz="22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favourable</a:t>
            </a:r>
            <a:r>
              <a:rPr kumimoji="0" lang="en-US"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than that accorded to like products of national origin in respect of </a:t>
            </a:r>
            <a:r>
              <a:rPr kumimoji="0" lang="en-US" altLang="en-US" sz="2200" b="1" i="0" u="none" strike="noStrike" kern="1200" cap="none" spc="0" normalizeH="0" baseline="0" noProof="0" dirty="0">
                <a:ln>
                  <a:noFill/>
                </a:ln>
                <a:solidFill>
                  <a:srgbClr val="E9FD2F"/>
                </a:solidFill>
                <a:effectLst>
                  <a:outerShdw blurRad="38100" dist="38100" dir="2700000" algn="tl">
                    <a:srgbClr val="000000">
                      <a:alpha val="43137"/>
                    </a:srgbClr>
                  </a:outerShdw>
                </a:effectLst>
                <a:uLnTx/>
                <a:uFillTx/>
                <a:latin typeface="Corbel" panose="020B0503020204020204" pitchFamily="34" charset="0"/>
                <a:ea typeface="+mn-ea"/>
                <a:cs typeface="+mn-cs"/>
              </a:rPr>
              <a:t>all laws, regulations and requirements affecting their internal sale, offering for sale, purchase, transportation, distribution or use</a:t>
            </a:r>
            <a:r>
              <a:rPr kumimoji="0" lang="en-US" altLang="en-US" sz="2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rbel" panose="020B0503020204020204" pitchFamily="34" charset="0"/>
                <a:ea typeface="+mn-ea"/>
                <a:cs typeface="+mn-cs"/>
              </a:rPr>
              <a:t>. </a:t>
            </a:r>
          </a:p>
        </p:txBody>
      </p:sp>
    </p:spTree>
    <p:extLst>
      <p:ext uri="{BB962C8B-B14F-4D97-AF65-F5344CB8AC3E}">
        <p14:creationId xmlns:p14="http://schemas.microsoft.com/office/powerpoint/2010/main" val="4105762435"/>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1828800" y="182564"/>
            <a:ext cx="8686800" cy="701675"/>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rPr>
              <a:t>What GATT Article III Means </a:t>
            </a:r>
          </a:p>
        </p:txBody>
      </p:sp>
      <p:sp>
        <p:nvSpPr>
          <p:cNvPr id="145411" name="Text Box 3"/>
          <p:cNvSpPr txBox="1">
            <a:spLocks noChangeArrowheads="1"/>
          </p:cNvSpPr>
          <p:nvPr/>
        </p:nvSpPr>
        <p:spPr bwMode="auto">
          <a:xfrm>
            <a:off x="2895600" y="1463220"/>
            <a:ext cx="7467600" cy="4708981"/>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rPr>
              <a:t>Members m</a:t>
            </a:r>
            <a:r>
              <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Arial" charset="0"/>
              </a:rPr>
              <a:t>ust treat imported products equally with their own products in the application of sales taxes and certain other matters</a:t>
            </a:r>
            <a:r>
              <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rPr>
              <a:t>. In other words, no discrimination between domestic and foreign firms.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rPr>
              <a:t>Without this rule, countries could use sales taxes as a disguised form of import tariff.</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613561812"/>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2667000" y="2819401"/>
            <a:ext cx="7772400" cy="14700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ts val="2400"/>
              </a:spcBef>
              <a:spcAft>
                <a:spcPts val="2400"/>
              </a:spcAft>
              <a:buClrTx/>
              <a:buSzTx/>
              <a:buFontTx/>
              <a:buNone/>
              <a:tabLst/>
              <a:defRPr/>
            </a:pPr>
            <a:r>
              <a:rPr kumimoji="0" lang="en-US" altLang="en-US"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The central objectives of the GATT 1947 were to reduce the levels of protection and discrimination.         </a:t>
            </a:r>
            <a:r>
              <a:rPr kumimoji="0" lang="en-US" altLang="en-US" sz="3200" b="1" i="0" u="none" strike="noStrike" kern="1200" cap="none" spc="0" normalizeH="0" baseline="0" noProof="0" dirty="0">
                <a:ln>
                  <a:noFill/>
                </a:ln>
                <a:solidFill>
                  <a:srgbClr val="FFFFFF"/>
                </a:solidFill>
                <a:effectLst/>
                <a:uLnTx/>
                <a:uFillTx/>
                <a:latin typeface="Corbel" panose="020B0503020204020204" pitchFamily="34" charset="0"/>
                <a:ea typeface="+mn-ea"/>
                <a:cs typeface="Arial" panose="020B0604020202020204" pitchFamily="34" charset="0"/>
              </a:rPr>
              <a:t>                        </a:t>
            </a:r>
            <a:br>
              <a:rPr kumimoji="0" lang="en-US" altLang="en-US" sz="3200" b="1" i="0" u="none" strike="noStrike" kern="1200" cap="none" spc="0" normalizeH="0" baseline="0" noProof="0" dirty="0">
                <a:ln>
                  <a:noFill/>
                </a:ln>
                <a:solidFill>
                  <a:srgbClr val="FFFFFF"/>
                </a:solidFill>
                <a:effectLst/>
                <a:uLnTx/>
                <a:uFillTx/>
                <a:latin typeface="Corbel" panose="020B0503020204020204" pitchFamily="34" charset="0"/>
                <a:ea typeface="+mn-ea"/>
                <a:cs typeface="Arial" panose="020B0604020202020204" pitchFamily="34" charset="0"/>
              </a:rPr>
            </a:br>
            <a:r>
              <a:rPr kumimoji="0" lang="en-US" altLang="en-US" sz="3200" b="1" i="0" u="none" strike="noStrike" kern="1200" cap="none" spc="0" normalizeH="0" baseline="0" noProof="0" dirty="0">
                <a:ln>
                  <a:noFill/>
                </a:ln>
                <a:solidFill>
                  <a:srgbClr val="FFFFFF"/>
                </a:solidFill>
                <a:effectLst/>
                <a:uLnTx/>
                <a:uFillTx/>
                <a:latin typeface="Corbel" panose="020B0503020204020204" pitchFamily="34" charset="0"/>
                <a:ea typeface="+mn-ea"/>
                <a:cs typeface="Arial" panose="020B0604020202020204" pitchFamily="34" charset="0"/>
              </a:rPr>
              <a:t>                                — </a:t>
            </a:r>
            <a:r>
              <a:rPr kumimoji="0" lang="en-US" altLang="en-US" sz="32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But </a:t>
            </a:r>
            <a:r>
              <a:rPr kumimoji="0" lang="en-US" altLang="en-US" sz="3200" b="1" i="0" u="none" strike="noStrike" kern="1200" cap="none" spc="0" normalizeH="0" baseline="0" noProof="0" dirty="0">
                <a:ln>
                  <a:noFill/>
                </a:ln>
                <a:solidFill>
                  <a:srgbClr val="FFFFFF"/>
                </a:solidFill>
                <a:effectLst/>
                <a:uLnTx/>
                <a:uFillTx/>
                <a:latin typeface="Corbel" panose="020B0503020204020204" pitchFamily="34" charset="0"/>
                <a:ea typeface="+mn-ea"/>
                <a:cs typeface="Arial" panose="020B0604020202020204" pitchFamily="34" charset="0"/>
              </a:rPr>
              <a:t>—</a:t>
            </a:r>
            <a:br>
              <a:rPr kumimoji="0" lang="en-US" altLang="en-US" sz="3200" b="1" i="0" u="none" strike="noStrike" kern="1200" cap="none" spc="0" normalizeH="0" baseline="0" noProof="0" dirty="0">
                <a:ln>
                  <a:noFill/>
                </a:ln>
                <a:solidFill>
                  <a:srgbClr val="FFFFFF"/>
                </a:solidFill>
                <a:effectLst/>
                <a:uLnTx/>
                <a:uFillTx/>
                <a:latin typeface="Corbel" panose="020B0503020204020204" pitchFamily="34" charset="0"/>
                <a:ea typeface="+mn-ea"/>
                <a:cs typeface="Arial" panose="020B0604020202020204" pitchFamily="34" charset="0"/>
              </a:rPr>
            </a:br>
            <a:r>
              <a:rPr kumimoji="0" lang="en-US" altLang="en-US"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Arial" panose="020B0604020202020204" pitchFamily="34" charset="0"/>
              </a:rPr>
              <a:t>The overall levels of protection are far lower today, and WTO membership is nearly universal, but the degree of discrimination may be higher than ever</a:t>
            </a:r>
            <a:r>
              <a:rPr kumimoji="0" lang="en-US" altLang="en-US"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a:t>
            </a:r>
          </a:p>
        </p:txBody>
      </p:sp>
      <p:sp>
        <p:nvSpPr>
          <p:cNvPr id="132099" name="Rectangle 3"/>
          <p:cNvSpPr>
            <a:spLocks noChangeArrowheads="1"/>
          </p:cNvSpPr>
          <p:nvPr/>
        </p:nvSpPr>
        <p:spPr bwMode="auto">
          <a:xfrm>
            <a:off x="1828800" y="-228600"/>
            <a:ext cx="8610600" cy="1470025"/>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Discrimination</a:t>
            </a:r>
          </a:p>
        </p:txBody>
      </p:sp>
    </p:spTree>
    <p:extLst>
      <p:ext uri="{BB962C8B-B14F-4D97-AF65-F5344CB8AC3E}">
        <p14:creationId xmlns:p14="http://schemas.microsoft.com/office/powerpoint/2010/main" val="14106043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p:cTn id="7" dur="1000" fill="hold"/>
                                        <p:tgtEl>
                                          <p:spTgt spid="132098"/>
                                        </p:tgtEl>
                                        <p:attrNameLst>
                                          <p:attrName>ppt_x</p:attrName>
                                        </p:attrNameLst>
                                      </p:cBhvr>
                                      <p:tavLst>
                                        <p:tav tm="0">
                                          <p:val>
                                            <p:strVal val="#ppt_x-.2"/>
                                          </p:val>
                                        </p:tav>
                                        <p:tav tm="100000">
                                          <p:val>
                                            <p:strVal val="#ppt_x"/>
                                          </p:val>
                                        </p:tav>
                                      </p:tavLst>
                                    </p:anim>
                                    <p:anim calcmode="lin" valueType="num">
                                      <p:cBhvr>
                                        <p:cTn id="8" dur="1000" fill="hold"/>
                                        <p:tgtEl>
                                          <p:spTgt spid="132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2098"/>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32099"/>
                                        </p:tgtEl>
                                        <p:attrNameLst>
                                          <p:attrName>style.visibility</p:attrName>
                                        </p:attrNameLst>
                                      </p:cBhvr>
                                      <p:to>
                                        <p:strVal val="visible"/>
                                      </p:to>
                                    </p:set>
                                    <p:anim calcmode="lin" valueType="num">
                                      <p:cBhvr>
                                        <p:cTn id="12" dur="1000" fill="hold"/>
                                        <p:tgtEl>
                                          <p:spTgt spid="132099"/>
                                        </p:tgtEl>
                                        <p:attrNameLst>
                                          <p:attrName>ppt_x</p:attrName>
                                        </p:attrNameLst>
                                      </p:cBhvr>
                                      <p:tavLst>
                                        <p:tav tm="0">
                                          <p:val>
                                            <p:strVal val="#ppt_x-.2"/>
                                          </p:val>
                                        </p:tav>
                                        <p:tav tm="100000">
                                          <p:val>
                                            <p:strVal val="#ppt_x"/>
                                          </p:val>
                                        </p:tav>
                                      </p:tavLst>
                                    </p:anim>
                                    <p:anim calcmode="lin" valueType="num">
                                      <p:cBhvr>
                                        <p:cTn id="13" dur="1000" fill="hold"/>
                                        <p:tgtEl>
                                          <p:spTgt spid="13209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2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p:cNvSpPr txBox="1">
            <a:spLocks noChangeArrowheads="1"/>
          </p:cNvSpPr>
          <p:nvPr/>
        </p:nvSpPr>
        <p:spPr>
          <a:xfrm>
            <a:off x="0" y="134898"/>
            <a:ext cx="9448797"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kern="0" dirty="0">
                <a:solidFill>
                  <a:srgbClr val="0070C0"/>
                </a:solidFill>
                <a:latin typeface="Calibri" panose="020F0502020204030204" pitchFamily="34" charset="0"/>
              </a:rPr>
              <a:t>Challenges to the Multilateral Trading System</a:t>
            </a:r>
          </a:p>
        </p:txBody>
      </p:sp>
      <p:sp>
        <p:nvSpPr>
          <p:cNvPr id="10" name="TextBox 9"/>
          <p:cNvSpPr txBox="1">
            <a:spLocks noChangeArrowheads="1"/>
          </p:cNvSpPr>
          <p:nvPr/>
        </p:nvSpPr>
        <p:spPr bwMode="auto">
          <a:xfrm>
            <a:off x="283025" y="1261215"/>
            <a:ext cx="11599079"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800" b="1" i="1" dirty="0">
                <a:solidFill>
                  <a:srgbClr val="0070C0"/>
                </a:solidFill>
              </a:rPr>
              <a:t>Endogenous</a:t>
            </a:r>
            <a:r>
              <a:rPr lang="en-US" altLang="en-US" sz="2800" dirty="0">
                <a:solidFill>
                  <a:srgbClr val="0070C0"/>
                </a:solidFill>
              </a:rPr>
              <a:t>:</a:t>
            </a:r>
          </a:p>
          <a:p>
            <a:pPr marL="457200" indent="-457200">
              <a:spcBef>
                <a:spcPct val="0"/>
              </a:spcBef>
              <a:spcAft>
                <a:spcPts val="1200"/>
              </a:spcAft>
            </a:pPr>
            <a:r>
              <a:rPr lang="en-US" altLang="en-US" sz="2800" dirty="0">
                <a:solidFill>
                  <a:srgbClr val="0070C0"/>
                </a:solidFill>
              </a:rPr>
              <a:t>Incompatibility of the Single Undertaking and the Rule of Consensus</a:t>
            </a:r>
          </a:p>
          <a:p>
            <a:pPr marL="457200" indent="-457200">
              <a:spcBef>
                <a:spcPct val="0"/>
              </a:spcBef>
              <a:spcAft>
                <a:spcPts val="1200"/>
              </a:spcAft>
            </a:pPr>
            <a:r>
              <a:rPr lang="en-US" altLang="en-US" sz="2800" dirty="0">
                <a:solidFill>
                  <a:srgbClr val="0070C0"/>
                </a:solidFill>
              </a:rPr>
              <a:t>Imbalance between the weak legislative and strong judicial functions</a:t>
            </a:r>
          </a:p>
          <a:p>
            <a:pPr marL="457200" indent="-457200">
              <a:spcBef>
                <a:spcPct val="0"/>
              </a:spcBef>
              <a:spcAft>
                <a:spcPts val="1200"/>
              </a:spcAft>
            </a:pPr>
            <a:r>
              <a:rPr lang="en-US" altLang="en-US" sz="2800" dirty="0">
                <a:solidFill>
                  <a:srgbClr val="0070C0"/>
                </a:solidFill>
              </a:rPr>
              <a:t>Leadership in the secretariat or the ambassadors</a:t>
            </a:r>
          </a:p>
          <a:p>
            <a:pPr marL="457200" indent="-457200">
              <a:spcBef>
                <a:spcPct val="0"/>
              </a:spcBef>
              <a:spcAft>
                <a:spcPts val="1200"/>
              </a:spcAft>
            </a:pPr>
            <a:r>
              <a:rPr lang="en-US" altLang="en-US" sz="2800" dirty="0">
                <a:solidFill>
                  <a:srgbClr val="0070C0"/>
                </a:solidFill>
              </a:rPr>
              <a:t>The perennial problem of striking something-for-everyone deals  </a:t>
            </a:r>
          </a:p>
          <a:p>
            <a:pPr>
              <a:spcBef>
                <a:spcPct val="0"/>
              </a:spcBef>
              <a:spcAft>
                <a:spcPts val="1200"/>
              </a:spcAft>
              <a:buNone/>
            </a:pPr>
            <a:r>
              <a:rPr lang="en-US" altLang="en-US" sz="2800" b="1" i="1" dirty="0">
                <a:solidFill>
                  <a:srgbClr val="0070C0"/>
                </a:solidFill>
              </a:rPr>
              <a:t>Exogenous</a:t>
            </a:r>
            <a:r>
              <a:rPr lang="en-US" altLang="en-US" sz="2800" dirty="0">
                <a:solidFill>
                  <a:srgbClr val="0070C0"/>
                </a:solidFill>
              </a:rPr>
              <a:t>:</a:t>
            </a:r>
          </a:p>
          <a:p>
            <a:pPr marL="457200" indent="-457200">
              <a:spcBef>
                <a:spcPct val="0"/>
              </a:spcBef>
              <a:spcAft>
                <a:spcPts val="1200"/>
              </a:spcAft>
            </a:pPr>
            <a:r>
              <a:rPr lang="en-US" altLang="en-US" sz="2800" dirty="0">
                <a:solidFill>
                  <a:srgbClr val="0070C0"/>
                </a:solidFill>
              </a:rPr>
              <a:t>Erosion of the Washington Consensus</a:t>
            </a:r>
          </a:p>
          <a:p>
            <a:pPr marL="457200" indent="-457200">
              <a:spcBef>
                <a:spcPct val="0"/>
              </a:spcBef>
              <a:spcAft>
                <a:spcPts val="1200"/>
              </a:spcAft>
            </a:pPr>
            <a:r>
              <a:rPr lang="en-US" altLang="en-US" sz="2800" dirty="0">
                <a:solidFill>
                  <a:srgbClr val="0070C0"/>
                </a:solidFill>
              </a:rPr>
              <a:t>The North-South split (diverging views on trade and development)</a:t>
            </a:r>
          </a:p>
          <a:p>
            <a:pPr marL="457200" indent="-457200">
              <a:spcBef>
                <a:spcPct val="0"/>
              </a:spcBef>
              <a:spcAft>
                <a:spcPts val="1200"/>
              </a:spcAft>
            </a:pPr>
            <a:r>
              <a:rPr lang="en-US" altLang="en-US" sz="2800" dirty="0">
                <a:solidFill>
                  <a:srgbClr val="0070C0"/>
                </a:solidFill>
              </a:rPr>
              <a:t>The East-West split (diverging interests on trade and security)</a:t>
            </a:r>
          </a:p>
        </p:txBody>
      </p:sp>
      <p:pic>
        <p:nvPicPr>
          <p:cNvPr id="5" name="Picture 4">
            <a:extLst>
              <a:ext uri="{FF2B5EF4-FFF2-40B4-BE49-F238E27FC236}">
                <a16:creationId xmlns:a16="http://schemas.microsoft.com/office/drawing/2014/main" id="{2FB975FB-B71C-09BC-0BD3-843F9D5CAAF6}"/>
              </a:ext>
            </a:extLst>
          </p:cNvPr>
          <p:cNvPicPr>
            <a:picLocks noChangeAspect="1"/>
          </p:cNvPicPr>
          <p:nvPr/>
        </p:nvPicPr>
        <p:blipFill rotWithShape="1">
          <a:blip r:embed="rId3"/>
          <a:srcRect l="78446" t="1227" r="270" b="964"/>
          <a:stretch/>
        </p:blipFill>
        <p:spPr>
          <a:xfrm>
            <a:off x="10105768" y="57664"/>
            <a:ext cx="2003854" cy="1770070"/>
          </a:xfrm>
          <a:prstGeom prst="rect">
            <a:avLst/>
          </a:prstGeom>
        </p:spPr>
      </p:pic>
    </p:spTree>
    <p:extLst>
      <p:ext uri="{BB962C8B-B14F-4D97-AF65-F5344CB8AC3E}">
        <p14:creationId xmlns:p14="http://schemas.microsoft.com/office/powerpoint/2010/main" val="27768951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Subtitle 1"/>
          <p:cNvSpPr txBox="1">
            <a:spLocks/>
          </p:cNvSpPr>
          <p:nvPr/>
        </p:nvSpPr>
        <p:spPr>
          <a:xfrm>
            <a:off x="-60239" y="271365"/>
            <a:ext cx="9781671"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 typeface="Arial" pitchFamily="34" charset="0"/>
              <a:buNone/>
              <a:tabLst/>
              <a:defRPr/>
            </a:pPr>
            <a:r>
              <a:rPr kumimoji="0" lang="en-US" sz="4400" b="1" i="0" u="none" strike="noStrike" kern="1200" cap="none" spc="0" normalizeH="0" baseline="0" noProof="0" dirty="0">
                <a:ln>
                  <a:noFill/>
                </a:ln>
                <a:solidFill>
                  <a:srgbClr val="0066CC"/>
                </a:solidFill>
                <a:effectLst/>
                <a:uLnTx/>
                <a:uFillTx/>
                <a:latin typeface="Calibri" panose="020F0502020204030204"/>
                <a:ea typeface="+mn-ea"/>
                <a:cs typeface="Arial" pitchFamily="34" charset="0"/>
              </a:rPr>
              <a:t>Key Terms from Friday and Today</a:t>
            </a:r>
            <a:endParaRPr kumimoji="0" lang="en-GB" sz="3600" b="0" i="0" u="none" strike="noStrike" kern="1200" cap="none" spc="0" normalizeH="0" baseline="0" noProof="0" dirty="0">
              <a:ln>
                <a:noFill/>
              </a:ln>
              <a:solidFill>
                <a:srgbClr val="0066CC"/>
              </a:solidFill>
              <a:effectLst/>
              <a:uLnTx/>
              <a:uFillTx/>
              <a:latin typeface="Calibri" panose="020F0502020204030204"/>
              <a:ea typeface="+mn-ea"/>
              <a:cs typeface="Arial" pitchFamily="34" charset="0"/>
            </a:endParaRPr>
          </a:p>
        </p:txBody>
      </p:sp>
      <p:pic>
        <p:nvPicPr>
          <p:cNvPr id="3" name="Picture 2">
            <a:extLst>
              <a:ext uri="{FF2B5EF4-FFF2-40B4-BE49-F238E27FC236}">
                <a16:creationId xmlns:a16="http://schemas.microsoft.com/office/drawing/2014/main" id="{D08944E7-035B-1BD6-8DF8-862F078F363D}"/>
              </a:ext>
            </a:extLst>
          </p:cNvPr>
          <p:cNvPicPr>
            <a:picLocks noChangeAspect="1"/>
          </p:cNvPicPr>
          <p:nvPr/>
        </p:nvPicPr>
        <p:blipFill rotWithShape="1">
          <a:blip r:embed="rId3"/>
          <a:srcRect l="78446" t="1227" r="270" b="964"/>
          <a:stretch/>
        </p:blipFill>
        <p:spPr>
          <a:xfrm>
            <a:off x="9721432" y="49427"/>
            <a:ext cx="2410329" cy="2129124"/>
          </a:xfrm>
          <a:prstGeom prst="rect">
            <a:avLst/>
          </a:prstGeom>
        </p:spPr>
      </p:pic>
      <p:sp>
        <p:nvSpPr>
          <p:cNvPr id="7" name="TextBox 6">
            <a:extLst>
              <a:ext uri="{FF2B5EF4-FFF2-40B4-BE49-F238E27FC236}">
                <a16:creationId xmlns:a16="http://schemas.microsoft.com/office/drawing/2014/main" id="{D81D4CDC-896A-865E-9E90-BED6DF03ED33}"/>
              </a:ext>
            </a:extLst>
          </p:cNvPr>
          <p:cNvSpPr txBox="1"/>
          <p:nvPr/>
        </p:nvSpPr>
        <p:spPr>
          <a:xfrm>
            <a:off x="3656917" y="1216140"/>
            <a:ext cx="6124754" cy="5786199"/>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Coherence</a:t>
            </a:r>
          </a:p>
          <a:p>
            <a:pPr marL="0" marR="0" lvl="0" indent="0" algn="l" defTabSz="914400" rtl="0" eaLnBrk="1" fontAlgn="auto" latinLnBrk="0" hangingPunct="1">
              <a:spcBef>
                <a:spcPts val="0"/>
              </a:spcBef>
              <a:spcAft>
                <a:spcPts val="600"/>
              </a:spcAft>
              <a:buClrTx/>
              <a:buSzTx/>
              <a:buFontTx/>
              <a:buNone/>
              <a:tabLst/>
              <a:defRPr/>
            </a:pPr>
            <a:r>
              <a:rPr lang="en-US" sz="20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Consensus</a:t>
            </a:r>
            <a:endPar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spcBef>
                <a:spcPts val="0"/>
              </a:spcBef>
              <a:spcAft>
                <a:spcPts val="6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Discrimination</a:t>
            </a:r>
          </a:p>
          <a:p>
            <a:pPr marL="0" marR="0" lvl="0" indent="0" algn="l" defTabSz="914400" rtl="0" eaLnBrk="1" fontAlgn="auto" latinLnBrk="0" hangingPunct="1">
              <a:spcBef>
                <a:spcPts val="0"/>
              </a:spcBef>
              <a:spcAft>
                <a:spcPts val="6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Hamilton, Alexander</a:t>
            </a:r>
          </a:p>
          <a:p>
            <a:pPr marL="0" marR="0" lvl="0" indent="0" algn="l" defTabSz="914400" rtl="0" eaLnBrk="1" fontAlgn="auto" latinLnBrk="0" hangingPunct="1">
              <a:spcBef>
                <a:spcPts val="0"/>
              </a:spcBef>
              <a:spcAft>
                <a:spcPts val="600"/>
              </a:spcAft>
              <a:buClrTx/>
              <a:buSzTx/>
              <a:buFontTx/>
              <a:buNone/>
              <a:tabLst/>
              <a:defRPr/>
            </a:pPr>
            <a:r>
              <a:rPr lang="en-US" sz="20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Havana Charter</a:t>
            </a:r>
            <a:endPar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spcBef>
                <a:spcPts val="0"/>
              </a:spcBef>
              <a:spcAft>
                <a:spcPts val="6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Infant industry</a:t>
            </a:r>
          </a:p>
          <a:p>
            <a:pPr marL="0" marR="0" lvl="0" indent="0" algn="l" defTabSz="914400" rtl="0" eaLnBrk="1" fontAlgn="auto" latinLnBrk="0" hangingPunct="1">
              <a:spcBef>
                <a:spcPts val="0"/>
              </a:spcBef>
              <a:spcAft>
                <a:spcPts val="600"/>
              </a:spcAft>
              <a:buClrTx/>
              <a:buSzTx/>
              <a:buFontTx/>
              <a:buNone/>
              <a:tabLst/>
              <a:defRPr/>
            </a:pPr>
            <a:r>
              <a:rPr lang="en-US" sz="20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ITO</a:t>
            </a:r>
            <a:endPar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spcBef>
                <a:spcPts val="0"/>
              </a:spcBef>
              <a:spcAft>
                <a:spcPts val="600"/>
              </a:spcAft>
              <a:buClrTx/>
              <a:buSzTx/>
              <a:buFontTx/>
              <a:buNone/>
              <a:tabLst/>
              <a:defRPr/>
            </a:pPr>
            <a:r>
              <a:rPr lang="en-US" sz="20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Margins of preference</a:t>
            </a: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spcBef>
                <a:spcPts val="0"/>
              </a:spcBef>
              <a:spcAft>
                <a:spcPts val="6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Mercantilism</a:t>
            </a:r>
          </a:p>
          <a:p>
            <a:pPr marL="0" marR="0" lvl="0" indent="0" algn="l" defTabSz="914400" rtl="0" eaLnBrk="1" fontAlgn="auto" latinLnBrk="0" hangingPunct="1">
              <a:spcBef>
                <a:spcPts val="0"/>
              </a:spcBef>
              <a:spcAft>
                <a:spcPts val="6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Public goods</a:t>
            </a:r>
          </a:p>
          <a:p>
            <a:pPr marL="0" marR="0" lvl="0" indent="0" algn="l" defTabSz="914400" rtl="0" eaLnBrk="1" fontAlgn="auto" latinLnBrk="0" hangingPunct="1">
              <a:spcBef>
                <a:spcPts val="0"/>
              </a:spcBef>
              <a:spcAft>
                <a:spcPts val="600"/>
              </a:spcAft>
              <a:buClrTx/>
              <a:buSzTx/>
              <a:buFontTx/>
              <a:buNone/>
              <a:tabLst/>
              <a:defRPr/>
            </a:pPr>
            <a:r>
              <a:rPr lang="en-US" sz="20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RTA</a:t>
            </a:r>
          </a:p>
          <a:p>
            <a:pPr marL="0" marR="0" lvl="0" indent="0" algn="l" defTabSz="914400" rtl="0" eaLnBrk="1" fontAlgn="auto" latinLnBrk="0" hangingPunct="1">
              <a:spcBef>
                <a:spcPts val="0"/>
              </a:spcBef>
              <a:spcAft>
                <a:spcPts val="6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Single undertaking</a:t>
            </a:r>
          </a:p>
          <a:p>
            <a:pPr marL="0" marR="0" lvl="0" indent="0" algn="l" defTabSz="914400" rtl="0" eaLnBrk="1" fontAlgn="auto" latinLnBrk="0" hangingPunct="1">
              <a:spcBef>
                <a:spcPts val="0"/>
              </a:spcBef>
              <a:spcAft>
                <a:spcPts val="600"/>
              </a:spcAft>
              <a:buClrTx/>
              <a:buSzTx/>
              <a:buFontTx/>
              <a:buNone/>
              <a:tabLst/>
              <a:defRPr/>
            </a:pPr>
            <a:r>
              <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Smith, Adam</a:t>
            </a:r>
          </a:p>
          <a:p>
            <a:pPr marL="0" marR="0" lvl="0" indent="0" algn="l" defTabSz="914400" rtl="0" eaLnBrk="1" fontAlgn="auto" latinLnBrk="0" hangingPunct="1">
              <a:spcBef>
                <a:spcPts val="0"/>
              </a:spcBef>
              <a:spcAft>
                <a:spcPts val="600"/>
              </a:spcAft>
              <a:buClrTx/>
              <a:buSzTx/>
              <a:buFontTx/>
              <a:buNone/>
              <a:tabLst/>
              <a:defRPr/>
            </a:pPr>
            <a:r>
              <a:rPr kumimoji="0" lang="en-US" sz="2000" b="0" i="1"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The Wealth of Nations</a:t>
            </a:r>
          </a:p>
          <a:p>
            <a:pPr marL="0" marR="0" lvl="0" indent="0" algn="l" defTabSz="914400" rtl="0" eaLnBrk="1" fontAlgn="auto" latinLnBrk="0" hangingPunct="1">
              <a:spcBef>
                <a:spcPts val="0"/>
              </a:spcBef>
              <a:spcAft>
                <a:spcPts val="600"/>
              </a:spcAft>
              <a:buClrTx/>
              <a:buSzTx/>
              <a:buFontTx/>
              <a:buNone/>
              <a:tabLst/>
              <a:defRPr/>
            </a:pPr>
            <a:endParaRPr kumimoji="0" lang="en-US"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2398340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D81433E-79DE-19D8-BB4E-B1C5B5DD8C6B}"/>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3" name="Rectangle 2">
            <a:extLst>
              <a:ext uri="{FF2B5EF4-FFF2-40B4-BE49-F238E27FC236}">
                <a16:creationId xmlns:a16="http://schemas.microsoft.com/office/drawing/2014/main" id="{DD337D9E-6350-5187-EE91-9CE9A39210D6}"/>
              </a:ext>
            </a:extLst>
          </p:cNvPr>
          <p:cNvSpPr txBox="1">
            <a:spLocks noChangeArrowheads="1"/>
          </p:cNvSpPr>
          <p:nvPr/>
        </p:nvSpPr>
        <p:spPr>
          <a:xfrm>
            <a:off x="967014" y="2857485"/>
            <a:ext cx="10120770" cy="1143000"/>
          </a:xfrm>
          <a:prstGeom prst="rect">
            <a:avLst/>
          </a:prstGeom>
          <a:ln>
            <a:noFill/>
          </a:ln>
        </p:spPr>
        <p:txBody>
          <a:bodyPr vert="horz" lIns="91440" tIns="45720" rIns="91440" bIns="45720" rtlCol="0" anchor="b">
            <a:no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haroni" panose="02010803020104030203" pitchFamily="2" charset="-79"/>
              <a:ea typeface="ADLaM Display" panose="020F0502020204030204" pitchFamily="2" charset="0"/>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haroni" panose="02010803020104030203" pitchFamily="2" charset="-79"/>
                <a:ea typeface="ADLaM Display" panose="020F0502020204030204" pitchFamily="2" charset="0"/>
                <a:cs typeface="Aharoni" panose="02010803020104030203" pitchFamily="2" charset="-79"/>
              </a:rPr>
              <a:t>Fitting the WTO in the Larger System of International Organizations and Agreements</a:t>
            </a:r>
          </a:p>
        </p:txBody>
      </p:sp>
    </p:spTree>
    <p:extLst>
      <p:ext uri="{BB962C8B-B14F-4D97-AF65-F5344CB8AC3E}">
        <p14:creationId xmlns:p14="http://schemas.microsoft.com/office/powerpoint/2010/main" val="1103719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D81433E-79DE-19D8-BB4E-B1C5B5DD8C6B}"/>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3" name="Rectangle 2">
            <a:extLst>
              <a:ext uri="{FF2B5EF4-FFF2-40B4-BE49-F238E27FC236}">
                <a16:creationId xmlns:a16="http://schemas.microsoft.com/office/drawing/2014/main" id="{DD337D9E-6350-5187-EE91-9CE9A39210D6}"/>
              </a:ext>
            </a:extLst>
          </p:cNvPr>
          <p:cNvSpPr txBox="1">
            <a:spLocks noChangeArrowheads="1"/>
          </p:cNvSpPr>
          <p:nvPr/>
        </p:nvSpPr>
        <p:spPr>
          <a:xfrm>
            <a:off x="-1" y="248350"/>
            <a:ext cx="10768915" cy="655099"/>
          </a:xfrm>
          <a:prstGeom prst="rect">
            <a:avLst/>
          </a:prstGeom>
          <a:ln>
            <a:noFill/>
          </a:ln>
        </p:spPr>
        <p:txBody>
          <a:bodyPr vert="horz" lIns="91440" tIns="45720" rIns="91440" bIns="45720" rtlCol="0" anchor="b">
            <a:no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haroni" panose="02010803020104030203" pitchFamily="2" charset="-79"/>
                <a:ea typeface="ADLaM Display" panose="020F0502020204030204" pitchFamily="2" charset="0"/>
                <a:cs typeface="Aharoni" panose="02010803020104030203" pitchFamily="2" charset="-79"/>
              </a:rPr>
              <a:t>Membership in Selected Blocs and Fora </a:t>
            </a:r>
          </a:p>
        </p:txBody>
      </p:sp>
      <p:pic>
        <p:nvPicPr>
          <p:cNvPr id="6" name="Picture 5">
            <a:extLst>
              <a:ext uri="{FF2B5EF4-FFF2-40B4-BE49-F238E27FC236}">
                <a16:creationId xmlns:a16="http://schemas.microsoft.com/office/drawing/2014/main" id="{C709D1CB-705B-E6F8-2359-29697D933840}"/>
              </a:ext>
            </a:extLst>
          </p:cNvPr>
          <p:cNvPicPr>
            <a:picLocks noChangeAspect="1"/>
          </p:cNvPicPr>
          <p:nvPr/>
        </p:nvPicPr>
        <p:blipFill rotWithShape="1">
          <a:blip r:embed="rId4"/>
          <a:srcRect l="22358" t="32297" r="14515" b="6507"/>
          <a:stretch/>
        </p:blipFill>
        <p:spPr>
          <a:xfrm>
            <a:off x="1223072" y="903449"/>
            <a:ext cx="9185757" cy="5936476"/>
          </a:xfrm>
          <a:prstGeom prst="rect">
            <a:avLst/>
          </a:prstGeom>
        </p:spPr>
      </p:pic>
    </p:spTree>
    <p:extLst>
      <p:ext uri="{BB962C8B-B14F-4D97-AF65-F5344CB8AC3E}">
        <p14:creationId xmlns:p14="http://schemas.microsoft.com/office/powerpoint/2010/main" val="3846925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2"/>
          <p:cNvSpPr txBox="1">
            <a:spLocks noChangeArrowheads="1"/>
          </p:cNvSpPr>
          <p:nvPr/>
        </p:nvSpPr>
        <p:spPr>
          <a:xfrm>
            <a:off x="83568" y="198809"/>
            <a:ext cx="10055832"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900" b="1" i="0" u="none" strike="noStrike" kern="0" cap="none" spc="0" normalizeH="0" baseline="0" noProof="0" dirty="0">
              <a:ln>
                <a:noFill/>
              </a:ln>
              <a:solidFill>
                <a:srgbClr val="5B9BD5">
                  <a:lumMod val="75000"/>
                </a:srgbClr>
              </a:solidFill>
              <a:effectLst/>
              <a:uLnTx/>
              <a:uFillTx/>
              <a:latin typeface="Calibri" panose="020F0502020204030204" pitchFamily="34" charset="0"/>
              <a:ea typeface="+mj-ea"/>
              <a:cs typeface="+mj-cs"/>
            </a:endParaRPr>
          </a:p>
        </p:txBody>
      </p:sp>
      <p:sp>
        <p:nvSpPr>
          <p:cNvPr id="9" name="Oval 8"/>
          <p:cNvSpPr/>
          <p:nvPr/>
        </p:nvSpPr>
        <p:spPr>
          <a:xfrm>
            <a:off x="2100944" y="1447801"/>
            <a:ext cx="7239000" cy="502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4005944" y="1545771"/>
            <a:ext cx="3657600" cy="3352800"/>
          </a:xfrm>
          <a:prstGeom prst="ellips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80808"/>
                </a:solidFill>
                <a:effectLst/>
                <a:uLnTx/>
                <a:uFillTx/>
                <a:latin typeface="Calibri" panose="020F0502020204030204"/>
                <a:ea typeface="+mn-ea"/>
                <a:cs typeface="+mn-cs"/>
              </a:rPr>
              <a:t>WTO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80808"/>
                </a:solidFill>
                <a:effectLst/>
                <a:uLnTx/>
                <a:uFillTx/>
                <a:latin typeface="Calibri" panose="020F0502020204030204"/>
                <a:ea typeface="+mn-ea"/>
                <a:cs typeface="+mn-cs"/>
              </a:rPr>
              <a:t>(Including single undertaking and optional agreements)</a:t>
            </a:r>
          </a:p>
        </p:txBody>
      </p:sp>
      <p:sp>
        <p:nvSpPr>
          <p:cNvPr id="28" name="Oval 27"/>
          <p:cNvSpPr/>
          <p:nvPr/>
        </p:nvSpPr>
        <p:spPr>
          <a:xfrm>
            <a:off x="2939144" y="2279651"/>
            <a:ext cx="990600"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FTA #1</a:t>
            </a:r>
          </a:p>
        </p:txBody>
      </p:sp>
      <p:sp>
        <p:nvSpPr>
          <p:cNvPr id="29" name="Oval 28"/>
          <p:cNvSpPr/>
          <p:nvPr/>
        </p:nvSpPr>
        <p:spPr>
          <a:xfrm>
            <a:off x="2253344" y="3048001"/>
            <a:ext cx="990600"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FTA #2</a:t>
            </a:r>
          </a:p>
        </p:txBody>
      </p:sp>
      <p:sp>
        <p:nvSpPr>
          <p:cNvPr id="30" name="Oval 29"/>
          <p:cNvSpPr/>
          <p:nvPr/>
        </p:nvSpPr>
        <p:spPr>
          <a:xfrm>
            <a:off x="3167744" y="3505201"/>
            <a:ext cx="990600"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FTA #3</a:t>
            </a:r>
          </a:p>
        </p:txBody>
      </p:sp>
      <p:sp>
        <p:nvSpPr>
          <p:cNvPr id="31" name="Oval 30"/>
          <p:cNvSpPr/>
          <p:nvPr/>
        </p:nvSpPr>
        <p:spPr>
          <a:xfrm>
            <a:off x="2481944" y="4343401"/>
            <a:ext cx="990600"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FTA #4</a:t>
            </a:r>
          </a:p>
        </p:txBody>
      </p:sp>
      <p:sp>
        <p:nvSpPr>
          <p:cNvPr id="32" name="Oval 31"/>
          <p:cNvSpPr/>
          <p:nvPr/>
        </p:nvSpPr>
        <p:spPr>
          <a:xfrm>
            <a:off x="3624944" y="4457701"/>
            <a:ext cx="990600"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FTA #5</a:t>
            </a:r>
          </a:p>
        </p:txBody>
      </p:sp>
      <p:sp>
        <p:nvSpPr>
          <p:cNvPr id="33" name="Oval 32"/>
          <p:cNvSpPr/>
          <p:nvPr/>
        </p:nvSpPr>
        <p:spPr>
          <a:xfrm>
            <a:off x="7663544" y="3352801"/>
            <a:ext cx="1600200" cy="990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Customs Union</a:t>
            </a:r>
          </a:p>
        </p:txBody>
      </p:sp>
      <p:sp>
        <p:nvSpPr>
          <p:cNvPr id="34" name="Oval 33"/>
          <p:cNvSpPr/>
          <p:nvPr/>
        </p:nvSpPr>
        <p:spPr>
          <a:xfrm>
            <a:off x="7130144" y="4419601"/>
            <a:ext cx="1600200" cy="990600"/>
          </a:xfrm>
          <a:prstGeom prst="ellipse">
            <a:avLst/>
          </a:prstGeom>
          <a:solidFill>
            <a:srgbClr val="08080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Common Market</a:t>
            </a:r>
          </a:p>
        </p:txBody>
      </p:sp>
      <p:sp>
        <p:nvSpPr>
          <p:cNvPr id="35" name="Oval 34"/>
          <p:cNvSpPr/>
          <p:nvPr/>
        </p:nvSpPr>
        <p:spPr>
          <a:xfrm>
            <a:off x="5675575" y="5008757"/>
            <a:ext cx="1779814" cy="1298575"/>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Norms, Customs, Traditions, Etc.</a:t>
            </a:r>
          </a:p>
        </p:txBody>
      </p:sp>
      <p:sp>
        <p:nvSpPr>
          <p:cNvPr id="36" name="Oval 35"/>
          <p:cNvSpPr/>
          <p:nvPr/>
        </p:nvSpPr>
        <p:spPr>
          <a:xfrm>
            <a:off x="4808298" y="3848101"/>
            <a:ext cx="1975756" cy="896358"/>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rPr>
              <a:t>WIPO Rules Incorporated in WTO</a:t>
            </a:r>
          </a:p>
        </p:txBody>
      </p:sp>
      <p:sp>
        <p:nvSpPr>
          <p:cNvPr id="37" name="Oval 36">
            <a:extLst>
              <a:ext uri="{FF2B5EF4-FFF2-40B4-BE49-F238E27FC236}">
                <a16:creationId xmlns:a16="http://schemas.microsoft.com/office/drawing/2014/main" id="{436DC05E-9419-4771-90A8-F9D73A390C15}"/>
              </a:ext>
            </a:extLst>
          </p:cNvPr>
          <p:cNvSpPr/>
          <p:nvPr/>
        </p:nvSpPr>
        <p:spPr>
          <a:xfrm>
            <a:off x="4220937" y="5482432"/>
            <a:ext cx="789214" cy="763588"/>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BIT #1</a:t>
            </a:r>
          </a:p>
        </p:txBody>
      </p:sp>
      <p:sp>
        <p:nvSpPr>
          <p:cNvPr id="38" name="Oval 37">
            <a:extLst>
              <a:ext uri="{FF2B5EF4-FFF2-40B4-BE49-F238E27FC236}">
                <a16:creationId xmlns:a16="http://schemas.microsoft.com/office/drawing/2014/main" id="{0D4BBBDB-70F8-4B7E-94FA-21A0FD1A32A4}"/>
              </a:ext>
            </a:extLst>
          </p:cNvPr>
          <p:cNvSpPr/>
          <p:nvPr/>
        </p:nvSpPr>
        <p:spPr>
          <a:xfrm>
            <a:off x="4893130" y="4953001"/>
            <a:ext cx="789214" cy="763588"/>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BIT #2</a:t>
            </a:r>
          </a:p>
        </p:txBody>
      </p:sp>
      <p:sp>
        <p:nvSpPr>
          <p:cNvPr id="39" name="Rectangle 38"/>
          <p:cNvSpPr/>
          <p:nvPr/>
        </p:nvSpPr>
        <p:spPr>
          <a:xfrm>
            <a:off x="2721428" y="1638301"/>
            <a:ext cx="6542315" cy="1317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2797629" y="1716089"/>
            <a:ext cx="6466115"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The net result is a system of </a:t>
            </a:r>
            <a:r>
              <a:rPr kumimoji="0" lang="en-US" sz="2200" b="1" i="0" u="none" strike="noStrike" kern="1200" cap="none" spc="0" normalizeH="0" baseline="0" noProof="0" dirty="0">
                <a:ln>
                  <a:noFill/>
                </a:ln>
                <a:solidFill>
                  <a:prstClr val="white"/>
                </a:solidFill>
                <a:effectLst/>
                <a:uLnTx/>
                <a:uFillTx/>
                <a:latin typeface="Calibri" panose="020F0502020204030204"/>
                <a:ea typeface="+mn-ea"/>
                <a:cs typeface="+mn-cs"/>
              </a:rPr>
              <a:t>variable geometry </a:t>
            </a: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in which no two countries have precisely the same set of agreements, memberships, legal obligations, etc.</a:t>
            </a:r>
          </a:p>
        </p:txBody>
      </p:sp>
      <p:sp>
        <p:nvSpPr>
          <p:cNvPr id="41" name="Rectangle 40"/>
          <p:cNvSpPr/>
          <p:nvPr/>
        </p:nvSpPr>
        <p:spPr>
          <a:xfrm>
            <a:off x="4765690" y="3578040"/>
            <a:ext cx="6849369" cy="2992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xtBox 41"/>
          <p:cNvSpPr txBox="1"/>
          <p:nvPr/>
        </p:nvSpPr>
        <p:spPr>
          <a:xfrm>
            <a:off x="4993354" y="3651485"/>
            <a:ext cx="6466114"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Most countries fall into one of three groups: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Developed countries that join all WTO agreements and have multiple RTAs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Emerging economies that join most or all WTO agreements and also have multiple RTAs</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LDCs and other developing countries that join few or none of the optional WTO agreements and have relatively few RTAs</a:t>
            </a:r>
          </a:p>
        </p:txBody>
      </p:sp>
      <p:pic>
        <p:nvPicPr>
          <p:cNvPr id="3" name="Picture 2">
            <a:extLst>
              <a:ext uri="{FF2B5EF4-FFF2-40B4-BE49-F238E27FC236}">
                <a16:creationId xmlns:a16="http://schemas.microsoft.com/office/drawing/2014/main" id="{A67DD3B4-38B6-E839-04EC-1F55B8DD03EB}"/>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4" name="Rectangle 2">
            <a:extLst>
              <a:ext uri="{FF2B5EF4-FFF2-40B4-BE49-F238E27FC236}">
                <a16:creationId xmlns:a16="http://schemas.microsoft.com/office/drawing/2014/main" id="{2AA472E1-83C2-C297-D404-5A848E27ECFC}"/>
              </a:ext>
            </a:extLst>
          </p:cNvPr>
          <p:cNvSpPr txBox="1">
            <a:spLocks noChangeArrowheads="1"/>
          </p:cNvSpPr>
          <p:nvPr/>
        </p:nvSpPr>
        <p:spPr>
          <a:xfrm>
            <a:off x="-186166" y="532274"/>
            <a:ext cx="10768915" cy="655099"/>
          </a:xfrm>
          <a:prstGeom prst="rect">
            <a:avLst/>
          </a:prstGeom>
          <a:ln>
            <a:noFill/>
          </a:ln>
        </p:spPr>
        <p:txBody>
          <a:bodyPr vert="horz" lIns="91440" tIns="45720" rIns="91440" bIns="45720" rtlCol="0" anchor="b">
            <a:no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haroni" panose="02010803020104030203" pitchFamily="2" charset="-79"/>
                <a:ea typeface="ADLaM Display" panose="020F0502020204030204" pitchFamily="2" charset="0"/>
                <a:cs typeface="Aharoni" panose="02010803020104030203" pitchFamily="2" charset="-79"/>
              </a:rPr>
              <a:t>The Multilateral Trade System Is Just One</a:t>
            </a:r>
            <a:br>
              <a:rPr kumimoji="0" lang="en-U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haroni" panose="02010803020104030203" pitchFamily="2" charset="-79"/>
                <a:ea typeface="ADLaM Display" panose="020F0502020204030204" pitchFamily="2" charset="0"/>
                <a:cs typeface="Aharoni" panose="02010803020104030203" pitchFamily="2" charset="-79"/>
              </a:rPr>
            </a:br>
            <a:r>
              <a:rPr kumimoji="0" lang="en-U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haroni" panose="02010803020104030203" pitchFamily="2" charset="-79"/>
                <a:ea typeface="ADLaM Display" panose="020F0502020204030204" pitchFamily="2" charset="0"/>
                <a:cs typeface="Aharoni" panose="02010803020104030203" pitchFamily="2" charset="-79"/>
              </a:rPr>
              <a:t>Part of the International Trade System</a:t>
            </a:r>
          </a:p>
        </p:txBody>
      </p:sp>
    </p:spTree>
    <p:extLst>
      <p:ext uri="{BB962C8B-B14F-4D97-AF65-F5344CB8AC3E}">
        <p14:creationId xmlns:p14="http://schemas.microsoft.com/office/powerpoint/2010/main" val="42218083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1000" fill="hold"/>
                                        <p:tgtEl>
                                          <p:spTgt spid="28"/>
                                        </p:tgtEl>
                                        <p:attrNameLst>
                                          <p:attrName>ppt_w</p:attrName>
                                        </p:attrNameLst>
                                      </p:cBhvr>
                                      <p:tavLst>
                                        <p:tav tm="0">
                                          <p:val>
                                            <p:fltVal val="0"/>
                                          </p:val>
                                        </p:tav>
                                        <p:tav tm="100000">
                                          <p:val>
                                            <p:strVal val="#ppt_w"/>
                                          </p:val>
                                        </p:tav>
                                      </p:tavLst>
                                    </p:anim>
                                    <p:anim calcmode="lin" valueType="num">
                                      <p:cBhvr>
                                        <p:cTn id="24" dur="1000" fill="hold"/>
                                        <p:tgtEl>
                                          <p:spTgt spid="28"/>
                                        </p:tgtEl>
                                        <p:attrNameLst>
                                          <p:attrName>ppt_h</p:attrName>
                                        </p:attrNameLst>
                                      </p:cBhvr>
                                      <p:tavLst>
                                        <p:tav tm="0">
                                          <p:val>
                                            <p:fltVal val="0"/>
                                          </p:val>
                                        </p:tav>
                                        <p:tav tm="100000">
                                          <p:val>
                                            <p:strVal val="#ppt_h"/>
                                          </p:val>
                                        </p:tav>
                                      </p:tavLst>
                                    </p:anim>
                                    <p:anim calcmode="lin" valueType="num">
                                      <p:cBhvr>
                                        <p:cTn id="25" dur="1000" fill="hold"/>
                                        <p:tgtEl>
                                          <p:spTgt spid="28"/>
                                        </p:tgtEl>
                                        <p:attrNameLst>
                                          <p:attrName>style.rotation</p:attrName>
                                        </p:attrNameLst>
                                      </p:cBhvr>
                                      <p:tavLst>
                                        <p:tav tm="0">
                                          <p:val>
                                            <p:fltVal val="90"/>
                                          </p:val>
                                        </p:tav>
                                        <p:tav tm="100000">
                                          <p:val>
                                            <p:fltVal val="0"/>
                                          </p:val>
                                        </p:tav>
                                      </p:tavLst>
                                    </p:anim>
                                    <p:animEffect transition="in" filter="fade">
                                      <p:cBhvr>
                                        <p:cTn id="26" dur="1000"/>
                                        <p:tgtEl>
                                          <p:spTgt spid="28"/>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1000" fill="hold"/>
                                        <p:tgtEl>
                                          <p:spTgt spid="29"/>
                                        </p:tgtEl>
                                        <p:attrNameLst>
                                          <p:attrName>ppt_w</p:attrName>
                                        </p:attrNameLst>
                                      </p:cBhvr>
                                      <p:tavLst>
                                        <p:tav tm="0">
                                          <p:val>
                                            <p:fltVal val="0"/>
                                          </p:val>
                                        </p:tav>
                                        <p:tav tm="100000">
                                          <p:val>
                                            <p:strVal val="#ppt_w"/>
                                          </p:val>
                                        </p:tav>
                                      </p:tavLst>
                                    </p:anim>
                                    <p:anim calcmode="lin" valueType="num">
                                      <p:cBhvr>
                                        <p:cTn id="30" dur="1000" fill="hold"/>
                                        <p:tgtEl>
                                          <p:spTgt spid="29"/>
                                        </p:tgtEl>
                                        <p:attrNameLst>
                                          <p:attrName>ppt_h</p:attrName>
                                        </p:attrNameLst>
                                      </p:cBhvr>
                                      <p:tavLst>
                                        <p:tav tm="0">
                                          <p:val>
                                            <p:fltVal val="0"/>
                                          </p:val>
                                        </p:tav>
                                        <p:tav tm="100000">
                                          <p:val>
                                            <p:strVal val="#ppt_h"/>
                                          </p:val>
                                        </p:tav>
                                      </p:tavLst>
                                    </p:anim>
                                    <p:anim calcmode="lin" valueType="num">
                                      <p:cBhvr>
                                        <p:cTn id="31" dur="1000" fill="hold"/>
                                        <p:tgtEl>
                                          <p:spTgt spid="29"/>
                                        </p:tgtEl>
                                        <p:attrNameLst>
                                          <p:attrName>style.rotation</p:attrName>
                                        </p:attrNameLst>
                                      </p:cBhvr>
                                      <p:tavLst>
                                        <p:tav tm="0">
                                          <p:val>
                                            <p:fltVal val="90"/>
                                          </p:val>
                                        </p:tav>
                                        <p:tav tm="100000">
                                          <p:val>
                                            <p:fltVal val="0"/>
                                          </p:val>
                                        </p:tav>
                                      </p:tavLst>
                                    </p:anim>
                                    <p:animEffect transition="in" filter="fade">
                                      <p:cBhvr>
                                        <p:cTn id="32" dur="1000"/>
                                        <p:tgtEl>
                                          <p:spTgt spid="29"/>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1000" fill="hold"/>
                                        <p:tgtEl>
                                          <p:spTgt spid="30"/>
                                        </p:tgtEl>
                                        <p:attrNameLst>
                                          <p:attrName>ppt_w</p:attrName>
                                        </p:attrNameLst>
                                      </p:cBhvr>
                                      <p:tavLst>
                                        <p:tav tm="0">
                                          <p:val>
                                            <p:fltVal val="0"/>
                                          </p:val>
                                        </p:tav>
                                        <p:tav tm="100000">
                                          <p:val>
                                            <p:strVal val="#ppt_w"/>
                                          </p:val>
                                        </p:tav>
                                      </p:tavLst>
                                    </p:anim>
                                    <p:anim calcmode="lin" valueType="num">
                                      <p:cBhvr>
                                        <p:cTn id="36" dur="1000" fill="hold"/>
                                        <p:tgtEl>
                                          <p:spTgt spid="30"/>
                                        </p:tgtEl>
                                        <p:attrNameLst>
                                          <p:attrName>ppt_h</p:attrName>
                                        </p:attrNameLst>
                                      </p:cBhvr>
                                      <p:tavLst>
                                        <p:tav tm="0">
                                          <p:val>
                                            <p:fltVal val="0"/>
                                          </p:val>
                                        </p:tav>
                                        <p:tav tm="100000">
                                          <p:val>
                                            <p:strVal val="#ppt_h"/>
                                          </p:val>
                                        </p:tav>
                                      </p:tavLst>
                                    </p:anim>
                                    <p:anim calcmode="lin" valueType="num">
                                      <p:cBhvr>
                                        <p:cTn id="37" dur="1000" fill="hold"/>
                                        <p:tgtEl>
                                          <p:spTgt spid="30"/>
                                        </p:tgtEl>
                                        <p:attrNameLst>
                                          <p:attrName>style.rotation</p:attrName>
                                        </p:attrNameLst>
                                      </p:cBhvr>
                                      <p:tavLst>
                                        <p:tav tm="0">
                                          <p:val>
                                            <p:fltVal val="90"/>
                                          </p:val>
                                        </p:tav>
                                        <p:tav tm="100000">
                                          <p:val>
                                            <p:fltVal val="0"/>
                                          </p:val>
                                        </p:tav>
                                      </p:tavLst>
                                    </p:anim>
                                    <p:animEffect transition="in" filter="fade">
                                      <p:cBhvr>
                                        <p:cTn id="38" dur="1000"/>
                                        <p:tgtEl>
                                          <p:spTgt spid="30"/>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1000" fill="hold"/>
                                        <p:tgtEl>
                                          <p:spTgt spid="31"/>
                                        </p:tgtEl>
                                        <p:attrNameLst>
                                          <p:attrName>ppt_w</p:attrName>
                                        </p:attrNameLst>
                                      </p:cBhvr>
                                      <p:tavLst>
                                        <p:tav tm="0">
                                          <p:val>
                                            <p:fltVal val="0"/>
                                          </p:val>
                                        </p:tav>
                                        <p:tav tm="100000">
                                          <p:val>
                                            <p:strVal val="#ppt_w"/>
                                          </p:val>
                                        </p:tav>
                                      </p:tavLst>
                                    </p:anim>
                                    <p:anim calcmode="lin" valueType="num">
                                      <p:cBhvr>
                                        <p:cTn id="42" dur="1000" fill="hold"/>
                                        <p:tgtEl>
                                          <p:spTgt spid="31"/>
                                        </p:tgtEl>
                                        <p:attrNameLst>
                                          <p:attrName>ppt_h</p:attrName>
                                        </p:attrNameLst>
                                      </p:cBhvr>
                                      <p:tavLst>
                                        <p:tav tm="0">
                                          <p:val>
                                            <p:fltVal val="0"/>
                                          </p:val>
                                        </p:tav>
                                        <p:tav tm="100000">
                                          <p:val>
                                            <p:strVal val="#ppt_h"/>
                                          </p:val>
                                        </p:tav>
                                      </p:tavLst>
                                    </p:anim>
                                    <p:anim calcmode="lin" valueType="num">
                                      <p:cBhvr>
                                        <p:cTn id="43" dur="1000" fill="hold"/>
                                        <p:tgtEl>
                                          <p:spTgt spid="31"/>
                                        </p:tgtEl>
                                        <p:attrNameLst>
                                          <p:attrName>style.rotation</p:attrName>
                                        </p:attrNameLst>
                                      </p:cBhvr>
                                      <p:tavLst>
                                        <p:tav tm="0">
                                          <p:val>
                                            <p:fltVal val="90"/>
                                          </p:val>
                                        </p:tav>
                                        <p:tav tm="100000">
                                          <p:val>
                                            <p:fltVal val="0"/>
                                          </p:val>
                                        </p:tav>
                                      </p:tavLst>
                                    </p:anim>
                                    <p:animEffect transition="in" filter="fade">
                                      <p:cBhvr>
                                        <p:cTn id="44" dur="1000"/>
                                        <p:tgtEl>
                                          <p:spTgt spid="31"/>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1000" fill="hold"/>
                                        <p:tgtEl>
                                          <p:spTgt spid="32"/>
                                        </p:tgtEl>
                                        <p:attrNameLst>
                                          <p:attrName>ppt_w</p:attrName>
                                        </p:attrNameLst>
                                      </p:cBhvr>
                                      <p:tavLst>
                                        <p:tav tm="0">
                                          <p:val>
                                            <p:fltVal val="0"/>
                                          </p:val>
                                        </p:tav>
                                        <p:tav tm="100000">
                                          <p:val>
                                            <p:strVal val="#ppt_w"/>
                                          </p:val>
                                        </p:tav>
                                      </p:tavLst>
                                    </p:anim>
                                    <p:anim calcmode="lin" valueType="num">
                                      <p:cBhvr>
                                        <p:cTn id="48" dur="1000" fill="hold"/>
                                        <p:tgtEl>
                                          <p:spTgt spid="32"/>
                                        </p:tgtEl>
                                        <p:attrNameLst>
                                          <p:attrName>ppt_h</p:attrName>
                                        </p:attrNameLst>
                                      </p:cBhvr>
                                      <p:tavLst>
                                        <p:tav tm="0">
                                          <p:val>
                                            <p:fltVal val="0"/>
                                          </p:val>
                                        </p:tav>
                                        <p:tav tm="100000">
                                          <p:val>
                                            <p:strVal val="#ppt_h"/>
                                          </p:val>
                                        </p:tav>
                                      </p:tavLst>
                                    </p:anim>
                                    <p:anim calcmode="lin" valueType="num">
                                      <p:cBhvr>
                                        <p:cTn id="49" dur="1000" fill="hold"/>
                                        <p:tgtEl>
                                          <p:spTgt spid="32"/>
                                        </p:tgtEl>
                                        <p:attrNameLst>
                                          <p:attrName>style.rotation</p:attrName>
                                        </p:attrNameLst>
                                      </p:cBhvr>
                                      <p:tavLst>
                                        <p:tav tm="0">
                                          <p:val>
                                            <p:fltVal val="90"/>
                                          </p:val>
                                        </p:tav>
                                        <p:tav tm="100000">
                                          <p:val>
                                            <p:fltVal val="0"/>
                                          </p:val>
                                        </p:tav>
                                      </p:tavLst>
                                    </p:anim>
                                    <p:animEffect transition="in" filter="fade">
                                      <p:cBhvr>
                                        <p:cTn id="50" dur="10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1000" fill="hold"/>
                                        <p:tgtEl>
                                          <p:spTgt spid="33"/>
                                        </p:tgtEl>
                                        <p:attrNameLst>
                                          <p:attrName>ppt_w</p:attrName>
                                        </p:attrNameLst>
                                      </p:cBhvr>
                                      <p:tavLst>
                                        <p:tav tm="0">
                                          <p:val>
                                            <p:fltVal val="0"/>
                                          </p:val>
                                        </p:tav>
                                        <p:tav tm="100000">
                                          <p:val>
                                            <p:strVal val="#ppt_w"/>
                                          </p:val>
                                        </p:tav>
                                      </p:tavLst>
                                    </p:anim>
                                    <p:anim calcmode="lin" valueType="num">
                                      <p:cBhvr>
                                        <p:cTn id="56" dur="1000" fill="hold"/>
                                        <p:tgtEl>
                                          <p:spTgt spid="33"/>
                                        </p:tgtEl>
                                        <p:attrNameLst>
                                          <p:attrName>ppt_h</p:attrName>
                                        </p:attrNameLst>
                                      </p:cBhvr>
                                      <p:tavLst>
                                        <p:tav tm="0">
                                          <p:val>
                                            <p:fltVal val="0"/>
                                          </p:val>
                                        </p:tav>
                                        <p:tav tm="100000">
                                          <p:val>
                                            <p:strVal val="#ppt_h"/>
                                          </p:val>
                                        </p:tav>
                                      </p:tavLst>
                                    </p:anim>
                                    <p:anim calcmode="lin" valueType="num">
                                      <p:cBhvr>
                                        <p:cTn id="57" dur="1000" fill="hold"/>
                                        <p:tgtEl>
                                          <p:spTgt spid="33"/>
                                        </p:tgtEl>
                                        <p:attrNameLst>
                                          <p:attrName>style.rotation</p:attrName>
                                        </p:attrNameLst>
                                      </p:cBhvr>
                                      <p:tavLst>
                                        <p:tav tm="0">
                                          <p:val>
                                            <p:fltVal val="90"/>
                                          </p:val>
                                        </p:tav>
                                        <p:tav tm="100000">
                                          <p:val>
                                            <p:fltVal val="0"/>
                                          </p:val>
                                        </p:tav>
                                      </p:tavLst>
                                    </p:anim>
                                    <p:animEffect transition="in" filter="fade">
                                      <p:cBhvr>
                                        <p:cTn id="58" dur="1000"/>
                                        <p:tgtEl>
                                          <p:spTgt spid="33"/>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1000" fill="hold"/>
                                        <p:tgtEl>
                                          <p:spTgt spid="34"/>
                                        </p:tgtEl>
                                        <p:attrNameLst>
                                          <p:attrName>ppt_w</p:attrName>
                                        </p:attrNameLst>
                                      </p:cBhvr>
                                      <p:tavLst>
                                        <p:tav tm="0">
                                          <p:val>
                                            <p:fltVal val="0"/>
                                          </p:val>
                                        </p:tav>
                                        <p:tav tm="100000">
                                          <p:val>
                                            <p:strVal val="#ppt_w"/>
                                          </p:val>
                                        </p:tav>
                                      </p:tavLst>
                                    </p:anim>
                                    <p:anim calcmode="lin" valueType="num">
                                      <p:cBhvr>
                                        <p:cTn id="62" dur="1000" fill="hold"/>
                                        <p:tgtEl>
                                          <p:spTgt spid="34"/>
                                        </p:tgtEl>
                                        <p:attrNameLst>
                                          <p:attrName>ppt_h</p:attrName>
                                        </p:attrNameLst>
                                      </p:cBhvr>
                                      <p:tavLst>
                                        <p:tav tm="0">
                                          <p:val>
                                            <p:fltVal val="0"/>
                                          </p:val>
                                        </p:tav>
                                        <p:tav tm="100000">
                                          <p:val>
                                            <p:strVal val="#ppt_h"/>
                                          </p:val>
                                        </p:tav>
                                      </p:tavLst>
                                    </p:anim>
                                    <p:anim calcmode="lin" valueType="num">
                                      <p:cBhvr>
                                        <p:cTn id="63" dur="1000" fill="hold"/>
                                        <p:tgtEl>
                                          <p:spTgt spid="34"/>
                                        </p:tgtEl>
                                        <p:attrNameLst>
                                          <p:attrName>style.rotation</p:attrName>
                                        </p:attrNameLst>
                                      </p:cBhvr>
                                      <p:tavLst>
                                        <p:tav tm="0">
                                          <p:val>
                                            <p:fltVal val="90"/>
                                          </p:val>
                                        </p:tav>
                                        <p:tav tm="100000">
                                          <p:val>
                                            <p:fltVal val="0"/>
                                          </p:val>
                                        </p:tav>
                                      </p:tavLst>
                                    </p:anim>
                                    <p:animEffect transition="in" filter="fade">
                                      <p:cBhvr>
                                        <p:cTn id="64" dur="1000"/>
                                        <p:tgtEl>
                                          <p:spTgt spid="34"/>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p:cTn id="67" dur="1000" fill="hold"/>
                                        <p:tgtEl>
                                          <p:spTgt spid="35"/>
                                        </p:tgtEl>
                                        <p:attrNameLst>
                                          <p:attrName>ppt_w</p:attrName>
                                        </p:attrNameLst>
                                      </p:cBhvr>
                                      <p:tavLst>
                                        <p:tav tm="0">
                                          <p:val>
                                            <p:fltVal val="0"/>
                                          </p:val>
                                        </p:tav>
                                        <p:tav tm="100000">
                                          <p:val>
                                            <p:strVal val="#ppt_w"/>
                                          </p:val>
                                        </p:tav>
                                      </p:tavLst>
                                    </p:anim>
                                    <p:anim calcmode="lin" valueType="num">
                                      <p:cBhvr>
                                        <p:cTn id="68" dur="1000" fill="hold"/>
                                        <p:tgtEl>
                                          <p:spTgt spid="35"/>
                                        </p:tgtEl>
                                        <p:attrNameLst>
                                          <p:attrName>ppt_h</p:attrName>
                                        </p:attrNameLst>
                                      </p:cBhvr>
                                      <p:tavLst>
                                        <p:tav tm="0">
                                          <p:val>
                                            <p:fltVal val="0"/>
                                          </p:val>
                                        </p:tav>
                                        <p:tav tm="100000">
                                          <p:val>
                                            <p:strVal val="#ppt_h"/>
                                          </p:val>
                                        </p:tav>
                                      </p:tavLst>
                                    </p:anim>
                                    <p:anim calcmode="lin" valueType="num">
                                      <p:cBhvr>
                                        <p:cTn id="69" dur="1000" fill="hold"/>
                                        <p:tgtEl>
                                          <p:spTgt spid="35"/>
                                        </p:tgtEl>
                                        <p:attrNameLst>
                                          <p:attrName>style.rotation</p:attrName>
                                        </p:attrNameLst>
                                      </p:cBhvr>
                                      <p:tavLst>
                                        <p:tav tm="0">
                                          <p:val>
                                            <p:fltVal val="90"/>
                                          </p:val>
                                        </p:tav>
                                        <p:tav tm="100000">
                                          <p:val>
                                            <p:fltVal val="0"/>
                                          </p:val>
                                        </p:tav>
                                      </p:tavLst>
                                    </p:anim>
                                    <p:animEffect transition="in" filter="fade">
                                      <p:cBhvr>
                                        <p:cTn id="70" dur="1000"/>
                                        <p:tgtEl>
                                          <p:spTgt spid="35"/>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1000" fill="hold"/>
                                        <p:tgtEl>
                                          <p:spTgt spid="36"/>
                                        </p:tgtEl>
                                        <p:attrNameLst>
                                          <p:attrName>ppt_w</p:attrName>
                                        </p:attrNameLst>
                                      </p:cBhvr>
                                      <p:tavLst>
                                        <p:tav tm="0">
                                          <p:val>
                                            <p:fltVal val="0"/>
                                          </p:val>
                                        </p:tav>
                                        <p:tav tm="100000">
                                          <p:val>
                                            <p:strVal val="#ppt_w"/>
                                          </p:val>
                                        </p:tav>
                                      </p:tavLst>
                                    </p:anim>
                                    <p:anim calcmode="lin" valueType="num">
                                      <p:cBhvr>
                                        <p:cTn id="76" dur="1000" fill="hold"/>
                                        <p:tgtEl>
                                          <p:spTgt spid="36"/>
                                        </p:tgtEl>
                                        <p:attrNameLst>
                                          <p:attrName>ppt_h</p:attrName>
                                        </p:attrNameLst>
                                      </p:cBhvr>
                                      <p:tavLst>
                                        <p:tav tm="0">
                                          <p:val>
                                            <p:fltVal val="0"/>
                                          </p:val>
                                        </p:tav>
                                        <p:tav tm="100000">
                                          <p:val>
                                            <p:strVal val="#ppt_h"/>
                                          </p:val>
                                        </p:tav>
                                      </p:tavLst>
                                    </p:anim>
                                    <p:anim calcmode="lin" valueType="num">
                                      <p:cBhvr>
                                        <p:cTn id="77" dur="1000" fill="hold"/>
                                        <p:tgtEl>
                                          <p:spTgt spid="36"/>
                                        </p:tgtEl>
                                        <p:attrNameLst>
                                          <p:attrName>style.rotation</p:attrName>
                                        </p:attrNameLst>
                                      </p:cBhvr>
                                      <p:tavLst>
                                        <p:tav tm="0">
                                          <p:val>
                                            <p:fltVal val="90"/>
                                          </p:val>
                                        </p:tav>
                                        <p:tav tm="100000">
                                          <p:val>
                                            <p:fltVal val="0"/>
                                          </p:val>
                                        </p:tav>
                                      </p:tavLst>
                                    </p:anim>
                                    <p:animEffect transition="in" filter="fade">
                                      <p:cBhvr>
                                        <p:cTn id="78" dur="1000"/>
                                        <p:tgtEl>
                                          <p:spTgt spid="36"/>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1000" fill="hold"/>
                                        <p:tgtEl>
                                          <p:spTgt spid="37"/>
                                        </p:tgtEl>
                                        <p:attrNameLst>
                                          <p:attrName>ppt_w</p:attrName>
                                        </p:attrNameLst>
                                      </p:cBhvr>
                                      <p:tavLst>
                                        <p:tav tm="0">
                                          <p:val>
                                            <p:fltVal val="0"/>
                                          </p:val>
                                        </p:tav>
                                        <p:tav tm="100000">
                                          <p:val>
                                            <p:strVal val="#ppt_w"/>
                                          </p:val>
                                        </p:tav>
                                      </p:tavLst>
                                    </p:anim>
                                    <p:anim calcmode="lin" valueType="num">
                                      <p:cBhvr>
                                        <p:cTn id="82" dur="1000" fill="hold"/>
                                        <p:tgtEl>
                                          <p:spTgt spid="37"/>
                                        </p:tgtEl>
                                        <p:attrNameLst>
                                          <p:attrName>ppt_h</p:attrName>
                                        </p:attrNameLst>
                                      </p:cBhvr>
                                      <p:tavLst>
                                        <p:tav tm="0">
                                          <p:val>
                                            <p:fltVal val="0"/>
                                          </p:val>
                                        </p:tav>
                                        <p:tav tm="100000">
                                          <p:val>
                                            <p:strVal val="#ppt_h"/>
                                          </p:val>
                                        </p:tav>
                                      </p:tavLst>
                                    </p:anim>
                                    <p:anim calcmode="lin" valueType="num">
                                      <p:cBhvr>
                                        <p:cTn id="83" dur="1000" fill="hold"/>
                                        <p:tgtEl>
                                          <p:spTgt spid="37"/>
                                        </p:tgtEl>
                                        <p:attrNameLst>
                                          <p:attrName>style.rotation</p:attrName>
                                        </p:attrNameLst>
                                      </p:cBhvr>
                                      <p:tavLst>
                                        <p:tav tm="0">
                                          <p:val>
                                            <p:fltVal val="90"/>
                                          </p:val>
                                        </p:tav>
                                        <p:tav tm="100000">
                                          <p:val>
                                            <p:fltVal val="0"/>
                                          </p:val>
                                        </p:tav>
                                      </p:tavLst>
                                    </p:anim>
                                    <p:animEffect transition="in" filter="fade">
                                      <p:cBhvr>
                                        <p:cTn id="84" dur="1000"/>
                                        <p:tgtEl>
                                          <p:spTgt spid="37"/>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wipe(down)">
                                      <p:cBhvr>
                                        <p:cTn id="95" dur="580">
                                          <p:stCondLst>
                                            <p:cond delay="0"/>
                                          </p:stCondLst>
                                        </p:cTn>
                                        <p:tgtEl>
                                          <p:spTgt spid="39"/>
                                        </p:tgtEl>
                                      </p:cBhvr>
                                    </p:animEffect>
                                    <p:anim calcmode="lin" valueType="num">
                                      <p:cBhvr>
                                        <p:cTn id="96"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01" dur="26">
                                          <p:stCondLst>
                                            <p:cond delay="650"/>
                                          </p:stCondLst>
                                        </p:cTn>
                                        <p:tgtEl>
                                          <p:spTgt spid="39"/>
                                        </p:tgtEl>
                                      </p:cBhvr>
                                      <p:to x="100000" y="60000"/>
                                    </p:animScale>
                                    <p:animScale>
                                      <p:cBhvr>
                                        <p:cTn id="102" dur="166" decel="50000">
                                          <p:stCondLst>
                                            <p:cond delay="676"/>
                                          </p:stCondLst>
                                        </p:cTn>
                                        <p:tgtEl>
                                          <p:spTgt spid="39"/>
                                        </p:tgtEl>
                                      </p:cBhvr>
                                      <p:to x="100000" y="100000"/>
                                    </p:animScale>
                                    <p:animScale>
                                      <p:cBhvr>
                                        <p:cTn id="103" dur="26">
                                          <p:stCondLst>
                                            <p:cond delay="1312"/>
                                          </p:stCondLst>
                                        </p:cTn>
                                        <p:tgtEl>
                                          <p:spTgt spid="39"/>
                                        </p:tgtEl>
                                      </p:cBhvr>
                                      <p:to x="100000" y="80000"/>
                                    </p:animScale>
                                    <p:animScale>
                                      <p:cBhvr>
                                        <p:cTn id="104" dur="166" decel="50000">
                                          <p:stCondLst>
                                            <p:cond delay="1338"/>
                                          </p:stCondLst>
                                        </p:cTn>
                                        <p:tgtEl>
                                          <p:spTgt spid="39"/>
                                        </p:tgtEl>
                                      </p:cBhvr>
                                      <p:to x="100000" y="100000"/>
                                    </p:animScale>
                                    <p:animScale>
                                      <p:cBhvr>
                                        <p:cTn id="105" dur="26">
                                          <p:stCondLst>
                                            <p:cond delay="1642"/>
                                          </p:stCondLst>
                                        </p:cTn>
                                        <p:tgtEl>
                                          <p:spTgt spid="39"/>
                                        </p:tgtEl>
                                      </p:cBhvr>
                                      <p:to x="100000" y="90000"/>
                                    </p:animScale>
                                    <p:animScale>
                                      <p:cBhvr>
                                        <p:cTn id="106" dur="166" decel="50000">
                                          <p:stCondLst>
                                            <p:cond delay="1668"/>
                                          </p:stCondLst>
                                        </p:cTn>
                                        <p:tgtEl>
                                          <p:spTgt spid="39"/>
                                        </p:tgtEl>
                                      </p:cBhvr>
                                      <p:to x="100000" y="100000"/>
                                    </p:animScale>
                                    <p:animScale>
                                      <p:cBhvr>
                                        <p:cTn id="107" dur="26">
                                          <p:stCondLst>
                                            <p:cond delay="1808"/>
                                          </p:stCondLst>
                                        </p:cTn>
                                        <p:tgtEl>
                                          <p:spTgt spid="39"/>
                                        </p:tgtEl>
                                      </p:cBhvr>
                                      <p:to x="100000" y="95000"/>
                                    </p:animScale>
                                    <p:animScale>
                                      <p:cBhvr>
                                        <p:cTn id="108" dur="166" decel="50000">
                                          <p:stCondLst>
                                            <p:cond delay="1834"/>
                                          </p:stCondLst>
                                        </p:cTn>
                                        <p:tgtEl>
                                          <p:spTgt spid="39"/>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down)">
                                      <p:cBhvr>
                                        <p:cTn id="111" dur="580">
                                          <p:stCondLst>
                                            <p:cond delay="0"/>
                                          </p:stCondLst>
                                        </p:cTn>
                                        <p:tgtEl>
                                          <p:spTgt spid="40"/>
                                        </p:tgtEl>
                                      </p:cBhvr>
                                    </p:animEffect>
                                    <p:anim calcmode="lin" valueType="num">
                                      <p:cBhvr>
                                        <p:cTn id="112"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17" dur="26">
                                          <p:stCondLst>
                                            <p:cond delay="650"/>
                                          </p:stCondLst>
                                        </p:cTn>
                                        <p:tgtEl>
                                          <p:spTgt spid="40"/>
                                        </p:tgtEl>
                                      </p:cBhvr>
                                      <p:to x="100000" y="60000"/>
                                    </p:animScale>
                                    <p:animScale>
                                      <p:cBhvr>
                                        <p:cTn id="118" dur="166" decel="50000">
                                          <p:stCondLst>
                                            <p:cond delay="676"/>
                                          </p:stCondLst>
                                        </p:cTn>
                                        <p:tgtEl>
                                          <p:spTgt spid="40"/>
                                        </p:tgtEl>
                                      </p:cBhvr>
                                      <p:to x="100000" y="100000"/>
                                    </p:animScale>
                                    <p:animScale>
                                      <p:cBhvr>
                                        <p:cTn id="119" dur="26">
                                          <p:stCondLst>
                                            <p:cond delay="1312"/>
                                          </p:stCondLst>
                                        </p:cTn>
                                        <p:tgtEl>
                                          <p:spTgt spid="40"/>
                                        </p:tgtEl>
                                      </p:cBhvr>
                                      <p:to x="100000" y="80000"/>
                                    </p:animScale>
                                    <p:animScale>
                                      <p:cBhvr>
                                        <p:cTn id="120" dur="166" decel="50000">
                                          <p:stCondLst>
                                            <p:cond delay="1338"/>
                                          </p:stCondLst>
                                        </p:cTn>
                                        <p:tgtEl>
                                          <p:spTgt spid="40"/>
                                        </p:tgtEl>
                                      </p:cBhvr>
                                      <p:to x="100000" y="100000"/>
                                    </p:animScale>
                                    <p:animScale>
                                      <p:cBhvr>
                                        <p:cTn id="121" dur="26">
                                          <p:stCondLst>
                                            <p:cond delay="1642"/>
                                          </p:stCondLst>
                                        </p:cTn>
                                        <p:tgtEl>
                                          <p:spTgt spid="40"/>
                                        </p:tgtEl>
                                      </p:cBhvr>
                                      <p:to x="100000" y="90000"/>
                                    </p:animScale>
                                    <p:animScale>
                                      <p:cBhvr>
                                        <p:cTn id="122" dur="166" decel="50000">
                                          <p:stCondLst>
                                            <p:cond delay="1668"/>
                                          </p:stCondLst>
                                        </p:cTn>
                                        <p:tgtEl>
                                          <p:spTgt spid="40"/>
                                        </p:tgtEl>
                                      </p:cBhvr>
                                      <p:to x="100000" y="100000"/>
                                    </p:animScale>
                                    <p:animScale>
                                      <p:cBhvr>
                                        <p:cTn id="123" dur="26">
                                          <p:stCondLst>
                                            <p:cond delay="1808"/>
                                          </p:stCondLst>
                                        </p:cTn>
                                        <p:tgtEl>
                                          <p:spTgt spid="40"/>
                                        </p:tgtEl>
                                      </p:cBhvr>
                                      <p:to x="100000" y="95000"/>
                                    </p:animScale>
                                    <p:animScale>
                                      <p:cBhvr>
                                        <p:cTn id="124" dur="166" decel="50000">
                                          <p:stCondLst>
                                            <p:cond delay="1834"/>
                                          </p:stCondLst>
                                        </p:cTn>
                                        <p:tgtEl>
                                          <p:spTgt spid="40"/>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41"/>
                                        </p:tgtEl>
                                        <p:attrNameLst>
                                          <p:attrName>style.visibility</p:attrName>
                                        </p:attrNameLst>
                                      </p:cBhvr>
                                      <p:to>
                                        <p:strVal val="visible"/>
                                      </p:to>
                                    </p:set>
                                    <p:animEffect transition="in" filter="wipe(down)">
                                      <p:cBhvr>
                                        <p:cTn id="129" dur="580">
                                          <p:stCondLst>
                                            <p:cond delay="0"/>
                                          </p:stCondLst>
                                        </p:cTn>
                                        <p:tgtEl>
                                          <p:spTgt spid="41"/>
                                        </p:tgtEl>
                                      </p:cBhvr>
                                    </p:animEffect>
                                    <p:anim calcmode="lin" valueType="num">
                                      <p:cBhvr>
                                        <p:cTn id="13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5" dur="26">
                                          <p:stCondLst>
                                            <p:cond delay="650"/>
                                          </p:stCondLst>
                                        </p:cTn>
                                        <p:tgtEl>
                                          <p:spTgt spid="41"/>
                                        </p:tgtEl>
                                      </p:cBhvr>
                                      <p:to x="100000" y="60000"/>
                                    </p:animScale>
                                    <p:animScale>
                                      <p:cBhvr>
                                        <p:cTn id="136" dur="166" decel="50000">
                                          <p:stCondLst>
                                            <p:cond delay="676"/>
                                          </p:stCondLst>
                                        </p:cTn>
                                        <p:tgtEl>
                                          <p:spTgt spid="41"/>
                                        </p:tgtEl>
                                      </p:cBhvr>
                                      <p:to x="100000" y="100000"/>
                                    </p:animScale>
                                    <p:animScale>
                                      <p:cBhvr>
                                        <p:cTn id="137" dur="26">
                                          <p:stCondLst>
                                            <p:cond delay="1312"/>
                                          </p:stCondLst>
                                        </p:cTn>
                                        <p:tgtEl>
                                          <p:spTgt spid="41"/>
                                        </p:tgtEl>
                                      </p:cBhvr>
                                      <p:to x="100000" y="80000"/>
                                    </p:animScale>
                                    <p:animScale>
                                      <p:cBhvr>
                                        <p:cTn id="138" dur="166" decel="50000">
                                          <p:stCondLst>
                                            <p:cond delay="1338"/>
                                          </p:stCondLst>
                                        </p:cTn>
                                        <p:tgtEl>
                                          <p:spTgt spid="41"/>
                                        </p:tgtEl>
                                      </p:cBhvr>
                                      <p:to x="100000" y="100000"/>
                                    </p:animScale>
                                    <p:animScale>
                                      <p:cBhvr>
                                        <p:cTn id="139" dur="26">
                                          <p:stCondLst>
                                            <p:cond delay="1642"/>
                                          </p:stCondLst>
                                        </p:cTn>
                                        <p:tgtEl>
                                          <p:spTgt spid="41"/>
                                        </p:tgtEl>
                                      </p:cBhvr>
                                      <p:to x="100000" y="90000"/>
                                    </p:animScale>
                                    <p:animScale>
                                      <p:cBhvr>
                                        <p:cTn id="140" dur="166" decel="50000">
                                          <p:stCondLst>
                                            <p:cond delay="1668"/>
                                          </p:stCondLst>
                                        </p:cTn>
                                        <p:tgtEl>
                                          <p:spTgt spid="41"/>
                                        </p:tgtEl>
                                      </p:cBhvr>
                                      <p:to x="100000" y="100000"/>
                                    </p:animScale>
                                    <p:animScale>
                                      <p:cBhvr>
                                        <p:cTn id="141" dur="26">
                                          <p:stCondLst>
                                            <p:cond delay="1808"/>
                                          </p:stCondLst>
                                        </p:cTn>
                                        <p:tgtEl>
                                          <p:spTgt spid="41"/>
                                        </p:tgtEl>
                                      </p:cBhvr>
                                      <p:to x="100000" y="95000"/>
                                    </p:animScale>
                                    <p:animScale>
                                      <p:cBhvr>
                                        <p:cTn id="142" dur="166" decel="50000">
                                          <p:stCondLst>
                                            <p:cond delay="1834"/>
                                          </p:stCondLst>
                                        </p:cTn>
                                        <p:tgtEl>
                                          <p:spTgt spid="41"/>
                                        </p:tgtEl>
                                      </p:cBhvr>
                                      <p:to x="100000" y="100000"/>
                                    </p:animScale>
                                  </p:childTnLst>
                                </p:cTn>
                              </p:par>
                              <p:par>
                                <p:cTn id="143" presetID="26" presetClass="entr" presetSubtype="0" fill="hold" grpId="0" nodeType="withEffect">
                                  <p:stCondLst>
                                    <p:cond delay="0"/>
                                  </p:stCondLst>
                                  <p:childTnLst>
                                    <p:set>
                                      <p:cBhvr>
                                        <p:cTn id="144" dur="1" fill="hold">
                                          <p:stCondLst>
                                            <p:cond delay="0"/>
                                          </p:stCondLst>
                                        </p:cTn>
                                        <p:tgtEl>
                                          <p:spTgt spid="42"/>
                                        </p:tgtEl>
                                        <p:attrNameLst>
                                          <p:attrName>style.visibility</p:attrName>
                                        </p:attrNameLst>
                                      </p:cBhvr>
                                      <p:to>
                                        <p:strVal val="visible"/>
                                      </p:to>
                                    </p:set>
                                    <p:animEffect transition="in" filter="wipe(down)">
                                      <p:cBhvr>
                                        <p:cTn id="145" dur="580">
                                          <p:stCondLst>
                                            <p:cond delay="0"/>
                                          </p:stCondLst>
                                        </p:cTn>
                                        <p:tgtEl>
                                          <p:spTgt spid="42"/>
                                        </p:tgtEl>
                                      </p:cBhvr>
                                    </p:animEffect>
                                    <p:anim calcmode="lin" valueType="num">
                                      <p:cBhvr>
                                        <p:cTn id="146"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51" dur="26">
                                          <p:stCondLst>
                                            <p:cond delay="650"/>
                                          </p:stCondLst>
                                        </p:cTn>
                                        <p:tgtEl>
                                          <p:spTgt spid="42"/>
                                        </p:tgtEl>
                                      </p:cBhvr>
                                      <p:to x="100000" y="60000"/>
                                    </p:animScale>
                                    <p:animScale>
                                      <p:cBhvr>
                                        <p:cTn id="152" dur="166" decel="50000">
                                          <p:stCondLst>
                                            <p:cond delay="676"/>
                                          </p:stCondLst>
                                        </p:cTn>
                                        <p:tgtEl>
                                          <p:spTgt spid="42"/>
                                        </p:tgtEl>
                                      </p:cBhvr>
                                      <p:to x="100000" y="100000"/>
                                    </p:animScale>
                                    <p:animScale>
                                      <p:cBhvr>
                                        <p:cTn id="153" dur="26">
                                          <p:stCondLst>
                                            <p:cond delay="1312"/>
                                          </p:stCondLst>
                                        </p:cTn>
                                        <p:tgtEl>
                                          <p:spTgt spid="42"/>
                                        </p:tgtEl>
                                      </p:cBhvr>
                                      <p:to x="100000" y="80000"/>
                                    </p:animScale>
                                    <p:animScale>
                                      <p:cBhvr>
                                        <p:cTn id="154" dur="166" decel="50000">
                                          <p:stCondLst>
                                            <p:cond delay="1338"/>
                                          </p:stCondLst>
                                        </p:cTn>
                                        <p:tgtEl>
                                          <p:spTgt spid="42"/>
                                        </p:tgtEl>
                                      </p:cBhvr>
                                      <p:to x="100000" y="100000"/>
                                    </p:animScale>
                                    <p:animScale>
                                      <p:cBhvr>
                                        <p:cTn id="155" dur="26">
                                          <p:stCondLst>
                                            <p:cond delay="1642"/>
                                          </p:stCondLst>
                                        </p:cTn>
                                        <p:tgtEl>
                                          <p:spTgt spid="42"/>
                                        </p:tgtEl>
                                      </p:cBhvr>
                                      <p:to x="100000" y="90000"/>
                                    </p:animScale>
                                    <p:animScale>
                                      <p:cBhvr>
                                        <p:cTn id="156" dur="166" decel="50000">
                                          <p:stCondLst>
                                            <p:cond delay="1668"/>
                                          </p:stCondLst>
                                        </p:cTn>
                                        <p:tgtEl>
                                          <p:spTgt spid="42"/>
                                        </p:tgtEl>
                                      </p:cBhvr>
                                      <p:to x="100000" y="100000"/>
                                    </p:animScale>
                                    <p:animScale>
                                      <p:cBhvr>
                                        <p:cTn id="157" dur="26">
                                          <p:stCondLst>
                                            <p:cond delay="1808"/>
                                          </p:stCondLst>
                                        </p:cTn>
                                        <p:tgtEl>
                                          <p:spTgt spid="42"/>
                                        </p:tgtEl>
                                      </p:cBhvr>
                                      <p:to x="100000" y="95000"/>
                                    </p:animScale>
                                    <p:animScale>
                                      <p:cBhvr>
                                        <p:cTn id="158" dur="166" decel="50000">
                                          <p:stCondLst>
                                            <p:cond delay="1834"/>
                                          </p:stCondLst>
                                        </p:cTn>
                                        <p:tgtEl>
                                          <p:spTgt spid="4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p:bldP spid="41"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2"/>
          <p:cNvSpPr txBox="1">
            <a:spLocks noChangeArrowheads="1"/>
          </p:cNvSpPr>
          <p:nvPr/>
        </p:nvSpPr>
        <p:spPr>
          <a:xfrm>
            <a:off x="83568" y="100835"/>
            <a:ext cx="10055832"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900" b="1" i="0" u="none" strike="noStrike" kern="0" cap="none" spc="0" normalizeH="0" baseline="0" noProof="0" dirty="0">
              <a:ln>
                <a:noFill/>
              </a:ln>
              <a:solidFill>
                <a:srgbClr val="5B9BD5">
                  <a:lumMod val="75000"/>
                </a:srgbClr>
              </a:solidFill>
              <a:effectLst/>
              <a:uLnTx/>
              <a:uFillTx/>
              <a:latin typeface="Calibri" panose="020F0502020204030204" pitchFamily="34" charset="0"/>
              <a:ea typeface="+mj-ea"/>
              <a:cs typeface="+mj-cs"/>
            </a:endParaRPr>
          </a:p>
        </p:txBody>
      </p:sp>
      <p:sp>
        <p:nvSpPr>
          <p:cNvPr id="36" name="Oval 35"/>
          <p:cNvSpPr/>
          <p:nvPr/>
        </p:nvSpPr>
        <p:spPr>
          <a:xfrm>
            <a:off x="797380" y="1348928"/>
            <a:ext cx="4971215" cy="514985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p:cNvSpPr/>
          <p:nvPr/>
        </p:nvSpPr>
        <p:spPr>
          <a:xfrm>
            <a:off x="2279725" y="1439294"/>
            <a:ext cx="1770594" cy="1173284"/>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General Assembly</a:t>
            </a:r>
          </a:p>
        </p:txBody>
      </p:sp>
      <p:sp>
        <p:nvSpPr>
          <p:cNvPr id="38" name="TextBox 37">
            <a:extLst>
              <a:ext uri="{FF2B5EF4-FFF2-40B4-BE49-F238E27FC236}">
                <a16:creationId xmlns:a16="http://schemas.microsoft.com/office/drawing/2014/main" id="{3D4ACF38-098C-45D1-8B98-83DAAE0F0770}"/>
              </a:ext>
            </a:extLst>
          </p:cNvPr>
          <p:cNvSpPr txBox="1"/>
          <p:nvPr/>
        </p:nvSpPr>
        <p:spPr>
          <a:xfrm>
            <a:off x="1721297" y="5282822"/>
            <a:ext cx="317590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U.N.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Bodies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546D480F-5D81-44C5-928D-116E8284BB72}"/>
              </a:ext>
            </a:extLst>
          </p:cNvPr>
          <p:cNvSpPr/>
          <p:nvPr/>
        </p:nvSpPr>
        <p:spPr>
          <a:xfrm>
            <a:off x="3694793" y="2263950"/>
            <a:ext cx="1770594" cy="1173284"/>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Int’l Court of Justice</a:t>
            </a:r>
          </a:p>
        </p:txBody>
      </p:sp>
      <p:sp>
        <p:nvSpPr>
          <p:cNvPr id="40" name="Oval 39">
            <a:extLst>
              <a:ext uri="{FF2B5EF4-FFF2-40B4-BE49-F238E27FC236}">
                <a16:creationId xmlns:a16="http://schemas.microsoft.com/office/drawing/2014/main" id="{EE1142E2-7A2B-4049-BDB4-B50FFD9FE361}"/>
              </a:ext>
            </a:extLst>
          </p:cNvPr>
          <p:cNvSpPr/>
          <p:nvPr/>
        </p:nvSpPr>
        <p:spPr>
          <a:xfrm>
            <a:off x="1212995" y="2358345"/>
            <a:ext cx="1502989" cy="1173284"/>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Security Council</a:t>
            </a:r>
          </a:p>
        </p:txBody>
      </p:sp>
      <p:sp>
        <p:nvSpPr>
          <p:cNvPr id="41" name="Oval 40">
            <a:extLst>
              <a:ext uri="{FF2B5EF4-FFF2-40B4-BE49-F238E27FC236}">
                <a16:creationId xmlns:a16="http://schemas.microsoft.com/office/drawing/2014/main" id="{258FAEE6-7BBB-4BB3-B270-6F9A3DF7B0BE}"/>
              </a:ext>
            </a:extLst>
          </p:cNvPr>
          <p:cNvSpPr/>
          <p:nvPr/>
        </p:nvSpPr>
        <p:spPr>
          <a:xfrm>
            <a:off x="2676514" y="2927834"/>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WIPO</a:t>
            </a:r>
          </a:p>
        </p:txBody>
      </p:sp>
      <p:sp>
        <p:nvSpPr>
          <p:cNvPr id="42" name="Oval 41">
            <a:extLst>
              <a:ext uri="{FF2B5EF4-FFF2-40B4-BE49-F238E27FC236}">
                <a16:creationId xmlns:a16="http://schemas.microsoft.com/office/drawing/2014/main" id="{F8B7E18F-E49B-410A-8A84-BB418A98FEE3}"/>
              </a:ext>
            </a:extLst>
          </p:cNvPr>
          <p:cNvSpPr/>
          <p:nvPr/>
        </p:nvSpPr>
        <p:spPr>
          <a:xfrm>
            <a:off x="858876" y="3624321"/>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FAO</a:t>
            </a:r>
          </a:p>
        </p:txBody>
      </p:sp>
      <p:sp>
        <p:nvSpPr>
          <p:cNvPr id="43" name="Oval 42">
            <a:extLst>
              <a:ext uri="{FF2B5EF4-FFF2-40B4-BE49-F238E27FC236}">
                <a16:creationId xmlns:a16="http://schemas.microsoft.com/office/drawing/2014/main" id="{863A2177-D9F4-46DD-99BF-5480B2E14377}"/>
              </a:ext>
            </a:extLst>
          </p:cNvPr>
          <p:cNvSpPr/>
          <p:nvPr/>
        </p:nvSpPr>
        <p:spPr>
          <a:xfrm>
            <a:off x="2154276" y="3907978"/>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ILO</a:t>
            </a:r>
          </a:p>
        </p:txBody>
      </p:sp>
      <p:sp>
        <p:nvSpPr>
          <p:cNvPr id="44" name="Oval 43">
            <a:extLst>
              <a:ext uri="{FF2B5EF4-FFF2-40B4-BE49-F238E27FC236}">
                <a16:creationId xmlns:a16="http://schemas.microsoft.com/office/drawing/2014/main" id="{7D0194B2-7CB5-4FED-9B7D-F1C09F515E53}"/>
              </a:ext>
            </a:extLst>
          </p:cNvPr>
          <p:cNvSpPr/>
          <p:nvPr/>
        </p:nvSpPr>
        <p:spPr>
          <a:xfrm>
            <a:off x="4607182" y="3475629"/>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5275C205-1708-4BDE-86F7-6432BDB22A50}"/>
              </a:ext>
            </a:extLst>
          </p:cNvPr>
          <p:cNvSpPr txBox="1"/>
          <p:nvPr/>
        </p:nvSpPr>
        <p:spPr>
          <a:xfrm>
            <a:off x="4541404" y="3749239"/>
            <a:ext cx="1353341"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UNCTAD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00F5CAE3-994E-4311-8FC4-2DC8605C1917}"/>
              </a:ext>
            </a:extLst>
          </p:cNvPr>
          <p:cNvSpPr/>
          <p:nvPr/>
        </p:nvSpPr>
        <p:spPr>
          <a:xfrm>
            <a:off x="3409166" y="3871625"/>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WHO</a:t>
            </a:r>
          </a:p>
        </p:txBody>
      </p:sp>
      <p:sp>
        <p:nvSpPr>
          <p:cNvPr id="47" name="Oval 46">
            <a:extLst>
              <a:ext uri="{FF2B5EF4-FFF2-40B4-BE49-F238E27FC236}">
                <a16:creationId xmlns:a16="http://schemas.microsoft.com/office/drawing/2014/main" id="{1C0C100F-CFD0-4DE8-8636-3991DF50CC01}"/>
              </a:ext>
            </a:extLst>
          </p:cNvPr>
          <p:cNvSpPr/>
          <p:nvPr/>
        </p:nvSpPr>
        <p:spPr>
          <a:xfrm>
            <a:off x="1451535" y="4884591"/>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ICAO</a:t>
            </a:r>
          </a:p>
        </p:txBody>
      </p:sp>
      <p:sp>
        <p:nvSpPr>
          <p:cNvPr id="48" name="Oval 47">
            <a:extLst>
              <a:ext uri="{FF2B5EF4-FFF2-40B4-BE49-F238E27FC236}">
                <a16:creationId xmlns:a16="http://schemas.microsoft.com/office/drawing/2014/main" id="{F20BAB60-C39E-4693-8CC0-2A4E93F2101D}"/>
              </a:ext>
            </a:extLst>
          </p:cNvPr>
          <p:cNvSpPr/>
          <p:nvPr/>
        </p:nvSpPr>
        <p:spPr>
          <a:xfrm>
            <a:off x="3874501" y="4902616"/>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3C804030-303B-46B6-8516-AB7D80D9D624}"/>
              </a:ext>
            </a:extLst>
          </p:cNvPr>
          <p:cNvSpPr txBox="1"/>
          <p:nvPr/>
        </p:nvSpPr>
        <p:spPr>
          <a:xfrm>
            <a:off x="3769880" y="5189524"/>
            <a:ext cx="13533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UNESCO</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49"/>
          <p:cNvSpPr/>
          <p:nvPr/>
        </p:nvSpPr>
        <p:spPr>
          <a:xfrm>
            <a:off x="6310157" y="1373979"/>
            <a:ext cx="3930578" cy="3658417"/>
          </a:xfrm>
          <a:prstGeom prst="ellips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
        <p:nvSpPr>
          <p:cNvPr id="51" name="Oval 50"/>
          <p:cNvSpPr/>
          <p:nvPr/>
        </p:nvSpPr>
        <p:spPr>
          <a:xfrm>
            <a:off x="7282543" y="1503142"/>
            <a:ext cx="1447800" cy="134892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WTO</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7CC55D34-E7D2-45B7-B77B-CBAFE8761FFD}"/>
              </a:ext>
            </a:extLst>
          </p:cNvPr>
          <p:cNvSpPr txBox="1"/>
          <p:nvPr/>
        </p:nvSpPr>
        <p:spPr>
          <a:xfrm>
            <a:off x="6921108" y="3416152"/>
            <a:ext cx="3175907"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80808"/>
                </a:solidFill>
                <a:effectLst/>
                <a:uLnTx/>
                <a:uFillTx/>
                <a:latin typeface="Calibri" panose="020F0502020204030204"/>
                <a:ea typeface="+mn-ea"/>
                <a:cs typeface="+mn-cs"/>
              </a:rPr>
              <a:t>Bretton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80808"/>
                </a:solidFill>
                <a:effectLst/>
                <a:uLnTx/>
                <a:uFillTx/>
                <a:latin typeface="Calibri" panose="020F0502020204030204"/>
                <a:ea typeface="+mn-ea"/>
                <a:cs typeface="+mn-cs"/>
              </a:rPr>
              <a:t>Woods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80808"/>
                </a:solidFill>
                <a:effectLst/>
                <a:uLnTx/>
                <a:uFillTx/>
                <a:latin typeface="Calibri" panose="020F0502020204030204"/>
                <a:ea typeface="+mn-ea"/>
                <a:cs typeface="+mn-cs"/>
              </a:rPr>
              <a:t>Institutions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B7D29025-75C5-4026-842F-440F65590A32}"/>
              </a:ext>
            </a:extLst>
          </p:cNvPr>
          <p:cNvSpPr/>
          <p:nvPr/>
        </p:nvSpPr>
        <p:spPr>
          <a:xfrm>
            <a:off x="8654143" y="2188942"/>
            <a:ext cx="1447800" cy="134892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World</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Bank</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D00C4A47-E92B-48B6-A1DE-FD667F8BCFC5}"/>
              </a:ext>
            </a:extLst>
          </p:cNvPr>
          <p:cNvSpPr/>
          <p:nvPr/>
        </p:nvSpPr>
        <p:spPr>
          <a:xfrm>
            <a:off x="6444343" y="2699663"/>
            <a:ext cx="1447800" cy="134892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IMF</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p:cNvSpPr/>
          <p:nvPr/>
        </p:nvSpPr>
        <p:spPr>
          <a:xfrm>
            <a:off x="6205164" y="5154727"/>
            <a:ext cx="1526345" cy="1374775"/>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80808"/>
                </a:solidFill>
                <a:effectLst/>
                <a:uLnTx/>
                <a:uFillTx/>
                <a:latin typeface="Calibri" panose="020F0502020204030204"/>
                <a:ea typeface="+mn-ea"/>
                <a:cs typeface="+mn-cs"/>
              </a:rPr>
              <a:t>OECD</a:t>
            </a:r>
            <a:endPar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6616A578-8834-40A2-A64B-C3C3619F0DA4}"/>
              </a:ext>
            </a:extLst>
          </p:cNvPr>
          <p:cNvSpPr/>
          <p:nvPr/>
        </p:nvSpPr>
        <p:spPr>
          <a:xfrm>
            <a:off x="7958369" y="5237132"/>
            <a:ext cx="1526345" cy="1374775"/>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80808"/>
                </a:solidFill>
                <a:effectLst/>
                <a:uLnTx/>
                <a:uFillTx/>
                <a:latin typeface="Calibri" panose="020F0502020204030204"/>
                <a:ea typeface="+mn-ea"/>
                <a:cs typeface="+mn-cs"/>
              </a:rPr>
              <a:t>WCO</a:t>
            </a:r>
            <a:endPar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1DE83C2C-C447-471E-983A-BBC76739D76E}"/>
              </a:ext>
            </a:extLst>
          </p:cNvPr>
          <p:cNvSpPr/>
          <p:nvPr/>
        </p:nvSpPr>
        <p:spPr>
          <a:xfrm>
            <a:off x="2443104" y="1679773"/>
            <a:ext cx="4419600" cy="2786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6C45ADAA-71DF-46B3-83D8-B98FD87858BD}"/>
              </a:ext>
            </a:extLst>
          </p:cNvPr>
          <p:cNvSpPr txBox="1"/>
          <p:nvPr/>
        </p:nvSpPr>
        <p:spPr>
          <a:xfrm>
            <a:off x="2582192" y="1808732"/>
            <a:ext cx="4333955"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The WTO is unlike most other international organizations insofar as it is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Outside the U.N. system and </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Has far stronger dispute-settlement rules than most organizations (U.N. or other).</a:t>
            </a:r>
          </a:p>
        </p:txBody>
      </p:sp>
      <p:pic>
        <p:nvPicPr>
          <p:cNvPr id="2" name="Picture 1">
            <a:extLst>
              <a:ext uri="{FF2B5EF4-FFF2-40B4-BE49-F238E27FC236}">
                <a16:creationId xmlns:a16="http://schemas.microsoft.com/office/drawing/2014/main" id="{FAEE72D8-44CD-CF6A-99D0-E43655312E7A}"/>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5" name="Rectangle 2">
            <a:extLst>
              <a:ext uri="{FF2B5EF4-FFF2-40B4-BE49-F238E27FC236}">
                <a16:creationId xmlns:a16="http://schemas.microsoft.com/office/drawing/2014/main" id="{70C6880B-AE60-B96B-C1DF-9F751142F5CE}"/>
              </a:ext>
            </a:extLst>
          </p:cNvPr>
          <p:cNvSpPr txBox="1">
            <a:spLocks noChangeArrowheads="1"/>
          </p:cNvSpPr>
          <p:nvPr/>
        </p:nvSpPr>
        <p:spPr>
          <a:xfrm>
            <a:off x="-57309" y="525762"/>
            <a:ext cx="10768915" cy="655099"/>
          </a:xfrm>
          <a:prstGeom prst="rect">
            <a:avLst/>
          </a:prstGeom>
          <a:ln>
            <a:noFill/>
          </a:ln>
        </p:spPr>
        <p:txBody>
          <a:bodyPr vert="horz" lIns="91440" tIns="45720" rIns="91440" bIns="45720" rtlCol="0" anchor="b">
            <a:no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haroni" panose="02010803020104030203" pitchFamily="2" charset="-79"/>
                <a:ea typeface="ADLaM Display" panose="020F0502020204030204" pitchFamily="2" charset="0"/>
                <a:cs typeface="Aharoni" panose="02010803020104030203" pitchFamily="2" charset="-79"/>
              </a:rPr>
              <a:t>The WTO Is One of Many International Organizations, With Two Unusual Features</a:t>
            </a:r>
          </a:p>
        </p:txBody>
      </p:sp>
    </p:spTree>
    <p:extLst>
      <p:ext uri="{BB962C8B-B14F-4D97-AF65-F5344CB8AC3E}">
        <p14:creationId xmlns:p14="http://schemas.microsoft.com/office/powerpoint/2010/main" val="18005639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 calcmode="lin" valueType="num">
                                      <p:cBhvr>
                                        <p:cTn id="15" dur="1000" fill="hold"/>
                                        <p:tgtEl>
                                          <p:spTgt spid="38"/>
                                        </p:tgtEl>
                                        <p:attrNameLst>
                                          <p:attrName>style.rotation</p:attrName>
                                        </p:attrNameLst>
                                      </p:cBhvr>
                                      <p:tavLst>
                                        <p:tav tm="0">
                                          <p:val>
                                            <p:fltVal val="90"/>
                                          </p:val>
                                        </p:tav>
                                        <p:tav tm="100000">
                                          <p:val>
                                            <p:fltVal val="0"/>
                                          </p:val>
                                        </p:tav>
                                      </p:tavLst>
                                    </p:anim>
                                    <p:animEffect transition="in" filter="fade">
                                      <p:cBhvr>
                                        <p:cTn id="16" dur="1000"/>
                                        <p:tgtEl>
                                          <p:spTgt spid="3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fltVal val="0"/>
                                          </p:val>
                                        </p:tav>
                                        <p:tav tm="100000">
                                          <p:val>
                                            <p:strVal val="#ppt_w"/>
                                          </p:val>
                                        </p:tav>
                                      </p:tavLst>
                                    </p:anim>
                                    <p:anim calcmode="lin" valueType="num">
                                      <p:cBhvr>
                                        <p:cTn id="20" dur="1000" fill="hold"/>
                                        <p:tgtEl>
                                          <p:spTgt spid="39"/>
                                        </p:tgtEl>
                                        <p:attrNameLst>
                                          <p:attrName>ppt_h</p:attrName>
                                        </p:attrNameLst>
                                      </p:cBhvr>
                                      <p:tavLst>
                                        <p:tav tm="0">
                                          <p:val>
                                            <p:fltVal val="0"/>
                                          </p:val>
                                        </p:tav>
                                        <p:tav tm="100000">
                                          <p:val>
                                            <p:strVal val="#ppt_h"/>
                                          </p:val>
                                        </p:tav>
                                      </p:tavLst>
                                    </p:anim>
                                    <p:anim calcmode="lin" valueType="num">
                                      <p:cBhvr>
                                        <p:cTn id="21" dur="1000" fill="hold"/>
                                        <p:tgtEl>
                                          <p:spTgt spid="39"/>
                                        </p:tgtEl>
                                        <p:attrNameLst>
                                          <p:attrName>style.rotation</p:attrName>
                                        </p:attrNameLst>
                                      </p:cBhvr>
                                      <p:tavLst>
                                        <p:tav tm="0">
                                          <p:val>
                                            <p:fltVal val="90"/>
                                          </p:val>
                                        </p:tav>
                                        <p:tav tm="100000">
                                          <p:val>
                                            <p:fltVal val="0"/>
                                          </p:val>
                                        </p:tav>
                                      </p:tavLst>
                                    </p:anim>
                                    <p:animEffect transition="in" filter="fade">
                                      <p:cBhvr>
                                        <p:cTn id="22" dur="1000"/>
                                        <p:tgtEl>
                                          <p:spTgt spid="3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1000" fill="hold"/>
                                        <p:tgtEl>
                                          <p:spTgt spid="40"/>
                                        </p:tgtEl>
                                        <p:attrNameLst>
                                          <p:attrName>ppt_w</p:attrName>
                                        </p:attrNameLst>
                                      </p:cBhvr>
                                      <p:tavLst>
                                        <p:tav tm="0">
                                          <p:val>
                                            <p:fltVal val="0"/>
                                          </p:val>
                                        </p:tav>
                                        <p:tav tm="100000">
                                          <p:val>
                                            <p:strVal val="#ppt_w"/>
                                          </p:val>
                                        </p:tav>
                                      </p:tavLst>
                                    </p:anim>
                                    <p:anim calcmode="lin" valueType="num">
                                      <p:cBhvr>
                                        <p:cTn id="26" dur="1000" fill="hold"/>
                                        <p:tgtEl>
                                          <p:spTgt spid="40"/>
                                        </p:tgtEl>
                                        <p:attrNameLst>
                                          <p:attrName>ppt_h</p:attrName>
                                        </p:attrNameLst>
                                      </p:cBhvr>
                                      <p:tavLst>
                                        <p:tav tm="0">
                                          <p:val>
                                            <p:fltVal val="0"/>
                                          </p:val>
                                        </p:tav>
                                        <p:tav tm="100000">
                                          <p:val>
                                            <p:strVal val="#ppt_h"/>
                                          </p:val>
                                        </p:tav>
                                      </p:tavLst>
                                    </p:anim>
                                    <p:anim calcmode="lin" valueType="num">
                                      <p:cBhvr>
                                        <p:cTn id="27" dur="1000" fill="hold"/>
                                        <p:tgtEl>
                                          <p:spTgt spid="40"/>
                                        </p:tgtEl>
                                        <p:attrNameLst>
                                          <p:attrName>style.rotation</p:attrName>
                                        </p:attrNameLst>
                                      </p:cBhvr>
                                      <p:tavLst>
                                        <p:tav tm="0">
                                          <p:val>
                                            <p:fltVal val="90"/>
                                          </p:val>
                                        </p:tav>
                                        <p:tav tm="100000">
                                          <p:val>
                                            <p:fltVal val="0"/>
                                          </p:val>
                                        </p:tav>
                                      </p:tavLst>
                                    </p:anim>
                                    <p:animEffect transition="in" filter="fade">
                                      <p:cBhvr>
                                        <p:cTn id="28" dur="1000"/>
                                        <p:tgtEl>
                                          <p:spTgt spid="4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1000" fill="hold"/>
                                        <p:tgtEl>
                                          <p:spTgt spid="41"/>
                                        </p:tgtEl>
                                        <p:attrNameLst>
                                          <p:attrName>ppt_w</p:attrName>
                                        </p:attrNameLst>
                                      </p:cBhvr>
                                      <p:tavLst>
                                        <p:tav tm="0">
                                          <p:val>
                                            <p:fltVal val="0"/>
                                          </p:val>
                                        </p:tav>
                                        <p:tav tm="100000">
                                          <p:val>
                                            <p:strVal val="#ppt_w"/>
                                          </p:val>
                                        </p:tav>
                                      </p:tavLst>
                                    </p:anim>
                                    <p:anim calcmode="lin" valueType="num">
                                      <p:cBhvr>
                                        <p:cTn id="32" dur="1000" fill="hold"/>
                                        <p:tgtEl>
                                          <p:spTgt spid="41"/>
                                        </p:tgtEl>
                                        <p:attrNameLst>
                                          <p:attrName>ppt_h</p:attrName>
                                        </p:attrNameLst>
                                      </p:cBhvr>
                                      <p:tavLst>
                                        <p:tav tm="0">
                                          <p:val>
                                            <p:fltVal val="0"/>
                                          </p:val>
                                        </p:tav>
                                        <p:tav tm="100000">
                                          <p:val>
                                            <p:strVal val="#ppt_h"/>
                                          </p:val>
                                        </p:tav>
                                      </p:tavLst>
                                    </p:anim>
                                    <p:anim calcmode="lin" valueType="num">
                                      <p:cBhvr>
                                        <p:cTn id="33" dur="1000" fill="hold"/>
                                        <p:tgtEl>
                                          <p:spTgt spid="41"/>
                                        </p:tgtEl>
                                        <p:attrNameLst>
                                          <p:attrName>style.rotation</p:attrName>
                                        </p:attrNameLst>
                                      </p:cBhvr>
                                      <p:tavLst>
                                        <p:tav tm="0">
                                          <p:val>
                                            <p:fltVal val="90"/>
                                          </p:val>
                                        </p:tav>
                                        <p:tav tm="100000">
                                          <p:val>
                                            <p:fltVal val="0"/>
                                          </p:val>
                                        </p:tav>
                                      </p:tavLst>
                                    </p:anim>
                                    <p:animEffect transition="in" filter="fade">
                                      <p:cBhvr>
                                        <p:cTn id="34" dur="1000"/>
                                        <p:tgtEl>
                                          <p:spTgt spid="41"/>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1000" fill="hold"/>
                                        <p:tgtEl>
                                          <p:spTgt spid="42"/>
                                        </p:tgtEl>
                                        <p:attrNameLst>
                                          <p:attrName>ppt_w</p:attrName>
                                        </p:attrNameLst>
                                      </p:cBhvr>
                                      <p:tavLst>
                                        <p:tav tm="0">
                                          <p:val>
                                            <p:fltVal val="0"/>
                                          </p:val>
                                        </p:tav>
                                        <p:tav tm="100000">
                                          <p:val>
                                            <p:strVal val="#ppt_w"/>
                                          </p:val>
                                        </p:tav>
                                      </p:tavLst>
                                    </p:anim>
                                    <p:anim calcmode="lin" valueType="num">
                                      <p:cBhvr>
                                        <p:cTn id="38" dur="1000" fill="hold"/>
                                        <p:tgtEl>
                                          <p:spTgt spid="42"/>
                                        </p:tgtEl>
                                        <p:attrNameLst>
                                          <p:attrName>ppt_h</p:attrName>
                                        </p:attrNameLst>
                                      </p:cBhvr>
                                      <p:tavLst>
                                        <p:tav tm="0">
                                          <p:val>
                                            <p:fltVal val="0"/>
                                          </p:val>
                                        </p:tav>
                                        <p:tav tm="100000">
                                          <p:val>
                                            <p:strVal val="#ppt_h"/>
                                          </p:val>
                                        </p:tav>
                                      </p:tavLst>
                                    </p:anim>
                                    <p:anim calcmode="lin" valueType="num">
                                      <p:cBhvr>
                                        <p:cTn id="39" dur="1000" fill="hold"/>
                                        <p:tgtEl>
                                          <p:spTgt spid="42"/>
                                        </p:tgtEl>
                                        <p:attrNameLst>
                                          <p:attrName>style.rotation</p:attrName>
                                        </p:attrNameLst>
                                      </p:cBhvr>
                                      <p:tavLst>
                                        <p:tav tm="0">
                                          <p:val>
                                            <p:fltVal val="90"/>
                                          </p:val>
                                        </p:tav>
                                        <p:tav tm="100000">
                                          <p:val>
                                            <p:fltVal val="0"/>
                                          </p:val>
                                        </p:tav>
                                      </p:tavLst>
                                    </p:anim>
                                    <p:animEffect transition="in" filter="fade">
                                      <p:cBhvr>
                                        <p:cTn id="40" dur="1000"/>
                                        <p:tgtEl>
                                          <p:spTgt spid="4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1000" fill="hold"/>
                                        <p:tgtEl>
                                          <p:spTgt spid="44"/>
                                        </p:tgtEl>
                                        <p:attrNameLst>
                                          <p:attrName>ppt_w</p:attrName>
                                        </p:attrNameLst>
                                      </p:cBhvr>
                                      <p:tavLst>
                                        <p:tav tm="0">
                                          <p:val>
                                            <p:fltVal val="0"/>
                                          </p:val>
                                        </p:tav>
                                        <p:tav tm="100000">
                                          <p:val>
                                            <p:strVal val="#ppt_w"/>
                                          </p:val>
                                        </p:tav>
                                      </p:tavLst>
                                    </p:anim>
                                    <p:anim calcmode="lin" valueType="num">
                                      <p:cBhvr>
                                        <p:cTn id="50" dur="1000" fill="hold"/>
                                        <p:tgtEl>
                                          <p:spTgt spid="44"/>
                                        </p:tgtEl>
                                        <p:attrNameLst>
                                          <p:attrName>ppt_h</p:attrName>
                                        </p:attrNameLst>
                                      </p:cBhvr>
                                      <p:tavLst>
                                        <p:tav tm="0">
                                          <p:val>
                                            <p:fltVal val="0"/>
                                          </p:val>
                                        </p:tav>
                                        <p:tav tm="100000">
                                          <p:val>
                                            <p:strVal val="#ppt_h"/>
                                          </p:val>
                                        </p:tav>
                                      </p:tavLst>
                                    </p:anim>
                                    <p:anim calcmode="lin" valueType="num">
                                      <p:cBhvr>
                                        <p:cTn id="51" dur="1000" fill="hold"/>
                                        <p:tgtEl>
                                          <p:spTgt spid="44"/>
                                        </p:tgtEl>
                                        <p:attrNameLst>
                                          <p:attrName>style.rotation</p:attrName>
                                        </p:attrNameLst>
                                      </p:cBhvr>
                                      <p:tavLst>
                                        <p:tav tm="0">
                                          <p:val>
                                            <p:fltVal val="90"/>
                                          </p:val>
                                        </p:tav>
                                        <p:tav tm="100000">
                                          <p:val>
                                            <p:fltVal val="0"/>
                                          </p:val>
                                        </p:tav>
                                      </p:tavLst>
                                    </p:anim>
                                    <p:animEffect transition="in" filter="fade">
                                      <p:cBhvr>
                                        <p:cTn id="52" dur="1000"/>
                                        <p:tgtEl>
                                          <p:spTgt spid="44"/>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1000" fill="hold"/>
                                        <p:tgtEl>
                                          <p:spTgt spid="45"/>
                                        </p:tgtEl>
                                        <p:attrNameLst>
                                          <p:attrName>ppt_w</p:attrName>
                                        </p:attrNameLst>
                                      </p:cBhvr>
                                      <p:tavLst>
                                        <p:tav tm="0">
                                          <p:val>
                                            <p:fltVal val="0"/>
                                          </p:val>
                                        </p:tav>
                                        <p:tav tm="100000">
                                          <p:val>
                                            <p:strVal val="#ppt_w"/>
                                          </p:val>
                                        </p:tav>
                                      </p:tavLst>
                                    </p:anim>
                                    <p:anim calcmode="lin" valueType="num">
                                      <p:cBhvr>
                                        <p:cTn id="56" dur="1000" fill="hold"/>
                                        <p:tgtEl>
                                          <p:spTgt spid="45"/>
                                        </p:tgtEl>
                                        <p:attrNameLst>
                                          <p:attrName>ppt_h</p:attrName>
                                        </p:attrNameLst>
                                      </p:cBhvr>
                                      <p:tavLst>
                                        <p:tav tm="0">
                                          <p:val>
                                            <p:fltVal val="0"/>
                                          </p:val>
                                        </p:tav>
                                        <p:tav tm="100000">
                                          <p:val>
                                            <p:strVal val="#ppt_h"/>
                                          </p:val>
                                        </p:tav>
                                      </p:tavLst>
                                    </p:anim>
                                    <p:anim calcmode="lin" valueType="num">
                                      <p:cBhvr>
                                        <p:cTn id="57" dur="1000" fill="hold"/>
                                        <p:tgtEl>
                                          <p:spTgt spid="45"/>
                                        </p:tgtEl>
                                        <p:attrNameLst>
                                          <p:attrName>style.rotation</p:attrName>
                                        </p:attrNameLst>
                                      </p:cBhvr>
                                      <p:tavLst>
                                        <p:tav tm="0">
                                          <p:val>
                                            <p:fltVal val="90"/>
                                          </p:val>
                                        </p:tav>
                                        <p:tav tm="100000">
                                          <p:val>
                                            <p:fltVal val="0"/>
                                          </p:val>
                                        </p:tav>
                                      </p:tavLst>
                                    </p:anim>
                                    <p:animEffect transition="in" filter="fade">
                                      <p:cBhvr>
                                        <p:cTn id="58" dur="1000"/>
                                        <p:tgtEl>
                                          <p:spTgt spid="45"/>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p:cTn id="61" dur="1000" fill="hold"/>
                                        <p:tgtEl>
                                          <p:spTgt spid="46"/>
                                        </p:tgtEl>
                                        <p:attrNameLst>
                                          <p:attrName>ppt_w</p:attrName>
                                        </p:attrNameLst>
                                      </p:cBhvr>
                                      <p:tavLst>
                                        <p:tav tm="0">
                                          <p:val>
                                            <p:fltVal val="0"/>
                                          </p:val>
                                        </p:tav>
                                        <p:tav tm="100000">
                                          <p:val>
                                            <p:strVal val="#ppt_w"/>
                                          </p:val>
                                        </p:tav>
                                      </p:tavLst>
                                    </p:anim>
                                    <p:anim calcmode="lin" valueType="num">
                                      <p:cBhvr>
                                        <p:cTn id="62" dur="1000" fill="hold"/>
                                        <p:tgtEl>
                                          <p:spTgt spid="46"/>
                                        </p:tgtEl>
                                        <p:attrNameLst>
                                          <p:attrName>ppt_h</p:attrName>
                                        </p:attrNameLst>
                                      </p:cBhvr>
                                      <p:tavLst>
                                        <p:tav tm="0">
                                          <p:val>
                                            <p:fltVal val="0"/>
                                          </p:val>
                                        </p:tav>
                                        <p:tav tm="100000">
                                          <p:val>
                                            <p:strVal val="#ppt_h"/>
                                          </p:val>
                                        </p:tav>
                                      </p:tavLst>
                                    </p:anim>
                                    <p:anim calcmode="lin" valueType="num">
                                      <p:cBhvr>
                                        <p:cTn id="63" dur="1000" fill="hold"/>
                                        <p:tgtEl>
                                          <p:spTgt spid="46"/>
                                        </p:tgtEl>
                                        <p:attrNameLst>
                                          <p:attrName>style.rotation</p:attrName>
                                        </p:attrNameLst>
                                      </p:cBhvr>
                                      <p:tavLst>
                                        <p:tav tm="0">
                                          <p:val>
                                            <p:fltVal val="90"/>
                                          </p:val>
                                        </p:tav>
                                        <p:tav tm="100000">
                                          <p:val>
                                            <p:fltVal val="0"/>
                                          </p:val>
                                        </p:tav>
                                      </p:tavLst>
                                    </p:anim>
                                    <p:animEffect transition="in" filter="fade">
                                      <p:cBhvr>
                                        <p:cTn id="64" dur="1000"/>
                                        <p:tgtEl>
                                          <p:spTgt spid="46"/>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1000" fill="hold"/>
                                        <p:tgtEl>
                                          <p:spTgt spid="47"/>
                                        </p:tgtEl>
                                        <p:attrNameLst>
                                          <p:attrName>ppt_w</p:attrName>
                                        </p:attrNameLst>
                                      </p:cBhvr>
                                      <p:tavLst>
                                        <p:tav tm="0">
                                          <p:val>
                                            <p:fltVal val="0"/>
                                          </p:val>
                                        </p:tav>
                                        <p:tav tm="100000">
                                          <p:val>
                                            <p:strVal val="#ppt_w"/>
                                          </p:val>
                                        </p:tav>
                                      </p:tavLst>
                                    </p:anim>
                                    <p:anim calcmode="lin" valueType="num">
                                      <p:cBhvr>
                                        <p:cTn id="68" dur="1000" fill="hold"/>
                                        <p:tgtEl>
                                          <p:spTgt spid="47"/>
                                        </p:tgtEl>
                                        <p:attrNameLst>
                                          <p:attrName>ppt_h</p:attrName>
                                        </p:attrNameLst>
                                      </p:cBhvr>
                                      <p:tavLst>
                                        <p:tav tm="0">
                                          <p:val>
                                            <p:fltVal val="0"/>
                                          </p:val>
                                        </p:tav>
                                        <p:tav tm="100000">
                                          <p:val>
                                            <p:strVal val="#ppt_h"/>
                                          </p:val>
                                        </p:tav>
                                      </p:tavLst>
                                    </p:anim>
                                    <p:anim calcmode="lin" valueType="num">
                                      <p:cBhvr>
                                        <p:cTn id="69" dur="1000" fill="hold"/>
                                        <p:tgtEl>
                                          <p:spTgt spid="47"/>
                                        </p:tgtEl>
                                        <p:attrNameLst>
                                          <p:attrName>style.rotation</p:attrName>
                                        </p:attrNameLst>
                                      </p:cBhvr>
                                      <p:tavLst>
                                        <p:tav tm="0">
                                          <p:val>
                                            <p:fltVal val="90"/>
                                          </p:val>
                                        </p:tav>
                                        <p:tav tm="100000">
                                          <p:val>
                                            <p:fltVal val="0"/>
                                          </p:val>
                                        </p:tav>
                                      </p:tavLst>
                                    </p:anim>
                                    <p:animEffect transition="in" filter="fade">
                                      <p:cBhvr>
                                        <p:cTn id="70" dur="1000"/>
                                        <p:tgtEl>
                                          <p:spTgt spid="47"/>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1000" fill="hold"/>
                                        <p:tgtEl>
                                          <p:spTgt spid="48"/>
                                        </p:tgtEl>
                                        <p:attrNameLst>
                                          <p:attrName>ppt_w</p:attrName>
                                        </p:attrNameLst>
                                      </p:cBhvr>
                                      <p:tavLst>
                                        <p:tav tm="0">
                                          <p:val>
                                            <p:fltVal val="0"/>
                                          </p:val>
                                        </p:tav>
                                        <p:tav tm="100000">
                                          <p:val>
                                            <p:strVal val="#ppt_w"/>
                                          </p:val>
                                        </p:tav>
                                      </p:tavLst>
                                    </p:anim>
                                    <p:anim calcmode="lin" valueType="num">
                                      <p:cBhvr>
                                        <p:cTn id="74" dur="1000" fill="hold"/>
                                        <p:tgtEl>
                                          <p:spTgt spid="48"/>
                                        </p:tgtEl>
                                        <p:attrNameLst>
                                          <p:attrName>ppt_h</p:attrName>
                                        </p:attrNameLst>
                                      </p:cBhvr>
                                      <p:tavLst>
                                        <p:tav tm="0">
                                          <p:val>
                                            <p:fltVal val="0"/>
                                          </p:val>
                                        </p:tav>
                                        <p:tav tm="100000">
                                          <p:val>
                                            <p:strVal val="#ppt_h"/>
                                          </p:val>
                                        </p:tav>
                                      </p:tavLst>
                                    </p:anim>
                                    <p:anim calcmode="lin" valueType="num">
                                      <p:cBhvr>
                                        <p:cTn id="75" dur="1000" fill="hold"/>
                                        <p:tgtEl>
                                          <p:spTgt spid="48"/>
                                        </p:tgtEl>
                                        <p:attrNameLst>
                                          <p:attrName>style.rotation</p:attrName>
                                        </p:attrNameLst>
                                      </p:cBhvr>
                                      <p:tavLst>
                                        <p:tav tm="0">
                                          <p:val>
                                            <p:fltVal val="90"/>
                                          </p:val>
                                        </p:tav>
                                        <p:tav tm="100000">
                                          <p:val>
                                            <p:fltVal val="0"/>
                                          </p:val>
                                        </p:tav>
                                      </p:tavLst>
                                    </p:anim>
                                    <p:animEffect transition="in" filter="fade">
                                      <p:cBhvr>
                                        <p:cTn id="76" dur="1000"/>
                                        <p:tgtEl>
                                          <p:spTgt spid="48"/>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 calcmode="lin" valueType="num">
                                      <p:cBhvr>
                                        <p:cTn id="79" dur="1000" fill="hold"/>
                                        <p:tgtEl>
                                          <p:spTgt spid="49"/>
                                        </p:tgtEl>
                                        <p:attrNameLst>
                                          <p:attrName>ppt_w</p:attrName>
                                        </p:attrNameLst>
                                      </p:cBhvr>
                                      <p:tavLst>
                                        <p:tav tm="0">
                                          <p:val>
                                            <p:fltVal val="0"/>
                                          </p:val>
                                        </p:tav>
                                        <p:tav tm="100000">
                                          <p:val>
                                            <p:strVal val="#ppt_w"/>
                                          </p:val>
                                        </p:tav>
                                      </p:tavLst>
                                    </p:anim>
                                    <p:anim calcmode="lin" valueType="num">
                                      <p:cBhvr>
                                        <p:cTn id="80" dur="1000" fill="hold"/>
                                        <p:tgtEl>
                                          <p:spTgt spid="49"/>
                                        </p:tgtEl>
                                        <p:attrNameLst>
                                          <p:attrName>ppt_h</p:attrName>
                                        </p:attrNameLst>
                                      </p:cBhvr>
                                      <p:tavLst>
                                        <p:tav tm="0">
                                          <p:val>
                                            <p:fltVal val="0"/>
                                          </p:val>
                                        </p:tav>
                                        <p:tav tm="100000">
                                          <p:val>
                                            <p:strVal val="#ppt_h"/>
                                          </p:val>
                                        </p:tav>
                                      </p:tavLst>
                                    </p:anim>
                                    <p:anim calcmode="lin" valueType="num">
                                      <p:cBhvr>
                                        <p:cTn id="81" dur="1000" fill="hold"/>
                                        <p:tgtEl>
                                          <p:spTgt spid="49"/>
                                        </p:tgtEl>
                                        <p:attrNameLst>
                                          <p:attrName>style.rotation</p:attrName>
                                        </p:attrNameLst>
                                      </p:cBhvr>
                                      <p:tavLst>
                                        <p:tav tm="0">
                                          <p:val>
                                            <p:fltVal val="90"/>
                                          </p:val>
                                        </p:tav>
                                        <p:tav tm="100000">
                                          <p:val>
                                            <p:fltVal val="0"/>
                                          </p:val>
                                        </p:tav>
                                      </p:tavLst>
                                    </p:anim>
                                    <p:animEffect transition="in" filter="fade">
                                      <p:cBhvr>
                                        <p:cTn id="82" dur="1000"/>
                                        <p:tgtEl>
                                          <p:spTgt spid="49"/>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1000" fill="hold"/>
                                        <p:tgtEl>
                                          <p:spTgt spid="36"/>
                                        </p:tgtEl>
                                        <p:attrNameLst>
                                          <p:attrName>ppt_w</p:attrName>
                                        </p:attrNameLst>
                                      </p:cBhvr>
                                      <p:tavLst>
                                        <p:tav tm="0">
                                          <p:val>
                                            <p:fltVal val="0"/>
                                          </p:val>
                                        </p:tav>
                                        <p:tav tm="100000">
                                          <p:val>
                                            <p:strVal val="#ppt_w"/>
                                          </p:val>
                                        </p:tav>
                                      </p:tavLst>
                                    </p:anim>
                                    <p:anim calcmode="lin" valueType="num">
                                      <p:cBhvr>
                                        <p:cTn id="86" dur="1000" fill="hold"/>
                                        <p:tgtEl>
                                          <p:spTgt spid="36"/>
                                        </p:tgtEl>
                                        <p:attrNameLst>
                                          <p:attrName>ppt_h</p:attrName>
                                        </p:attrNameLst>
                                      </p:cBhvr>
                                      <p:tavLst>
                                        <p:tav tm="0">
                                          <p:val>
                                            <p:fltVal val="0"/>
                                          </p:val>
                                        </p:tav>
                                        <p:tav tm="100000">
                                          <p:val>
                                            <p:strVal val="#ppt_h"/>
                                          </p:val>
                                        </p:tav>
                                      </p:tavLst>
                                    </p:anim>
                                    <p:anim calcmode="lin" valueType="num">
                                      <p:cBhvr>
                                        <p:cTn id="87" dur="1000" fill="hold"/>
                                        <p:tgtEl>
                                          <p:spTgt spid="36"/>
                                        </p:tgtEl>
                                        <p:attrNameLst>
                                          <p:attrName>style.rotation</p:attrName>
                                        </p:attrNameLst>
                                      </p:cBhvr>
                                      <p:tavLst>
                                        <p:tav tm="0">
                                          <p:val>
                                            <p:fltVal val="90"/>
                                          </p:val>
                                        </p:tav>
                                        <p:tav tm="100000">
                                          <p:val>
                                            <p:fltVal val="0"/>
                                          </p:val>
                                        </p:tav>
                                      </p:tavLst>
                                    </p:anim>
                                    <p:animEffect transition="in" filter="fade">
                                      <p:cBhvr>
                                        <p:cTn id="88" dur="1000"/>
                                        <p:tgtEl>
                                          <p:spTgt spid="36"/>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1000" fill="hold"/>
                                        <p:tgtEl>
                                          <p:spTgt spid="50"/>
                                        </p:tgtEl>
                                        <p:attrNameLst>
                                          <p:attrName>ppt_w</p:attrName>
                                        </p:attrNameLst>
                                      </p:cBhvr>
                                      <p:tavLst>
                                        <p:tav tm="0">
                                          <p:val>
                                            <p:fltVal val="0"/>
                                          </p:val>
                                        </p:tav>
                                        <p:tav tm="100000">
                                          <p:val>
                                            <p:strVal val="#ppt_w"/>
                                          </p:val>
                                        </p:tav>
                                      </p:tavLst>
                                    </p:anim>
                                    <p:anim calcmode="lin" valueType="num">
                                      <p:cBhvr>
                                        <p:cTn id="94" dur="1000" fill="hold"/>
                                        <p:tgtEl>
                                          <p:spTgt spid="50"/>
                                        </p:tgtEl>
                                        <p:attrNameLst>
                                          <p:attrName>ppt_h</p:attrName>
                                        </p:attrNameLst>
                                      </p:cBhvr>
                                      <p:tavLst>
                                        <p:tav tm="0">
                                          <p:val>
                                            <p:fltVal val="0"/>
                                          </p:val>
                                        </p:tav>
                                        <p:tav tm="100000">
                                          <p:val>
                                            <p:strVal val="#ppt_h"/>
                                          </p:val>
                                        </p:tav>
                                      </p:tavLst>
                                    </p:anim>
                                    <p:anim calcmode="lin" valueType="num">
                                      <p:cBhvr>
                                        <p:cTn id="95" dur="1000" fill="hold"/>
                                        <p:tgtEl>
                                          <p:spTgt spid="50"/>
                                        </p:tgtEl>
                                        <p:attrNameLst>
                                          <p:attrName>style.rotation</p:attrName>
                                        </p:attrNameLst>
                                      </p:cBhvr>
                                      <p:tavLst>
                                        <p:tav tm="0">
                                          <p:val>
                                            <p:fltVal val="90"/>
                                          </p:val>
                                        </p:tav>
                                        <p:tav tm="100000">
                                          <p:val>
                                            <p:fltVal val="0"/>
                                          </p:val>
                                        </p:tav>
                                      </p:tavLst>
                                    </p:anim>
                                    <p:animEffect transition="in" filter="fade">
                                      <p:cBhvr>
                                        <p:cTn id="96" dur="1000"/>
                                        <p:tgtEl>
                                          <p:spTgt spid="50"/>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1"/>
                                        </p:tgtEl>
                                        <p:attrNameLst>
                                          <p:attrName>style.visibility</p:attrName>
                                        </p:attrNameLst>
                                      </p:cBhvr>
                                      <p:to>
                                        <p:strVal val="visible"/>
                                      </p:to>
                                    </p:set>
                                    <p:anim calcmode="lin" valueType="num">
                                      <p:cBhvr>
                                        <p:cTn id="99" dur="1000" fill="hold"/>
                                        <p:tgtEl>
                                          <p:spTgt spid="51"/>
                                        </p:tgtEl>
                                        <p:attrNameLst>
                                          <p:attrName>ppt_w</p:attrName>
                                        </p:attrNameLst>
                                      </p:cBhvr>
                                      <p:tavLst>
                                        <p:tav tm="0">
                                          <p:val>
                                            <p:fltVal val="0"/>
                                          </p:val>
                                        </p:tav>
                                        <p:tav tm="100000">
                                          <p:val>
                                            <p:strVal val="#ppt_w"/>
                                          </p:val>
                                        </p:tav>
                                      </p:tavLst>
                                    </p:anim>
                                    <p:anim calcmode="lin" valueType="num">
                                      <p:cBhvr>
                                        <p:cTn id="100" dur="1000" fill="hold"/>
                                        <p:tgtEl>
                                          <p:spTgt spid="51"/>
                                        </p:tgtEl>
                                        <p:attrNameLst>
                                          <p:attrName>ppt_h</p:attrName>
                                        </p:attrNameLst>
                                      </p:cBhvr>
                                      <p:tavLst>
                                        <p:tav tm="0">
                                          <p:val>
                                            <p:fltVal val="0"/>
                                          </p:val>
                                        </p:tav>
                                        <p:tav tm="100000">
                                          <p:val>
                                            <p:strVal val="#ppt_h"/>
                                          </p:val>
                                        </p:tav>
                                      </p:tavLst>
                                    </p:anim>
                                    <p:anim calcmode="lin" valueType="num">
                                      <p:cBhvr>
                                        <p:cTn id="101" dur="1000" fill="hold"/>
                                        <p:tgtEl>
                                          <p:spTgt spid="51"/>
                                        </p:tgtEl>
                                        <p:attrNameLst>
                                          <p:attrName>style.rotation</p:attrName>
                                        </p:attrNameLst>
                                      </p:cBhvr>
                                      <p:tavLst>
                                        <p:tav tm="0">
                                          <p:val>
                                            <p:fltVal val="90"/>
                                          </p:val>
                                        </p:tav>
                                        <p:tav tm="100000">
                                          <p:val>
                                            <p:fltVal val="0"/>
                                          </p:val>
                                        </p:tav>
                                      </p:tavLst>
                                    </p:anim>
                                    <p:animEffect transition="in" filter="fade">
                                      <p:cBhvr>
                                        <p:cTn id="102" dur="1000"/>
                                        <p:tgtEl>
                                          <p:spTgt spid="51"/>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 calcmode="lin" valueType="num">
                                      <p:cBhvr>
                                        <p:cTn id="105" dur="1000" fill="hold"/>
                                        <p:tgtEl>
                                          <p:spTgt spid="52"/>
                                        </p:tgtEl>
                                        <p:attrNameLst>
                                          <p:attrName>ppt_w</p:attrName>
                                        </p:attrNameLst>
                                      </p:cBhvr>
                                      <p:tavLst>
                                        <p:tav tm="0">
                                          <p:val>
                                            <p:fltVal val="0"/>
                                          </p:val>
                                        </p:tav>
                                        <p:tav tm="100000">
                                          <p:val>
                                            <p:strVal val="#ppt_w"/>
                                          </p:val>
                                        </p:tav>
                                      </p:tavLst>
                                    </p:anim>
                                    <p:anim calcmode="lin" valueType="num">
                                      <p:cBhvr>
                                        <p:cTn id="106" dur="1000" fill="hold"/>
                                        <p:tgtEl>
                                          <p:spTgt spid="52"/>
                                        </p:tgtEl>
                                        <p:attrNameLst>
                                          <p:attrName>ppt_h</p:attrName>
                                        </p:attrNameLst>
                                      </p:cBhvr>
                                      <p:tavLst>
                                        <p:tav tm="0">
                                          <p:val>
                                            <p:fltVal val="0"/>
                                          </p:val>
                                        </p:tav>
                                        <p:tav tm="100000">
                                          <p:val>
                                            <p:strVal val="#ppt_h"/>
                                          </p:val>
                                        </p:tav>
                                      </p:tavLst>
                                    </p:anim>
                                    <p:anim calcmode="lin" valueType="num">
                                      <p:cBhvr>
                                        <p:cTn id="107" dur="1000" fill="hold"/>
                                        <p:tgtEl>
                                          <p:spTgt spid="52"/>
                                        </p:tgtEl>
                                        <p:attrNameLst>
                                          <p:attrName>style.rotation</p:attrName>
                                        </p:attrNameLst>
                                      </p:cBhvr>
                                      <p:tavLst>
                                        <p:tav tm="0">
                                          <p:val>
                                            <p:fltVal val="90"/>
                                          </p:val>
                                        </p:tav>
                                        <p:tav tm="100000">
                                          <p:val>
                                            <p:fltVal val="0"/>
                                          </p:val>
                                        </p:tav>
                                      </p:tavLst>
                                    </p:anim>
                                    <p:animEffect transition="in" filter="fade">
                                      <p:cBhvr>
                                        <p:cTn id="108" dur="1000"/>
                                        <p:tgtEl>
                                          <p:spTgt spid="52"/>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par>
                                <p:cTn id="115" presetID="31" presetClass="entr" presetSubtype="0"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p:cTn id="117" dur="1000" fill="hold"/>
                                        <p:tgtEl>
                                          <p:spTgt spid="54"/>
                                        </p:tgtEl>
                                        <p:attrNameLst>
                                          <p:attrName>ppt_w</p:attrName>
                                        </p:attrNameLst>
                                      </p:cBhvr>
                                      <p:tavLst>
                                        <p:tav tm="0">
                                          <p:val>
                                            <p:fltVal val="0"/>
                                          </p:val>
                                        </p:tav>
                                        <p:tav tm="100000">
                                          <p:val>
                                            <p:strVal val="#ppt_w"/>
                                          </p:val>
                                        </p:tav>
                                      </p:tavLst>
                                    </p:anim>
                                    <p:anim calcmode="lin" valueType="num">
                                      <p:cBhvr>
                                        <p:cTn id="118" dur="1000" fill="hold"/>
                                        <p:tgtEl>
                                          <p:spTgt spid="54"/>
                                        </p:tgtEl>
                                        <p:attrNameLst>
                                          <p:attrName>ppt_h</p:attrName>
                                        </p:attrNameLst>
                                      </p:cBhvr>
                                      <p:tavLst>
                                        <p:tav tm="0">
                                          <p:val>
                                            <p:fltVal val="0"/>
                                          </p:val>
                                        </p:tav>
                                        <p:tav tm="100000">
                                          <p:val>
                                            <p:strVal val="#ppt_h"/>
                                          </p:val>
                                        </p:tav>
                                      </p:tavLst>
                                    </p:anim>
                                    <p:anim calcmode="lin" valueType="num">
                                      <p:cBhvr>
                                        <p:cTn id="119" dur="1000" fill="hold"/>
                                        <p:tgtEl>
                                          <p:spTgt spid="54"/>
                                        </p:tgtEl>
                                        <p:attrNameLst>
                                          <p:attrName>style.rotation</p:attrName>
                                        </p:attrNameLst>
                                      </p:cBhvr>
                                      <p:tavLst>
                                        <p:tav tm="0">
                                          <p:val>
                                            <p:fltVal val="90"/>
                                          </p:val>
                                        </p:tav>
                                        <p:tav tm="100000">
                                          <p:val>
                                            <p:fltVal val="0"/>
                                          </p:val>
                                        </p:tav>
                                      </p:tavLst>
                                    </p:anim>
                                    <p:animEffect transition="in" filter="fade">
                                      <p:cBhvr>
                                        <p:cTn id="120" dur="1000"/>
                                        <p:tgtEl>
                                          <p:spTgt spid="54"/>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0" nodeType="click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p:cTn id="125" dur="1000" fill="hold"/>
                                        <p:tgtEl>
                                          <p:spTgt spid="55"/>
                                        </p:tgtEl>
                                        <p:attrNameLst>
                                          <p:attrName>ppt_w</p:attrName>
                                        </p:attrNameLst>
                                      </p:cBhvr>
                                      <p:tavLst>
                                        <p:tav tm="0">
                                          <p:val>
                                            <p:fltVal val="0"/>
                                          </p:val>
                                        </p:tav>
                                        <p:tav tm="100000">
                                          <p:val>
                                            <p:strVal val="#ppt_w"/>
                                          </p:val>
                                        </p:tav>
                                      </p:tavLst>
                                    </p:anim>
                                    <p:anim calcmode="lin" valueType="num">
                                      <p:cBhvr>
                                        <p:cTn id="126" dur="1000" fill="hold"/>
                                        <p:tgtEl>
                                          <p:spTgt spid="55"/>
                                        </p:tgtEl>
                                        <p:attrNameLst>
                                          <p:attrName>ppt_h</p:attrName>
                                        </p:attrNameLst>
                                      </p:cBhvr>
                                      <p:tavLst>
                                        <p:tav tm="0">
                                          <p:val>
                                            <p:fltVal val="0"/>
                                          </p:val>
                                        </p:tav>
                                        <p:tav tm="100000">
                                          <p:val>
                                            <p:strVal val="#ppt_h"/>
                                          </p:val>
                                        </p:tav>
                                      </p:tavLst>
                                    </p:anim>
                                    <p:anim calcmode="lin" valueType="num">
                                      <p:cBhvr>
                                        <p:cTn id="127" dur="1000" fill="hold"/>
                                        <p:tgtEl>
                                          <p:spTgt spid="55"/>
                                        </p:tgtEl>
                                        <p:attrNameLst>
                                          <p:attrName>style.rotation</p:attrName>
                                        </p:attrNameLst>
                                      </p:cBhvr>
                                      <p:tavLst>
                                        <p:tav tm="0">
                                          <p:val>
                                            <p:fltVal val="90"/>
                                          </p:val>
                                        </p:tav>
                                        <p:tav tm="100000">
                                          <p:val>
                                            <p:fltVal val="0"/>
                                          </p:val>
                                        </p:tav>
                                      </p:tavLst>
                                    </p:anim>
                                    <p:animEffect transition="in" filter="fade">
                                      <p:cBhvr>
                                        <p:cTn id="128" dur="1000"/>
                                        <p:tgtEl>
                                          <p:spTgt spid="55"/>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56"/>
                                        </p:tgtEl>
                                        <p:attrNameLst>
                                          <p:attrName>style.visibility</p:attrName>
                                        </p:attrNameLst>
                                      </p:cBhvr>
                                      <p:to>
                                        <p:strVal val="visible"/>
                                      </p:to>
                                    </p:set>
                                    <p:anim calcmode="lin" valueType="num">
                                      <p:cBhvr>
                                        <p:cTn id="131" dur="1000" fill="hold"/>
                                        <p:tgtEl>
                                          <p:spTgt spid="56"/>
                                        </p:tgtEl>
                                        <p:attrNameLst>
                                          <p:attrName>ppt_w</p:attrName>
                                        </p:attrNameLst>
                                      </p:cBhvr>
                                      <p:tavLst>
                                        <p:tav tm="0">
                                          <p:val>
                                            <p:fltVal val="0"/>
                                          </p:val>
                                        </p:tav>
                                        <p:tav tm="100000">
                                          <p:val>
                                            <p:strVal val="#ppt_w"/>
                                          </p:val>
                                        </p:tav>
                                      </p:tavLst>
                                    </p:anim>
                                    <p:anim calcmode="lin" valueType="num">
                                      <p:cBhvr>
                                        <p:cTn id="132" dur="1000" fill="hold"/>
                                        <p:tgtEl>
                                          <p:spTgt spid="56"/>
                                        </p:tgtEl>
                                        <p:attrNameLst>
                                          <p:attrName>ppt_h</p:attrName>
                                        </p:attrNameLst>
                                      </p:cBhvr>
                                      <p:tavLst>
                                        <p:tav tm="0">
                                          <p:val>
                                            <p:fltVal val="0"/>
                                          </p:val>
                                        </p:tav>
                                        <p:tav tm="100000">
                                          <p:val>
                                            <p:strVal val="#ppt_h"/>
                                          </p:val>
                                        </p:tav>
                                      </p:tavLst>
                                    </p:anim>
                                    <p:anim calcmode="lin" valueType="num">
                                      <p:cBhvr>
                                        <p:cTn id="133" dur="1000" fill="hold"/>
                                        <p:tgtEl>
                                          <p:spTgt spid="56"/>
                                        </p:tgtEl>
                                        <p:attrNameLst>
                                          <p:attrName>style.rotation</p:attrName>
                                        </p:attrNameLst>
                                      </p:cBhvr>
                                      <p:tavLst>
                                        <p:tav tm="0">
                                          <p:val>
                                            <p:fltVal val="90"/>
                                          </p:val>
                                        </p:tav>
                                        <p:tav tm="100000">
                                          <p:val>
                                            <p:fltVal val="0"/>
                                          </p:val>
                                        </p:tav>
                                      </p:tavLst>
                                    </p:anim>
                                    <p:animEffect transition="in" filter="fade">
                                      <p:cBhvr>
                                        <p:cTn id="134" dur="1000"/>
                                        <p:tgtEl>
                                          <p:spTgt spid="56"/>
                                        </p:tgtEl>
                                      </p:cBhvr>
                                    </p:animEffect>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grpId="0" nodeType="clickEffect">
                                  <p:stCondLst>
                                    <p:cond delay="0"/>
                                  </p:stCondLst>
                                  <p:childTnLst>
                                    <p:set>
                                      <p:cBhvr>
                                        <p:cTn id="138" dur="1" fill="hold">
                                          <p:stCondLst>
                                            <p:cond delay="0"/>
                                          </p:stCondLst>
                                        </p:cTn>
                                        <p:tgtEl>
                                          <p:spTgt spid="57"/>
                                        </p:tgtEl>
                                        <p:attrNameLst>
                                          <p:attrName>style.visibility</p:attrName>
                                        </p:attrNameLst>
                                      </p:cBhvr>
                                      <p:to>
                                        <p:strVal val="visible"/>
                                      </p:to>
                                    </p:set>
                                    <p:anim calcmode="lin" valueType="num">
                                      <p:cBhvr>
                                        <p:cTn id="139" dur="1000" fill="hold"/>
                                        <p:tgtEl>
                                          <p:spTgt spid="57"/>
                                        </p:tgtEl>
                                        <p:attrNameLst>
                                          <p:attrName>ppt_w</p:attrName>
                                        </p:attrNameLst>
                                      </p:cBhvr>
                                      <p:tavLst>
                                        <p:tav tm="0">
                                          <p:val>
                                            <p:fltVal val="0"/>
                                          </p:val>
                                        </p:tav>
                                        <p:tav tm="100000">
                                          <p:val>
                                            <p:strVal val="#ppt_w"/>
                                          </p:val>
                                        </p:tav>
                                      </p:tavLst>
                                    </p:anim>
                                    <p:anim calcmode="lin" valueType="num">
                                      <p:cBhvr>
                                        <p:cTn id="140" dur="1000" fill="hold"/>
                                        <p:tgtEl>
                                          <p:spTgt spid="57"/>
                                        </p:tgtEl>
                                        <p:attrNameLst>
                                          <p:attrName>ppt_h</p:attrName>
                                        </p:attrNameLst>
                                      </p:cBhvr>
                                      <p:tavLst>
                                        <p:tav tm="0">
                                          <p:val>
                                            <p:fltVal val="0"/>
                                          </p:val>
                                        </p:tav>
                                        <p:tav tm="100000">
                                          <p:val>
                                            <p:strVal val="#ppt_h"/>
                                          </p:val>
                                        </p:tav>
                                      </p:tavLst>
                                    </p:anim>
                                    <p:anim calcmode="lin" valueType="num">
                                      <p:cBhvr>
                                        <p:cTn id="141" dur="1000" fill="hold"/>
                                        <p:tgtEl>
                                          <p:spTgt spid="57"/>
                                        </p:tgtEl>
                                        <p:attrNameLst>
                                          <p:attrName>style.rotation</p:attrName>
                                        </p:attrNameLst>
                                      </p:cBhvr>
                                      <p:tavLst>
                                        <p:tav tm="0">
                                          <p:val>
                                            <p:fltVal val="90"/>
                                          </p:val>
                                        </p:tav>
                                        <p:tav tm="100000">
                                          <p:val>
                                            <p:fltVal val="0"/>
                                          </p:val>
                                        </p:tav>
                                      </p:tavLst>
                                    </p:anim>
                                    <p:animEffect transition="in" filter="fade">
                                      <p:cBhvr>
                                        <p:cTn id="142" dur="1000"/>
                                        <p:tgtEl>
                                          <p:spTgt spid="57"/>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8"/>
                                        </p:tgtEl>
                                        <p:attrNameLst>
                                          <p:attrName>style.visibility</p:attrName>
                                        </p:attrNameLst>
                                      </p:cBhvr>
                                      <p:to>
                                        <p:strVal val="visible"/>
                                      </p:to>
                                    </p:set>
                                    <p:anim calcmode="lin" valueType="num">
                                      <p:cBhvr>
                                        <p:cTn id="145" dur="1000" fill="hold"/>
                                        <p:tgtEl>
                                          <p:spTgt spid="58"/>
                                        </p:tgtEl>
                                        <p:attrNameLst>
                                          <p:attrName>ppt_w</p:attrName>
                                        </p:attrNameLst>
                                      </p:cBhvr>
                                      <p:tavLst>
                                        <p:tav tm="0">
                                          <p:val>
                                            <p:fltVal val="0"/>
                                          </p:val>
                                        </p:tav>
                                        <p:tav tm="100000">
                                          <p:val>
                                            <p:strVal val="#ppt_w"/>
                                          </p:val>
                                        </p:tav>
                                      </p:tavLst>
                                    </p:anim>
                                    <p:anim calcmode="lin" valueType="num">
                                      <p:cBhvr>
                                        <p:cTn id="146" dur="1000" fill="hold"/>
                                        <p:tgtEl>
                                          <p:spTgt spid="58"/>
                                        </p:tgtEl>
                                        <p:attrNameLst>
                                          <p:attrName>ppt_h</p:attrName>
                                        </p:attrNameLst>
                                      </p:cBhvr>
                                      <p:tavLst>
                                        <p:tav tm="0">
                                          <p:val>
                                            <p:fltVal val="0"/>
                                          </p:val>
                                        </p:tav>
                                        <p:tav tm="100000">
                                          <p:val>
                                            <p:strVal val="#ppt_h"/>
                                          </p:val>
                                        </p:tav>
                                      </p:tavLst>
                                    </p:anim>
                                    <p:anim calcmode="lin" valueType="num">
                                      <p:cBhvr>
                                        <p:cTn id="147" dur="1000" fill="hold"/>
                                        <p:tgtEl>
                                          <p:spTgt spid="58"/>
                                        </p:tgtEl>
                                        <p:attrNameLst>
                                          <p:attrName>style.rotation</p:attrName>
                                        </p:attrNameLst>
                                      </p:cBhvr>
                                      <p:tavLst>
                                        <p:tav tm="0">
                                          <p:val>
                                            <p:fltVal val="90"/>
                                          </p:val>
                                        </p:tav>
                                        <p:tav tm="100000">
                                          <p:val>
                                            <p:fltVal val="0"/>
                                          </p:val>
                                        </p:tav>
                                      </p:tavLst>
                                    </p:anim>
                                    <p:animEffect transition="in" filter="fade">
                                      <p:cBhvr>
                                        <p:cTn id="148"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39" grpId="0" animBg="1"/>
      <p:bldP spid="40" grpId="0" animBg="1"/>
      <p:bldP spid="41" grpId="0" animBg="1"/>
      <p:bldP spid="42" grpId="0" animBg="1"/>
      <p:bldP spid="43" grpId="0" animBg="1"/>
      <p:bldP spid="44" grpId="0" animBg="1"/>
      <p:bldP spid="45" grpId="0"/>
      <p:bldP spid="46" grpId="0" animBg="1"/>
      <p:bldP spid="47" grpId="0" animBg="1"/>
      <p:bldP spid="48" grpId="0" animBg="1"/>
      <p:bldP spid="49" grpId="0"/>
      <p:bldP spid="50" grpId="0" animBg="1"/>
      <p:bldP spid="51" grpId="0" animBg="1"/>
      <p:bldP spid="52" grpId="0"/>
      <p:bldP spid="53" grpId="0" animBg="1"/>
      <p:bldP spid="54" grpId="0" animBg="1"/>
      <p:bldP spid="55" grpId="0" animBg="1"/>
      <p:bldP spid="56" grpId="0" animBg="1"/>
      <p:bldP spid="57" grpId="0" animBg="1"/>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2"/>
          <p:cNvSpPr txBox="1">
            <a:spLocks noChangeArrowheads="1"/>
          </p:cNvSpPr>
          <p:nvPr/>
        </p:nvSpPr>
        <p:spPr>
          <a:xfrm>
            <a:off x="83568" y="100835"/>
            <a:ext cx="10055832"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900" b="1" i="0" u="none" strike="noStrike" kern="0" cap="none" spc="0" normalizeH="0" baseline="0" noProof="0" dirty="0">
              <a:ln>
                <a:noFill/>
              </a:ln>
              <a:solidFill>
                <a:srgbClr val="5B9BD5">
                  <a:lumMod val="75000"/>
                </a:srgbClr>
              </a:solidFill>
              <a:effectLst/>
              <a:uLnTx/>
              <a:uFillTx/>
              <a:latin typeface="Calibri" panose="020F0502020204030204" pitchFamily="34" charset="0"/>
              <a:ea typeface="+mj-ea"/>
              <a:cs typeface="+mj-cs"/>
            </a:endParaRPr>
          </a:p>
        </p:txBody>
      </p:sp>
      <p:sp>
        <p:nvSpPr>
          <p:cNvPr id="36" name="Oval 35"/>
          <p:cNvSpPr/>
          <p:nvPr/>
        </p:nvSpPr>
        <p:spPr>
          <a:xfrm>
            <a:off x="775040" y="1303228"/>
            <a:ext cx="4971215" cy="514985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p:cNvSpPr/>
          <p:nvPr/>
        </p:nvSpPr>
        <p:spPr>
          <a:xfrm>
            <a:off x="2279725" y="1439294"/>
            <a:ext cx="1770594" cy="1173284"/>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General Assembly</a:t>
            </a:r>
          </a:p>
        </p:txBody>
      </p:sp>
      <p:sp>
        <p:nvSpPr>
          <p:cNvPr id="38" name="TextBox 37">
            <a:extLst>
              <a:ext uri="{FF2B5EF4-FFF2-40B4-BE49-F238E27FC236}">
                <a16:creationId xmlns:a16="http://schemas.microsoft.com/office/drawing/2014/main" id="{3D4ACF38-098C-45D1-8B98-83DAAE0F0770}"/>
              </a:ext>
            </a:extLst>
          </p:cNvPr>
          <p:cNvSpPr txBox="1"/>
          <p:nvPr/>
        </p:nvSpPr>
        <p:spPr>
          <a:xfrm>
            <a:off x="1721297" y="5282822"/>
            <a:ext cx="317590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U.N.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Bodies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546D480F-5D81-44C5-928D-116E8284BB72}"/>
              </a:ext>
            </a:extLst>
          </p:cNvPr>
          <p:cNvSpPr/>
          <p:nvPr/>
        </p:nvSpPr>
        <p:spPr>
          <a:xfrm>
            <a:off x="3694793" y="2263950"/>
            <a:ext cx="1770594" cy="1173284"/>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Int’l Court of Justice</a:t>
            </a:r>
          </a:p>
        </p:txBody>
      </p:sp>
      <p:sp>
        <p:nvSpPr>
          <p:cNvPr id="40" name="Oval 39">
            <a:extLst>
              <a:ext uri="{FF2B5EF4-FFF2-40B4-BE49-F238E27FC236}">
                <a16:creationId xmlns:a16="http://schemas.microsoft.com/office/drawing/2014/main" id="{EE1142E2-7A2B-4049-BDB4-B50FFD9FE361}"/>
              </a:ext>
            </a:extLst>
          </p:cNvPr>
          <p:cNvSpPr/>
          <p:nvPr/>
        </p:nvSpPr>
        <p:spPr>
          <a:xfrm>
            <a:off x="1212995" y="2358345"/>
            <a:ext cx="1502989" cy="1173284"/>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Security Council</a:t>
            </a:r>
          </a:p>
        </p:txBody>
      </p:sp>
      <p:sp>
        <p:nvSpPr>
          <p:cNvPr id="41" name="Oval 40">
            <a:extLst>
              <a:ext uri="{FF2B5EF4-FFF2-40B4-BE49-F238E27FC236}">
                <a16:creationId xmlns:a16="http://schemas.microsoft.com/office/drawing/2014/main" id="{258FAEE6-7BBB-4BB3-B270-6F9A3DF7B0BE}"/>
              </a:ext>
            </a:extLst>
          </p:cNvPr>
          <p:cNvSpPr/>
          <p:nvPr/>
        </p:nvSpPr>
        <p:spPr>
          <a:xfrm>
            <a:off x="2676514" y="2927834"/>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WIPO</a:t>
            </a:r>
          </a:p>
        </p:txBody>
      </p:sp>
      <p:sp>
        <p:nvSpPr>
          <p:cNvPr id="42" name="Oval 41">
            <a:extLst>
              <a:ext uri="{FF2B5EF4-FFF2-40B4-BE49-F238E27FC236}">
                <a16:creationId xmlns:a16="http://schemas.microsoft.com/office/drawing/2014/main" id="{F8B7E18F-E49B-410A-8A84-BB418A98FEE3}"/>
              </a:ext>
            </a:extLst>
          </p:cNvPr>
          <p:cNvSpPr/>
          <p:nvPr/>
        </p:nvSpPr>
        <p:spPr>
          <a:xfrm>
            <a:off x="858876" y="3624321"/>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FAO</a:t>
            </a:r>
          </a:p>
        </p:txBody>
      </p:sp>
      <p:sp>
        <p:nvSpPr>
          <p:cNvPr id="43" name="Oval 42">
            <a:extLst>
              <a:ext uri="{FF2B5EF4-FFF2-40B4-BE49-F238E27FC236}">
                <a16:creationId xmlns:a16="http://schemas.microsoft.com/office/drawing/2014/main" id="{863A2177-D9F4-46DD-99BF-5480B2E14377}"/>
              </a:ext>
            </a:extLst>
          </p:cNvPr>
          <p:cNvSpPr/>
          <p:nvPr/>
        </p:nvSpPr>
        <p:spPr>
          <a:xfrm>
            <a:off x="2154276" y="3907978"/>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ILO</a:t>
            </a:r>
          </a:p>
        </p:txBody>
      </p:sp>
      <p:sp>
        <p:nvSpPr>
          <p:cNvPr id="44" name="Oval 43">
            <a:extLst>
              <a:ext uri="{FF2B5EF4-FFF2-40B4-BE49-F238E27FC236}">
                <a16:creationId xmlns:a16="http://schemas.microsoft.com/office/drawing/2014/main" id="{7D0194B2-7CB5-4FED-9B7D-F1C09F515E53}"/>
              </a:ext>
            </a:extLst>
          </p:cNvPr>
          <p:cNvSpPr/>
          <p:nvPr/>
        </p:nvSpPr>
        <p:spPr>
          <a:xfrm>
            <a:off x="4607182" y="3475629"/>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5275C205-1708-4BDE-86F7-6432BDB22A50}"/>
              </a:ext>
            </a:extLst>
          </p:cNvPr>
          <p:cNvSpPr txBox="1"/>
          <p:nvPr/>
        </p:nvSpPr>
        <p:spPr>
          <a:xfrm>
            <a:off x="4541404" y="3749239"/>
            <a:ext cx="1353341"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UNCTAD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00F5CAE3-994E-4311-8FC4-2DC8605C1917}"/>
              </a:ext>
            </a:extLst>
          </p:cNvPr>
          <p:cNvSpPr/>
          <p:nvPr/>
        </p:nvSpPr>
        <p:spPr>
          <a:xfrm>
            <a:off x="3409166" y="3871625"/>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WHO</a:t>
            </a:r>
          </a:p>
        </p:txBody>
      </p:sp>
      <p:sp>
        <p:nvSpPr>
          <p:cNvPr id="47" name="Oval 46">
            <a:extLst>
              <a:ext uri="{FF2B5EF4-FFF2-40B4-BE49-F238E27FC236}">
                <a16:creationId xmlns:a16="http://schemas.microsoft.com/office/drawing/2014/main" id="{1C0C100F-CFD0-4DE8-8636-3991DF50CC01}"/>
              </a:ext>
            </a:extLst>
          </p:cNvPr>
          <p:cNvSpPr/>
          <p:nvPr/>
        </p:nvSpPr>
        <p:spPr>
          <a:xfrm>
            <a:off x="1451535" y="4884591"/>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ICAO</a:t>
            </a:r>
          </a:p>
        </p:txBody>
      </p:sp>
      <p:sp>
        <p:nvSpPr>
          <p:cNvPr id="48" name="Oval 47">
            <a:extLst>
              <a:ext uri="{FF2B5EF4-FFF2-40B4-BE49-F238E27FC236}">
                <a16:creationId xmlns:a16="http://schemas.microsoft.com/office/drawing/2014/main" id="{F20BAB60-C39E-4693-8CC0-2A4E93F2101D}"/>
              </a:ext>
            </a:extLst>
          </p:cNvPr>
          <p:cNvSpPr/>
          <p:nvPr/>
        </p:nvSpPr>
        <p:spPr>
          <a:xfrm>
            <a:off x="3874501" y="4902616"/>
            <a:ext cx="1144096" cy="990600"/>
          </a:xfrm>
          <a:prstGeom prst="ellipse">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3C804030-303B-46B6-8516-AB7D80D9D624}"/>
              </a:ext>
            </a:extLst>
          </p:cNvPr>
          <p:cNvSpPr txBox="1"/>
          <p:nvPr/>
        </p:nvSpPr>
        <p:spPr>
          <a:xfrm>
            <a:off x="3769880" y="5189524"/>
            <a:ext cx="135334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UNESCO</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Oval 49"/>
          <p:cNvSpPr/>
          <p:nvPr/>
        </p:nvSpPr>
        <p:spPr>
          <a:xfrm>
            <a:off x="6310157" y="1373979"/>
            <a:ext cx="3930578" cy="3658417"/>
          </a:xfrm>
          <a:prstGeom prst="ellips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
        <p:nvSpPr>
          <p:cNvPr id="51" name="Oval 50"/>
          <p:cNvSpPr/>
          <p:nvPr/>
        </p:nvSpPr>
        <p:spPr>
          <a:xfrm>
            <a:off x="7282543" y="1503142"/>
            <a:ext cx="1447800" cy="134892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WTO</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7CC55D34-E7D2-45B7-B77B-CBAFE8761FFD}"/>
              </a:ext>
            </a:extLst>
          </p:cNvPr>
          <p:cNvSpPr txBox="1"/>
          <p:nvPr/>
        </p:nvSpPr>
        <p:spPr>
          <a:xfrm>
            <a:off x="6921108" y="3416152"/>
            <a:ext cx="3175907"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80808"/>
                </a:solidFill>
                <a:effectLst/>
                <a:uLnTx/>
                <a:uFillTx/>
                <a:latin typeface="Calibri" panose="020F0502020204030204"/>
                <a:ea typeface="+mn-ea"/>
                <a:cs typeface="+mn-cs"/>
              </a:rPr>
              <a:t>Bretton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80808"/>
                </a:solidFill>
                <a:effectLst/>
                <a:uLnTx/>
                <a:uFillTx/>
                <a:latin typeface="Calibri" panose="020F0502020204030204"/>
                <a:ea typeface="+mn-ea"/>
                <a:cs typeface="+mn-cs"/>
              </a:rPr>
              <a:t>Woods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80808"/>
                </a:solidFill>
                <a:effectLst/>
                <a:uLnTx/>
                <a:uFillTx/>
                <a:latin typeface="Calibri" panose="020F0502020204030204"/>
                <a:ea typeface="+mn-ea"/>
                <a:cs typeface="+mn-cs"/>
              </a:rPr>
              <a:t>Institutions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B7D29025-75C5-4026-842F-440F65590A32}"/>
              </a:ext>
            </a:extLst>
          </p:cNvPr>
          <p:cNvSpPr/>
          <p:nvPr/>
        </p:nvSpPr>
        <p:spPr>
          <a:xfrm>
            <a:off x="8654143" y="2188942"/>
            <a:ext cx="1447800" cy="134892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World</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Bank</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D00C4A47-E92B-48B6-A1DE-FD667F8BCFC5}"/>
              </a:ext>
            </a:extLst>
          </p:cNvPr>
          <p:cNvSpPr/>
          <p:nvPr/>
        </p:nvSpPr>
        <p:spPr>
          <a:xfrm>
            <a:off x="6444343" y="2699663"/>
            <a:ext cx="1447800" cy="134892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IMF</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p:cNvSpPr/>
          <p:nvPr/>
        </p:nvSpPr>
        <p:spPr>
          <a:xfrm>
            <a:off x="6205164" y="5154727"/>
            <a:ext cx="1526345" cy="1374775"/>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80808"/>
                </a:solidFill>
                <a:effectLst/>
                <a:uLnTx/>
                <a:uFillTx/>
                <a:latin typeface="Calibri" panose="020F0502020204030204"/>
                <a:ea typeface="+mn-ea"/>
                <a:cs typeface="+mn-cs"/>
              </a:rPr>
              <a:t>OECD</a:t>
            </a:r>
            <a:endPar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6616A578-8834-40A2-A64B-C3C3619F0DA4}"/>
              </a:ext>
            </a:extLst>
          </p:cNvPr>
          <p:cNvSpPr/>
          <p:nvPr/>
        </p:nvSpPr>
        <p:spPr>
          <a:xfrm>
            <a:off x="7958369" y="5237132"/>
            <a:ext cx="1526345" cy="1374775"/>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80808"/>
                </a:solidFill>
                <a:effectLst/>
                <a:uLnTx/>
                <a:uFillTx/>
                <a:latin typeface="Calibri" panose="020F0502020204030204"/>
                <a:ea typeface="+mn-ea"/>
                <a:cs typeface="+mn-cs"/>
              </a:rPr>
              <a:t>WCO</a:t>
            </a:r>
            <a:endPar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F5A1BB69-0B7A-433F-B710-ABA04480A6F4}"/>
              </a:ext>
            </a:extLst>
          </p:cNvPr>
          <p:cNvSpPr txBox="1"/>
          <p:nvPr/>
        </p:nvSpPr>
        <p:spPr>
          <a:xfrm>
            <a:off x="2623346" y="2316476"/>
            <a:ext cx="1259663" cy="738664"/>
          </a:xfrm>
          <a:prstGeom prst="rect">
            <a:avLst/>
          </a:prstGeom>
          <a:solidFill>
            <a:srgbClr val="7030A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Sustainable Development Goals</a:t>
            </a:r>
          </a:p>
        </p:txBody>
      </p:sp>
      <p:sp>
        <p:nvSpPr>
          <p:cNvPr id="32" name="TextBox 31">
            <a:extLst>
              <a:ext uri="{FF2B5EF4-FFF2-40B4-BE49-F238E27FC236}">
                <a16:creationId xmlns:a16="http://schemas.microsoft.com/office/drawing/2014/main" id="{F5A1BB69-0B7A-433F-B710-ABA04480A6F4}"/>
              </a:ext>
            </a:extLst>
          </p:cNvPr>
          <p:cNvSpPr txBox="1"/>
          <p:nvPr/>
        </p:nvSpPr>
        <p:spPr>
          <a:xfrm>
            <a:off x="2085034" y="4571870"/>
            <a:ext cx="1293288" cy="307777"/>
          </a:xfrm>
          <a:prstGeom prst="rect">
            <a:avLst/>
          </a:prstGeom>
          <a:solidFill>
            <a:srgbClr val="7030A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Labor rights</a:t>
            </a:r>
          </a:p>
        </p:txBody>
      </p:sp>
      <p:sp>
        <p:nvSpPr>
          <p:cNvPr id="33" name="TextBox 32">
            <a:extLst>
              <a:ext uri="{FF2B5EF4-FFF2-40B4-BE49-F238E27FC236}">
                <a16:creationId xmlns:a16="http://schemas.microsoft.com/office/drawing/2014/main" id="{F5A1BB69-0B7A-433F-B710-ABA04480A6F4}"/>
              </a:ext>
            </a:extLst>
          </p:cNvPr>
          <p:cNvSpPr txBox="1"/>
          <p:nvPr/>
        </p:nvSpPr>
        <p:spPr>
          <a:xfrm>
            <a:off x="3893038" y="5542305"/>
            <a:ext cx="1213498" cy="738664"/>
          </a:xfrm>
          <a:prstGeom prst="rect">
            <a:avLst/>
          </a:prstGeom>
          <a:solidFill>
            <a:srgbClr val="7030A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Cultural Diversity Instrument</a:t>
            </a:r>
          </a:p>
        </p:txBody>
      </p:sp>
      <p:sp>
        <p:nvSpPr>
          <p:cNvPr id="35" name="TextBox 34">
            <a:extLst>
              <a:ext uri="{FF2B5EF4-FFF2-40B4-BE49-F238E27FC236}">
                <a16:creationId xmlns:a16="http://schemas.microsoft.com/office/drawing/2014/main" id="{F5A1BB69-0B7A-433F-B710-ABA04480A6F4}"/>
              </a:ext>
            </a:extLst>
          </p:cNvPr>
          <p:cNvSpPr txBox="1"/>
          <p:nvPr/>
        </p:nvSpPr>
        <p:spPr>
          <a:xfrm>
            <a:off x="3466499" y="4473663"/>
            <a:ext cx="1082639" cy="738664"/>
          </a:xfrm>
          <a:prstGeom prst="rect">
            <a:avLst/>
          </a:prstGeom>
          <a:solidFill>
            <a:srgbClr val="7030A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Tobacco Framework Agreement</a:t>
            </a:r>
          </a:p>
        </p:txBody>
      </p:sp>
      <p:sp>
        <p:nvSpPr>
          <p:cNvPr id="59" name="TextBox 58">
            <a:extLst>
              <a:ext uri="{FF2B5EF4-FFF2-40B4-BE49-F238E27FC236}">
                <a16:creationId xmlns:a16="http://schemas.microsoft.com/office/drawing/2014/main" id="{F5A1BB69-0B7A-433F-B710-ABA04480A6F4}"/>
              </a:ext>
            </a:extLst>
          </p:cNvPr>
          <p:cNvSpPr txBox="1"/>
          <p:nvPr/>
        </p:nvSpPr>
        <p:spPr>
          <a:xfrm>
            <a:off x="4562880" y="4091701"/>
            <a:ext cx="1288877" cy="523220"/>
          </a:xfrm>
          <a:prstGeom prst="rect">
            <a:avLst/>
          </a:prstGeom>
          <a:solidFill>
            <a:srgbClr val="7030A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Trade and development</a:t>
            </a:r>
          </a:p>
        </p:txBody>
      </p:sp>
      <p:sp>
        <p:nvSpPr>
          <p:cNvPr id="60" name="TextBox 59">
            <a:extLst>
              <a:ext uri="{FF2B5EF4-FFF2-40B4-BE49-F238E27FC236}">
                <a16:creationId xmlns:a16="http://schemas.microsoft.com/office/drawing/2014/main" id="{F5A1BB69-0B7A-433F-B710-ABA04480A6F4}"/>
              </a:ext>
            </a:extLst>
          </p:cNvPr>
          <p:cNvSpPr txBox="1"/>
          <p:nvPr/>
        </p:nvSpPr>
        <p:spPr>
          <a:xfrm>
            <a:off x="6415659" y="3565738"/>
            <a:ext cx="1470965" cy="738664"/>
          </a:xfrm>
          <a:prstGeom prst="rect">
            <a:avLst/>
          </a:prstGeom>
          <a:solidFill>
            <a:srgbClr val="7030A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Recurring disputes over currency issues</a:t>
            </a:r>
          </a:p>
        </p:txBody>
      </p:sp>
      <p:sp>
        <p:nvSpPr>
          <p:cNvPr id="61" name="Rectangle 60">
            <a:extLst>
              <a:ext uri="{FF2B5EF4-FFF2-40B4-BE49-F238E27FC236}">
                <a16:creationId xmlns:a16="http://schemas.microsoft.com/office/drawing/2014/main" id="{1DE83C2C-C447-471E-983A-BBC76739D76E}"/>
              </a:ext>
            </a:extLst>
          </p:cNvPr>
          <p:cNvSpPr/>
          <p:nvPr/>
        </p:nvSpPr>
        <p:spPr>
          <a:xfrm>
            <a:off x="700125" y="1293341"/>
            <a:ext cx="6232366" cy="1893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6C45ADAA-71DF-46B3-83D8-B98FD87858BD}"/>
              </a:ext>
            </a:extLst>
          </p:cNvPr>
          <p:cNvSpPr txBox="1"/>
          <p:nvPr/>
        </p:nvSpPr>
        <p:spPr>
          <a:xfrm>
            <a:off x="737583" y="1334269"/>
            <a:ext cx="6472192"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The WTO’s coordination with WIPO and WCO is very close, and there are other examples of another organization’s agreements that are virtually incorporated into WTO rules (e.g., Codex standards), but relations can be problematic.</a:t>
            </a:r>
          </a:p>
        </p:txBody>
      </p:sp>
      <p:sp>
        <p:nvSpPr>
          <p:cNvPr id="57" name="TextBox 56">
            <a:extLst>
              <a:ext uri="{FF2B5EF4-FFF2-40B4-BE49-F238E27FC236}">
                <a16:creationId xmlns:a16="http://schemas.microsoft.com/office/drawing/2014/main" id="{F5A1BB69-0B7A-433F-B710-ABA04480A6F4}"/>
              </a:ext>
            </a:extLst>
          </p:cNvPr>
          <p:cNvSpPr txBox="1"/>
          <p:nvPr/>
        </p:nvSpPr>
        <p:spPr>
          <a:xfrm>
            <a:off x="9825141" y="4680653"/>
            <a:ext cx="2180079" cy="1477328"/>
          </a:xfrm>
          <a:prstGeom prst="rect">
            <a:avLst/>
          </a:prstGeom>
          <a:solidFill>
            <a:srgbClr val="7030A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mn-cs"/>
              </a:rPr>
              <a:t>Several non-WTO organizations have jurisdiction over trade-related subject matter.</a:t>
            </a:r>
          </a:p>
        </p:txBody>
      </p:sp>
      <p:sp>
        <p:nvSpPr>
          <p:cNvPr id="58" name="TextBox 57">
            <a:extLst>
              <a:ext uri="{FF2B5EF4-FFF2-40B4-BE49-F238E27FC236}">
                <a16:creationId xmlns:a16="http://schemas.microsoft.com/office/drawing/2014/main" id="{F5A1BB69-0B7A-433F-B710-ABA04480A6F4}"/>
              </a:ext>
            </a:extLst>
          </p:cNvPr>
          <p:cNvSpPr txBox="1"/>
          <p:nvPr/>
        </p:nvSpPr>
        <p:spPr>
          <a:xfrm>
            <a:off x="8105509" y="6119991"/>
            <a:ext cx="1232064" cy="523220"/>
          </a:xfrm>
          <a:prstGeom prst="rect">
            <a:avLst/>
          </a:prstGeom>
          <a:solidFill>
            <a:srgbClr val="7030A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Harmonized Tariff System</a:t>
            </a:r>
          </a:p>
        </p:txBody>
      </p:sp>
      <p:sp>
        <p:nvSpPr>
          <p:cNvPr id="63" name="TextBox 62">
            <a:extLst>
              <a:ext uri="{FF2B5EF4-FFF2-40B4-BE49-F238E27FC236}">
                <a16:creationId xmlns:a16="http://schemas.microsoft.com/office/drawing/2014/main" id="{F5A1BB69-0B7A-433F-B710-ABA04480A6F4}"/>
              </a:ext>
            </a:extLst>
          </p:cNvPr>
          <p:cNvSpPr txBox="1"/>
          <p:nvPr/>
        </p:nvSpPr>
        <p:spPr>
          <a:xfrm>
            <a:off x="6207352" y="6110368"/>
            <a:ext cx="1507650" cy="523220"/>
          </a:xfrm>
          <a:prstGeom prst="rect">
            <a:avLst/>
          </a:prstGeom>
          <a:solidFill>
            <a:srgbClr val="7030A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Studies all sorts of trade issues</a:t>
            </a:r>
          </a:p>
        </p:txBody>
      </p:sp>
      <p:sp>
        <p:nvSpPr>
          <p:cNvPr id="64" name="TextBox 63">
            <a:extLst>
              <a:ext uri="{FF2B5EF4-FFF2-40B4-BE49-F238E27FC236}">
                <a16:creationId xmlns:a16="http://schemas.microsoft.com/office/drawing/2014/main" id="{F5A1BB69-0B7A-433F-B710-ABA04480A6F4}"/>
              </a:ext>
            </a:extLst>
          </p:cNvPr>
          <p:cNvSpPr txBox="1"/>
          <p:nvPr/>
        </p:nvSpPr>
        <p:spPr>
          <a:xfrm>
            <a:off x="1184404" y="5483390"/>
            <a:ext cx="1636482" cy="738664"/>
          </a:xfrm>
          <a:prstGeom prst="rect">
            <a:avLst/>
          </a:prstGeom>
          <a:solidFill>
            <a:srgbClr val="7030A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charset="0"/>
                <a:ea typeface="+mn-ea"/>
                <a:cs typeface="+mn-cs"/>
              </a:rPr>
              <a:t>Air transport is explicitly </a:t>
            </a:r>
            <a:r>
              <a:rPr kumimoji="0" lang="en-US" sz="1400" b="0" i="1" u="none" strike="noStrike" kern="1200" cap="none" spc="0" normalizeH="0" baseline="0" noProof="0" dirty="0">
                <a:ln>
                  <a:noFill/>
                </a:ln>
                <a:solidFill>
                  <a:prstClr val="white"/>
                </a:solidFill>
                <a:effectLst/>
                <a:uLnTx/>
                <a:uFillTx/>
                <a:latin typeface="Arial" charset="0"/>
                <a:ea typeface="+mn-ea"/>
                <a:cs typeface="+mn-cs"/>
              </a:rPr>
              <a:t>not </a:t>
            </a:r>
            <a:r>
              <a:rPr kumimoji="0" lang="en-US" sz="1400" b="0" i="0" u="none" strike="noStrike" kern="1200" cap="none" spc="0" normalizeH="0" baseline="0" noProof="0" dirty="0">
                <a:ln>
                  <a:noFill/>
                </a:ln>
                <a:solidFill>
                  <a:prstClr val="white"/>
                </a:solidFill>
                <a:effectLst/>
                <a:uLnTx/>
                <a:uFillTx/>
                <a:latin typeface="Arial" charset="0"/>
                <a:ea typeface="+mn-ea"/>
                <a:cs typeface="+mn-cs"/>
              </a:rPr>
              <a:t>covered by GATS</a:t>
            </a:r>
          </a:p>
        </p:txBody>
      </p:sp>
      <p:sp>
        <p:nvSpPr>
          <p:cNvPr id="65" name="Rectangle 64">
            <a:extLst>
              <a:ext uri="{FF2B5EF4-FFF2-40B4-BE49-F238E27FC236}">
                <a16:creationId xmlns:a16="http://schemas.microsoft.com/office/drawing/2014/main" id="{1DE83C2C-C447-471E-983A-BBC76739D76E}"/>
              </a:ext>
            </a:extLst>
          </p:cNvPr>
          <p:cNvSpPr/>
          <p:nvPr/>
        </p:nvSpPr>
        <p:spPr>
          <a:xfrm>
            <a:off x="5086124" y="3286007"/>
            <a:ext cx="5800057" cy="32668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6C45ADAA-71DF-46B3-83D8-B98FD87858BD}"/>
              </a:ext>
            </a:extLst>
          </p:cNvPr>
          <p:cNvSpPr txBox="1"/>
          <p:nvPr/>
        </p:nvSpPr>
        <p:spPr>
          <a:xfrm>
            <a:off x="5426506" y="3412456"/>
            <a:ext cx="5339439" cy="30315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 country should be prepared to pursue its interests not just in the WTO, but in all international organizations </a:t>
            </a:r>
          </a:p>
          <a:p>
            <a:pPr marL="457200" marR="0" lvl="0" indent="-457200" algn="l" defTabSz="914400" rtl="0" eaLnBrk="1" fontAlgn="auto" latinLnBrk="0" hangingPunct="1">
              <a:lnSpc>
                <a:spcPct val="100000"/>
              </a:lnSpc>
              <a:spcBef>
                <a:spcPts val="0"/>
              </a:spcBef>
              <a:spcAft>
                <a:spcPts val="600"/>
              </a:spcAft>
              <a:buClrTx/>
              <a:buSzTx/>
              <a:buFontTx/>
              <a:buAutoNum type="arabicParenBoth"/>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That deal with trade-related matters and </a:t>
            </a:r>
          </a:p>
          <a:p>
            <a:pPr marL="457200" marR="0" lvl="0" indent="-457200" algn="l" defTabSz="914400" rtl="0" eaLnBrk="1" fontAlgn="auto" latinLnBrk="0" hangingPunct="1">
              <a:lnSpc>
                <a:spcPct val="100000"/>
              </a:lnSpc>
              <a:spcBef>
                <a:spcPts val="0"/>
              </a:spcBef>
              <a:spcAft>
                <a:spcPts val="600"/>
              </a:spcAft>
              <a:buClrTx/>
              <a:buSzTx/>
              <a:buFontTx/>
              <a:buAutoNum type="arabicParenBoth"/>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In which it is a member.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It should also be prepared to negotiate at both the bilateral/regional and multilateral levels.</a:t>
            </a:r>
          </a:p>
        </p:txBody>
      </p:sp>
      <p:pic>
        <p:nvPicPr>
          <p:cNvPr id="2" name="Picture 1">
            <a:extLst>
              <a:ext uri="{FF2B5EF4-FFF2-40B4-BE49-F238E27FC236}">
                <a16:creationId xmlns:a16="http://schemas.microsoft.com/office/drawing/2014/main" id="{5147C143-6A0B-0D0F-52C9-EDE7FB69B1F8}"/>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3" name="Rectangle 2">
            <a:extLst>
              <a:ext uri="{FF2B5EF4-FFF2-40B4-BE49-F238E27FC236}">
                <a16:creationId xmlns:a16="http://schemas.microsoft.com/office/drawing/2014/main" id="{090F7A68-CD41-D229-CE1A-F549140CC9AD}"/>
              </a:ext>
            </a:extLst>
          </p:cNvPr>
          <p:cNvSpPr txBox="1">
            <a:spLocks noChangeArrowheads="1"/>
          </p:cNvSpPr>
          <p:nvPr/>
        </p:nvSpPr>
        <p:spPr>
          <a:xfrm>
            <a:off x="83568" y="559732"/>
            <a:ext cx="10055832" cy="655099"/>
          </a:xfrm>
          <a:prstGeom prst="rect">
            <a:avLst/>
          </a:prstGeom>
          <a:ln>
            <a:noFill/>
          </a:ln>
        </p:spPr>
        <p:txBody>
          <a:bodyPr vert="horz" lIns="91440" tIns="45720" rIns="91440" bIns="45720" rtlCol="0" anchor="b">
            <a:no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haroni" panose="02010803020104030203" pitchFamily="2" charset="-79"/>
                <a:ea typeface="ADLaM Display" panose="020F0502020204030204" pitchFamily="2" charset="0"/>
                <a:cs typeface="Aharoni" panose="02010803020104030203" pitchFamily="2" charset="-79"/>
              </a:rPr>
              <a:t>The Problem of Coherence in International Rule-Making with Multiple Organizations</a:t>
            </a:r>
          </a:p>
        </p:txBody>
      </p:sp>
    </p:spTree>
    <p:extLst>
      <p:ext uri="{BB962C8B-B14F-4D97-AF65-F5344CB8AC3E}">
        <p14:creationId xmlns:p14="http://schemas.microsoft.com/office/powerpoint/2010/main" val="36248052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1000" fill="hold"/>
                                        <p:tgtEl>
                                          <p:spTgt spid="61"/>
                                        </p:tgtEl>
                                        <p:attrNameLst>
                                          <p:attrName>ppt_w</p:attrName>
                                        </p:attrNameLst>
                                      </p:cBhvr>
                                      <p:tavLst>
                                        <p:tav tm="0">
                                          <p:val>
                                            <p:fltVal val="0"/>
                                          </p:val>
                                        </p:tav>
                                        <p:tav tm="100000">
                                          <p:val>
                                            <p:strVal val="#ppt_w"/>
                                          </p:val>
                                        </p:tav>
                                      </p:tavLst>
                                    </p:anim>
                                    <p:anim calcmode="lin" valueType="num">
                                      <p:cBhvr>
                                        <p:cTn id="8" dur="1000" fill="hold"/>
                                        <p:tgtEl>
                                          <p:spTgt spid="61"/>
                                        </p:tgtEl>
                                        <p:attrNameLst>
                                          <p:attrName>ppt_h</p:attrName>
                                        </p:attrNameLst>
                                      </p:cBhvr>
                                      <p:tavLst>
                                        <p:tav tm="0">
                                          <p:val>
                                            <p:fltVal val="0"/>
                                          </p:val>
                                        </p:tav>
                                        <p:tav tm="100000">
                                          <p:val>
                                            <p:strVal val="#ppt_h"/>
                                          </p:val>
                                        </p:tav>
                                      </p:tavLst>
                                    </p:anim>
                                    <p:anim calcmode="lin" valueType="num">
                                      <p:cBhvr>
                                        <p:cTn id="9" dur="1000" fill="hold"/>
                                        <p:tgtEl>
                                          <p:spTgt spid="61"/>
                                        </p:tgtEl>
                                        <p:attrNameLst>
                                          <p:attrName>style.rotation</p:attrName>
                                        </p:attrNameLst>
                                      </p:cBhvr>
                                      <p:tavLst>
                                        <p:tav tm="0">
                                          <p:val>
                                            <p:fltVal val="90"/>
                                          </p:val>
                                        </p:tav>
                                        <p:tav tm="100000">
                                          <p:val>
                                            <p:fltVal val="0"/>
                                          </p:val>
                                        </p:tav>
                                      </p:tavLst>
                                    </p:anim>
                                    <p:animEffect transition="in" filter="fade">
                                      <p:cBhvr>
                                        <p:cTn id="10" dur="1000"/>
                                        <p:tgtEl>
                                          <p:spTgt spid="6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1000" fill="hold"/>
                                        <p:tgtEl>
                                          <p:spTgt spid="62"/>
                                        </p:tgtEl>
                                        <p:attrNameLst>
                                          <p:attrName>ppt_w</p:attrName>
                                        </p:attrNameLst>
                                      </p:cBhvr>
                                      <p:tavLst>
                                        <p:tav tm="0">
                                          <p:val>
                                            <p:fltVal val="0"/>
                                          </p:val>
                                        </p:tav>
                                        <p:tav tm="100000">
                                          <p:val>
                                            <p:strVal val="#ppt_w"/>
                                          </p:val>
                                        </p:tav>
                                      </p:tavLst>
                                    </p:anim>
                                    <p:anim calcmode="lin" valueType="num">
                                      <p:cBhvr>
                                        <p:cTn id="14" dur="1000" fill="hold"/>
                                        <p:tgtEl>
                                          <p:spTgt spid="62"/>
                                        </p:tgtEl>
                                        <p:attrNameLst>
                                          <p:attrName>ppt_h</p:attrName>
                                        </p:attrNameLst>
                                      </p:cBhvr>
                                      <p:tavLst>
                                        <p:tav tm="0">
                                          <p:val>
                                            <p:fltVal val="0"/>
                                          </p:val>
                                        </p:tav>
                                        <p:tav tm="100000">
                                          <p:val>
                                            <p:strVal val="#ppt_h"/>
                                          </p:val>
                                        </p:tav>
                                      </p:tavLst>
                                    </p:anim>
                                    <p:anim calcmode="lin" valueType="num">
                                      <p:cBhvr>
                                        <p:cTn id="15" dur="1000" fill="hold"/>
                                        <p:tgtEl>
                                          <p:spTgt spid="62"/>
                                        </p:tgtEl>
                                        <p:attrNameLst>
                                          <p:attrName>style.rotation</p:attrName>
                                        </p:attrNameLst>
                                      </p:cBhvr>
                                      <p:tavLst>
                                        <p:tav tm="0">
                                          <p:val>
                                            <p:fltVal val="90"/>
                                          </p:val>
                                        </p:tav>
                                        <p:tav tm="100000">
                                          <p:val>
                                            <p:fltVal val="0"/>
                                          </p:val>
                                        </p:tav>
                                      </p:tavLst>
                                    </p:anim>
                                    <p:animEffect transition="in" filter="fade">
                                      <p:cBhvr>
                                        <p:cTn id="16" dur="10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p:cTn id="21" dur="1000" fill="hold"/>
                                        <p:tgtEl>
                                          <p:spTgt spid="65"/>
                                        </p:tgtEl>
                                        <p:attrNameLst>
                                          <p:attrName>ppt_w</p:attrName>
                                        </p:attrNameLst>
                                      </p:cBhvr>
                                      <p:tavLst>
                                        <p:tav tm="0">
                                          <p:val>
                                            <p:fltVal val="0"/>
                                          </p:val>
                                        </p:tav>
                                        <p:tav tm="100000">
                                          <p:val>
                                            <p:strVal val="#ppt_w"/>
                                          </p:val>
                                        </p:tav>
                                      </p:tavLst>
                                    </p:anim>
                                    <p:anim calcmode="lin" valueType="num">
                                      <p:cBhvr>
                                        <p:cTn id="22" dur="1000" fill="hold"/>
                                        <p:tgtEl>
                                          <p:spTgt spid="65"/>
                                        </p:tgtEl>
                                        <p:attrNameLst>
                                          <p:attrName>ppt_h</p:attrName>
                                        </p:attrNameLst>
                                      </p:cBhvr>
                                      <p:tavLst>
                                        <p:tav tm="0">
                                          <p:val>
                                            <p:fltVal val="0"/>
                                          </p:val>
                                        </p:tav>
                                        <p:tav tm="100000">
                                          <p:val>
                                            <p:strVal val="#ppt_h"/>
                                          </p:val>
                                        </p:tav>
                                      </p:tavLst>
                                    </p:anim>
                                    <p:anim calcmode="lin" valueType="num">
                                      <p:cBhvr>
                                        <p:cTn id="23" dur="1000" fill="hold"/>
                                        <p:tgtEl>
                                          <p:spTgt spid="65"/>
                                        </p:tgtEl>
                                        <p:attrNameLst>
                                          <p:attrName>style.rotation</p:attrName>
                                        </p:attrNameLst>
                                      </p:cBhvr>
                                      <p:tavLst>
                                        <p:tav tm="0">
                                          <p:val>
                                            <p:fltVal val="90"/>
                                          </p:val>
                                        </p:tav>
                                        <p:tav tm="100000">
                                          <p:val>
                                            <p:fltVal val="0"/>
                                          </p:val>
                                        </p:tav>
                                      </p:tavLst>
                                    </p:anim>
                                    <p:animEffect transition="in" filter="fade">
                                      <p:cBhvr>
                                        <p:cTn id="24" dur="1000"/>
                                        <p:tgtEl>
                                          <p:spTgt spid="65"/>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p:cTn id="27" dur="1000" fill="hold"/>
                                        <p:tgtEl>
                                          <p:spTgt spid="66"/>
                                        </p:tgtEl>
                                        <p:attrNameLst>
                                          <p:attrName>ppt_w</p:attrName>
                                        </p:attrNameLst>
                                      </p:cBhvr>
                                      <p:tavLst>
                                        <p:tav tm="0">
                                          <p:val>
                                            <p:fltVal val="0"/>
                                          </p:val>
                                        </p:tav>
                                        <p:tav tm="100000">
                                          <p:val>
                                            <p:strVal val="#ppt_w"/>
                                          </p:val>
                                        </p:tav>
                                      </p:tavLst>
                                    </p:anim>
                                    <p:anim calcmode="lin" valueType="num">
                                      <p:cBhvr>
                                        <p:cTn id="28" dur="1000" fill="hold"/>
                                        <p:tgtEl>
                                          <p:spTgt spid="66"/>
                                        </p:tgtEl>
                                        <p:attrNameLst>
                                          <p:attrName>ppt_h</p:attrName>
                                        </p:attrNameLst>
                                      </p:cBhvr>
                                      <p:tavLst>
                                        <p:tav tm="0">
                                          <p:val>
                                            <p:fltVal val="0"/>
                                          </p:val>
                                        </p:tav>
                                        <p:tav tm="100000">
                                          <p:val>
                                            <p:strVal val="#ppt_h"/>
                                          </p:val>
                                        </p:tav>
                                      </p:tavLst>
                                    </p:anim>
                                    <p:anim calcmode="lin" valueType="num">
                                      <p:cBhvr>
                                        <p:cTn id="29" dur="1000" fill="hold"/>
                                        <p:tgtEl>
                                          <p:spTgt spid="66"/>
                                        </p:tgtEl>
                                        <p:attrNameLst>
                                          <p:attrName>style.rotation</p:attrName>
                                        </p:attrNameLst>
                                      </p:cBhvr>
                                      <p:tavLst>
                                        <p:tav tm="0">
                                          <p:val>
                                            <p:fltVal val="90"/>
                                          </p:val>
                                        </p:tav>
                                        <p:tav tm="100000">
                                          <p:val>
                                            <p:fltVal val="0"/>
                                          </p:val>
                                        </p:tav>
                                      </p:tavLst>
                                    </p:anim>
                                    <p:animEffect transition="in" filter="fade">
                                      <p:cBhvr>
                                        <p:cTn id="30"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P spid="65" grpId="0" animBg="1"/>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2"/>
          <p:cNvSpPr txBox="1">
            <a:spLocks noChangeArrowheads="1"/>
          </p:cNvSpPr>
          <p:nvPr/>
        </p:nvSpPr>
        <p:spPr>
          <a:xfrm>
            <a:off x="83568" y="100835"/>
            <a:ext cx="10055832"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3900" b="1" i="0" u="none" strike="noStrike" kern="0" cap="none" spc="0" normalizeH="0" baseline="0" noProof="0" dirty="0">
              <a:ln>
                <a:noFill/>
              </a:ln>
              <a:solidFill>
                <a:srgbClr val="5B9BD5">
                  <a:lumMod val="75000"/>
                </a:srgbClr>
              </a:solidFill>
              <a:effectLst/>
              <a:uLnTx/>
              <a:uFillTx/>
              <a:latin typeface="Calibri" panose="020F0502020204030204" pitchFamily="34" charset="0"/>
              <a:ea typeface="+mj-ea"/>
              <a:cs typeface="+mj-cs"/>
            </a:endParaRPr>
          </a:p>
        </p:txBody>
      </p:sp>
      <p:sp>
        <p:nvSpPr>
          <p:cNvPr id="36" name="Oval 35"/>
          <p:cNvSpPr/>
          <p:nvPr/>
        </p:nvSpPr>
        <p:spPr>
          <a:xfrm>
            <a:off x="775040" y="1303228"/>
            <a:ext cx="4971215" cy="514985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p:cNvSpPr/>
          <p:nvPr/>
        </p:nvSpPr>
        <p:spPr>
          <a:xfrm>
            <a:off x="2279725" y="1439294"/>
            <a:ext cx="1770594" cy="117328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General Assembly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New York</a:t>
            </a:r>
          </a:p>
        </p:txBody>
      </p:sp>
      <p:sp>
        <p:nvSpPr>
          <p:cNvPr id="38" name="TextBox 37">
            <a:extLst>
              <a:ext uri="{FF2B5EF4-FFF2-40B4-BE49-F238E27FC236}">
                <a16:creationId xmlns:a16="http://schemas.microsoft.com/office/drawing/2014/main" id="{3D4ACF38-098C-45D1-8B98-83DAAE0F0770}"/>
              </a:ext>
            </a:extLst>
          </p:cNvPr>
          <p:cNvSpPr txBox="1"/>
          <p:nvPr/>
        </p:nvSpPr>
        <p:spPr>
          <a:xfrm>
            <a:off x="1721297" y="5282822"/>
            <a:ext cx="317590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U.N.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Bodies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546D480F-5D81-44C5-928D-116E8284BB72}"/>
              </a:ext>
            </a:extLst>
          </p:cNvPr>
          <p:cNvSpPr/>
          <p:nvPr/>
        </p:nvSpPr>
        <p:spPr>
          <a:xfrm>
            <a:off x="3694793" y="2263950"/>
            <a:ext cx="1770594" cy="117328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Int’l Court of Justice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The Hague</a:t>
            </a:r>
          </a:p>
        </p:txBody>
      </p:sp>
      <p:sp>
        <p:nvSpPr>
          <p:cNvPr id="40" name="Oval 39">
            <a:extLst>
              <a:ext uri="{FF2B5EF4-FFF2-40B4-BE49-F238E27FC236}">
                <a16:creationId xmlns:a16="http://schemas.microsoft.com/office/drawing/2014/main" id="{EE1142E2-7A2B-4049-BDB4-B50FFD9FE361}"/>
              </a:ext>
            </a:extLst>
          </p:cNvPr>
          <p:cNvSpPr/>
          <p:nvPr/>
        </p:nvSpPr>
        <p:spPr>
          <a:xfrm>
            <a:off x="1212995" y="2358345"/>
            <a:ext cx="1502989" cy="117328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Security Council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New York</a:t>
            </a:r>
          </a:p>
        </p:txBody>
      </p:sp>
      <p:sp>
        <p:nvSpPr>
          <p:cNvPr id="41" name="Oval 40">
            <a:extLst>
              <a:ext uri="{FF2B5EF4-FFF2-40B4-BE49-F238E27FC236}">
                <a16:creationId xmlns:a16="http://schemas.microsoft.com/office/drawing/2014/main" id="{258FAEE6-7BBB-4BB3-B270-6F9A3DF7B0BE}"/>
              </a:ext>
            </a:extLst>
          </p:cNvPr>
          <p:cNvSpPr/>
          <p:nvPr/>
        </p:nvSpPr>
        <p:spPr>
          <a:xfrm>
            <a:off x="2676514" y="2927834"/>
            <a:ext cx="1144096" cy="9906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WIPO</a:t>
            </a:r>
          </a:p>
        </p:txBody>
      </p:sp>
      <p:sp>
        <p:nvSpPr>
          <p:cNvPr id="42" name="Oval 41">
            <a:extLst>
              <a:ext uri="{FF2B5EF4-FFF2-40B4-BE49-F238E27FC236}">
                <a16:creationId xmlns:a16="http://schemas.microsoft.com/office/drawing/2014/main" id="{F8B7E18F-E49B-410A-8A84-BB418A98FEE3}"/>
              </a:ext>
            </a:extLst>
          </p:cNvPr>
          <p:cNvSpPr/>
          <p:nvPr/>
        </p:nvSpPr>
        <p:spPr>
          <a:xfrm>
            <a:off x="858876" y="3624321"/>
            <a:ext cx="1144096" cy="9906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FAO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Rome</a:t>
            </a:r>
          </a:p>
        </p:txBody>
      </p:sp>
      <p:sp>
        <p:nvSpPr>
          <p:cNvPr id="43" name="Oval 42">
            <a:extLst>
              <a:ext uri="{FF2B5EF4-FFF2-40B4-BE49-F238E27FC236}">
                <a16:creationId xmlns:a16="http://schemas.microsoft.com/office/drawing/2014/main" id="{863A2177-D9F4-46DD-99BF-5480B2E14377}"/>
              </a:ext>
            </a:extLst>
          </p:cNvPr>
          <p:cNvSpPr/>
          <p:nvPr/>
        </p:nvSpPr>
        <p:spPr>
          <a:xfrm>
            <a:off x="2154276" y="3907978"/>
            <a:ext cx="1144096" cy="9906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ILO</a:t>
            </a:r>
          </a:p>
        </p:txBody>
      </p:sp>
      <p:sp>
        <p:nvSpPr>
          <p:cNvPr id="44" name="Oval 43">
            <a:extLst>
              <a:ext uri="{FF2B5EF4-FFF2-40B4-BE49-F238E27FC236}">
                <a16:creationId xmlns:a16="http://schemas.microsoft.com/office/drawing/2014/main" id="{7D0194B2-7CB5-4FED-9B7D-F1C09F515E53}"/>
              </a:ext>
            </a:extLst>
          </p:cNvPr>
          <p:cNvSpPr/>
          <p:nvPr/>
        </p:nvSpPr>
        <p:spPr>
          <a:xfrm>
            <a:off x="4607182" y="3475629"/>
            <a:ext cx="1144096" cy="9906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5275C205-1708-4BDE-86F7-6432BDB22A50}"/>
              </a:ext>
            </a:extLst>
          </p:cNvPr>
          <p:cNvSpPr txBox="1"/>
          <p:nvPr/>
        </p:nvSpPr>
        <p:spPr>
          <a:xfrm>
            <a:off x="4541404" y="3749239"/>
            <a:ext cx="1353341"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UNCTAD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00F5CAE3-994E-4311-8FC4-2DC8605C1917}"/>
              </a:ext>
            </a:extLst>
          </p:cNvPr>
          <p:cNvSpPr/>
          <p:nvPr/>
        </p:nvSpPr>
        <p:spPr>
          <a:xfrm>
            <a:off x="3409166" y="3871625"/>
            <a:ext cx="1144096" cy="9906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WHO</a:t>
            </a:r>
          </a:p>
        </p:txBody>
      </p:sp>
      <p:sp>
        <p:nvSpPr>
          <p:cNvPr id="47" name="Oval 46">
            <a:extLst>
              <a:ext uri="{FF2B5EF4-FFF2-40B4-BE49-F238E27FC236}">
                <a16:creationId xmlns:a16="http://schemas.microsoft.com/office/drawing/2014/main" id="{1C0C100F-CFD0-4DE8-8636-3991DF50CC01}"/>
              </a:ext>
            </a:extLst>
          </p:cNvPr>
          <p:cNvSpPr/>
          <p:nvPr/>
        </p:nvSpPr>
        <p:spPr>
          <a:xfrm>
            <a:off x="1451535" y="4884591"/>
            <a:ext cx="1144096" cy="9906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ICAO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Montreal</a:t>
            </a:r>
          </a:p>
        </p:txBody>
      </p:sp>
      <p:sp>
        <p:nvSpPr>
          <p:cNvPr id="48" name="Oval 47">
            <a:extLst>
              <a:ext uri="{FF2B5EF4-FFF2-40B4-BE49-F238E27FC236}">
                <a16:creationId xmlns:a16="http://schemas.microsoft.com/office/drawing/2014/main" id="{F20BAB60-C39E-4693-8CC0-2A4E93F2101D}"/>
              </a:ext>
            </a:extLst>
          </p:cNvPr>
          <p:cNvSpPr/>
          <p:nvPr/>
        </p:nvSpPr>
        <p:spPr>
          <a:xfrm>
            <a:off x="3874501" y="4902616"/>
            <a:ext cx="1144096" cy="9906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3C804030-303B-46B6-8516-AB7D80D9D624}"/>
              </a:ext>
            </a:extLst>
          </p:cNvPr>
          <p:cNvSpPr txBox="1"/>
          <p:nvPr/>
        </p:nvSpPr>
        <p:spPr>
          <a:xfrm>
            <a:off x="3769880" y="5189524"/>
            <a:ext cx="135334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UNESCO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Paris</a:t>
            </a:r>
          </a:p>
        </p:txBody>
      </p:sp>
      <p:sp>
        <p:nvSpPr>
          <p:cNvPr id="50" name="Oval 49"/>
          <p:cNvSpPr/>
          <p:nvPr/>
        </p:nvSpPr>
        <p:spPr>
          <a:xfrm>
            <a:off x="6310157" y="1373979"/>
            <a:ext cx="3930578" cy="3658417"/>
          </a:xfrm>
          <a:prstGeom prst="ellips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80808"/>
              </a:solidFill>
              <a:effectLst/>
              <a:uLnTx/>
              <a:uFillTx/>
              <a:latin typeface="Calibri" panose="020F0502020204030204"/>
              <a:ea typeface="+mn-ea"/>
              <a:cs typeface="+mn-cs"/>
            </a:endParaRPr>
          </a:p>
        </p:txBody>
      </p:sp>
      <p:sp>
        <p:nvSpPr>
          <p:cNvPr id="51" name="Oval 50"/>
          <p:cNvSpPr/>
          <p:nvPr/>
        </p:nvSpPr>
        <p:spPr>
          <a:xfrm>
            <a:off x="7282543" y="1503142"/>
            <a:ext cx="1447800" cy="1348921"/>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WTO</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7CC55D34-E7D2-45B7-B77B-CBAFE8761FFD}"/>
              </a:ext>
            </a:extLst>
          </p:cNvPr>
          <p:cNvSpPr txBox="1"/>
          <p:nvPr/>
        </p:nvSpPr>
        <p:spPr>
          <a:xfrm>
            <a:off x="6921108" y="3416152"/>
            <a:ext cx="3175907"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80808"/>
                </a:solidFill>
                <a:effectLst/>
                <a:uLnTx/>
                <a:uFillTx/>
                <a:latin typeface="Calibri" panose="020F0502020204030204"/>
                <a:ea typeface="+mn-ea"/>
                <a:cs typeface="+mn-cs"/>
              </a:rPr>
              <a:t>Bretton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80808"/>
                </a:solidFill>
                <a:effectLst/>
                <a:uLnTx/>
                <a:uFillTx/>
                <a:latin typeface="Calibri" panose="020F0502020204030204"/>
                <a:ea typeface="+mn-ea"/>
                <a:cs typeface="+mn-cs"/>
              </a:rPr>
              <a:t>Woods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80808"/>
                </a:solidFill>
                <a:effectLst/>
                <a:uLnTx/>
                <a:uFillTx/>
                <a:latin typeface="Calibri" panose="020F0502020204030204"/>
                <a:ea typeface="+mn-ea"/>
                <a:cs typeface="+mn-cs"/>
              </a:rPr>
              <a:t>Institutions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B7D29025-75C5-4026-842F-440F65590A32}"/>
              </a:ext>
            </a:extLst>
          </p:cNvPr>
          <p:cNvSpPr/>
          <p:nvPr/>
        </p:nvSpPr>
        <p:spPr>
          <a:xfrm>
            <a:off x="8654143" y="2188942"/>
            <a:ext cx="1447800" cy="1348921"/>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World</a:t>
            </a: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Bank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Washington</a:t>
            </a:r>
            <a:endParaRPr kumimoji="0" lang="en-US" sz="105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D00C4A47-E92B-48B6-A1DE-FD667F8BCFC5}"/>
              </a:ext>
            </a:extLst>
          </p:cNvPr>
          <p:cNvSpPr/>
          <p:nvPr/>
        </p:nvSpPr>
        <p:spPr>
          <a:xfrm>
            <a:off x="6444343" y="2699663"/>
            <a:ext cx="1447800" cy="1348921"/>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IMF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Washington</a:t>
            </a:r>
            <a:endParaRPr kumimoji="0" lang="en-US" sz="10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5" name="Oval 54"/>
          <p:cNvSpPr/>
          <p:nvPr/>
        </p:nvSpPr>
        <p:spPr>
          <a:xfrm>
            <a:off x="6205164" y="5154727"/>
            <a:ext cx="1526345" cy="137477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OECD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Paris</a:t>
            </a:r>
            <a:endParaRPr kumimoji="0" lang="en-US" sz="105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6616A578-8834-40A2-A64B-C3C3619F0DA4}"/>
              </a:ext>
            </a:extLst>
          </p:cNvPr>
          <p:cNvSpPr/>
          <p:nvPr/>
        </p:nvSpPr>
        <p:spPr>
          <a:xfrm>
            <a:off x="7958369" y="5237132"/>
            <a:ext cx="1526345" cy="137477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WCO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Brussels</a:t>
            </a:r>
            <a:endParaRPr kumimoji="0" lang="en-US" sz="105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1DE83C2C-C447-471E-983A-BBC76739D76E}"/>
              </a:ext>
            </a:extLst>
          </p:cNvPr>
          <p:cNvSpPr/>
          <p:nvPr/>
        </p:nvSpPr>
        <p:spPr>
          <a:xfrm>
            <a:off x="6798678" y="3410707"/>
            <a:ext cx="5178747" cy="33740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6C45ADAA-71DF-46B3-83D8-B98FD87858BD}"/>
              </a:ext>
            </a:extLst>
          </p:cNvPr>
          <p:cNvSpPr txBox="1"/>
          <p:nvPr/>
        </p:nvSpPr>
        <p:spPr>
          <a:xfrm>
            <a:off x="6930458" y="3430026"/>
            <a:ext cx="533943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Also based in Geneva (partial list):</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Federation of Red Cross and Red Crescent Societies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Organization for Migration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Organization for Standardization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Telecommunication Union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International Union for the Protection of New Varieties of Plants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Internet Governance Forum</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Inter-Parliamentary Union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United Nations Economic Commission for Europe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United Nations High Commissioner for Refugees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United Nations Institute for Training and Research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World Economic Forum </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World Meteorological Organization</a:t>
            </a:r>
          </a:p>
        </p:txBody>
      </p:sp>
      <p:pic>
        <p:nvPicPr>
          <p:cNvPr id="2" name="Picture 1">
            <a:extLst>
              <a:ext uri="{FF2B5EF4-FFF2-40B4-BE49-F238E27FC236}">
                <a16:creationId xmlns:a16="http://schemas.microsoft.com/office/drawing/2014/main" id="{4929802C-93A9-0C96-763F-0ABF8F6CB996}"/>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3" name="Rectangle 2">
            <a:extLst>
              <a:ext uri="{FF2B5EF4-FFF2-40B4-BE49-F238E27FC236}">
                <a16:creationId xmlns:a16="http://schemas.microsoft.com/office/drawing/2014/main" id="{AA109E55-38EC-6653-06E5-69F09B26829B}"/>
              </a:ext>
            </a:extLst>
          </p:cNvPr>
          <p:cNvSpPr txBox="1">
            <a:spLocks noChangeArrowheads="1"/>
          </p:cNvSpPr>
          <p:nvPr/>
        </p:nvSpPr>
        <p:spPr>
          <a:xfrm>
            <a:off x="321256" y="230714"/>
            <a:ext cx="10768915" cy="655099"/>
          </a:xfrm>
          <a:prstGeom prst="rect">
            <a:avLst/>
          </a:prstGeom>
          <a:ln>
            <a:noFill/>
          </a:ln>
        </p:spPr>
        <p:txBody>
          <a:bodyPr vert="horz" lIns="91440" tIns="45720" rIns="91440" bIns="45720" rtlCol="0" anchor="b">
            <a:no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haroni" panose="02010803020104030203" pitchFamily="2" charset="-79"/>
                <a:ea typeface="ADLaM Display" panose="020F0502020204030204" pitchFamily="2" charset="0"/>
                <a:cs typeface="Aharoni" panose="02010803020104030203" pitchFamily="2" charset="-79"/>
              </a:rPr>
              <a:t>Many Organizations Are Based in Geneva</a:t>
            </a:r>
          </a:p>
        </p:txBody>
      </p:sp>
      <p:sp>
        <p:nvSpPr>
          <p:cNvPr id="4" name="Rectangle 3">
            <a:extLst>
              <a:ext uri="{FF2B5EF4-FFF2-40B4-BE49-F238E27FC236}">
                <a16:creationId xmlns:a16="http://schemas.microsoft.com/office/drawing/2014/main" id="{C3801C98-9050-4AF6-A81E-5C4CFFF83016}"/>
              </a:ext>
            </a:extLst>
          </p:cNvPr>
          <p:cNvSpPr/>
          <p:nvPr/>
        </p:nvSpPr>
        <p:spPr>
          <a:xfrm>
            <a:off x="44730" y="50345"/>
            <a:ext cx="6872723" cy="3120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F7B1A51-44AF-F19F-6A19-7EC6E98F0BC1}"/>
              </a:ext>
            </a:extLst>
          </p:cNvPr>
          <p:cNvSpPr txBox="1"/>
          <p:nvPr/>
        </p:nvSpPr>
        <p:spPr>
          <a:xfrm>
            <a:off x="168300" y="74009"/>
            <a:ext cx="6659886" cy="30315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The key points: </a:t>
            </a: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Any country without a permanent mission in Geneva should strongly consider establishing one, and</a:t>
            </a:r>
          </a:p>
          <a:p>
            <a:pPr marL="457200" marR="0" lvl="0" indent="-457200" algn="l" defTabSz="914400" rtl="0" eaLnBrk="1" fontAlgn="auto" latinLnBrk="0" hangingPunct="1">
              <a:lnSpc>
                <a:spcPct val="100000"/>
              </a:lnSpc>
              <a:spcBef>
                <a:spcPts val="0"/>
              </a:spcBef>
              <a:spcAft>
                <a:spcPts val="600"/>
              </a:spcAft>
              <a:buClrTx/>
              <a:buSzTx/>
              <a:buFontTx/>
              <a:buAutoNum type="arabicPeriod"/>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Countries should have the best representation (in number and capacity) that their resources allow.</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Countries that remain non-resident fail to take advantage not just of their WTO membership, but also the many other international activities in this city.</a:t>
            </a:r>
          </a:p>
        </p:txBody>
      </p:sp>
    </p:spTree>
    <p:extLst>
      <p:ext uri="{BB962C8B-B14F-4D97-AF65-F5344CB8AC3E}">
        <p14:creationId xmlns:p14="http://schemas.microsoft.com/office/powerpoint/2010/main" val="28784029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1000" fill="hold"/>
                                        <p:tgtEl>
                                          <p:spTgt spid="68"/>
                                        </p:tgtEl>
                                        <p:attrNameLst>
                                          <p:attrName>ppt_w</p:attrName>
                                        </p:attrNameLst>
                                      </p:cBhvr>
                                      <p:tavLst>
                                        <p:tav tm="0">
                                          <p:val>
                                            <p:fltVal val="0"/>
                                          </p:val>
                                        </p:tav>
                                        <p:tav tm="100000">
                                          <p:val>
                                            <p:strVal val="#ppt_w"/>
                                          </p:val>
                                        </p:tav>
                                      </p:tavLst>
                                    </p:anim>
                                    <p:anim calcmode="lin" valueType="num">
                                      <p:cBhvr>
                                        <p:cTn id="8" dur="1000" fill="hold"/>
                                        <p:tgtEl>
                                          <p:spTgt spid="68"/>
                                        </p:tgtEl>
                                        <p:attrNameLst>
                                          <p:attrName>ppt_h</p:attrName>
                                        </p:attrNameLst>
                                      </p:cBhvr>
                                      <p:tavLst>
                                        <p:tav tm="0">
                                          <p:val>
                                            <p:fltVal val="0"/>
                                          </p:val>
                                        </p:tav>
                                        <p:tav tm="100000">
                                          <p:val>
                                            <p:strVal val="#ppt_h"/>
                                          </p:val>
                                        </p:tav>
                                      </p:tavLst>
                                    </p:anim>
                                    <p:anim calcmode="lin" valueType="num">
                                      <p:cBhvr>
                                        <p:cTn id="9" dur="1000" fill="hold"/>
                                        <p:tgtEl>
                                          <p:spTgt spid="68"/>
                                        </p:tgtEl>
                                        <p:attrNameLst>
                                          <p:attrName>style.rotation</p:attrName>
                                        </p:attrNameLst>
                                      </p:cBhvr>
                                      <p:tavLst>
                                        <p:tav tm="0">
                                          <p:val>
                                            <p:fltVal val="90"/>
                                          </p:val>
                                        </p:tav>
                                        <p:tav tm="100000">
                                          <p:val>
                                            <p:fltVal val="0"/>
                                          </p:val>
                                        </p:tav>
                                      </p:tavLst>
                                    </p:anim>
                                    <p:animEffect transition="in" filter="fade">
                                      <p:cBhvr>
                                        <p:cTn id="10" dur="1000"/>
                                        <p:tgtEl>
                                          <p:spTgt spid="6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1000" fill="hold"/>
                                        <p:tgtEl>
                                          <p:spTgt spid="69"/>
                                        </p:tgtEl>
                                        <p:attrNameLst>
                                          <p:attrName>ppt_w</p:attrName>
                                        </p:attrNameLst>
                                      </p:cBhvr>
                                      <p:tavLst>
                                        <p:tav tm="0">
                                          <p:val>
                                            <p:fltVal val="0"/>
                                          </p:val>
                                        </p:tav>
                                        <p:tav tm="100000">
                                          <p:val>
                                            <p:strVal val="#ppt_w"/>
                                          </p:val>
                                        </p:tav>
                                      </p:tavLst>
                                    </p:anim>
                                    <p:anim calcmode="lin" valueType="num">
                                      <p:cBhvr>
                                        <p:cTn id="14" dur="1000" fill="hold"/>
                                        <p:tgtEl>
                                          <p:spTgt spid="69"/>
                                        </p:tgtEl>
                                        <p:attrNameLst>
                                          <p:attrName>ppt_h</p:attrName>
                                        </p:attrNameLst>
                                      </p:cBhvr>
                                      <p:tavLst>
                                        <p:tav tm="0">
                                          <p:val>
                                            <p:fltVal val="0"/>
                                          </p:val>
                                        </p:tav>
                                        <p:tav tm="100000">
                                          <p:val>
                                            <p:strVal val="#ppt_h"/>
                                          </p:val>
                                        </p:tav>
                                      </p:tavLst>
                                    </p:anim>
                                    <p:anim calcmode="lin" valueType="num">
                                      <p:cBhvr>
                                        <p:cTn id="15" dur="1000" fill="hold"/>
                                        <p:tgtEl>
                                          <p:spTgt spid="69"/>
                                        </p:tgtEl>
                                        <p:attrNameLst>
                                          <p:attrName>style.rotation</p:attrName>
                                        </p:attrNameLst>
                                      </p:cBhvr>
                                      <p:tavLst>
                                        <p:tav tm="0">
                                          <p:val>
                                            <p:fltVal val="90"/>
                                          </p:val>
                                        </p:tav>
                                        <p:tav tm="100000">
                                          <p:val>
                                            <p:fltVal val="0"/>
                                          </p:val>
                                        </p:tav>
                                      </p:tavLst>
                                    </p:anim>
                                    <p:animEffect transition="in" filter="fade">
                                      <p:cBhvr>
                                        <p:cTn id="16" dur="1000"/>
                                        <p:tgtEl>
                                          <p:spTgt spid="6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2"/>
          <p:cNvSpPr txBox="1">
            <a:spLocks noChangeArrowheads="1"/>
          </p:cNvSpPr>
          <p:nvPr/>
        </p:nvSpPr>
        <p:spPr>
          <a:xfrm>
            <a:off x="239487" y="128131"/>
            <a:ext cx="978545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4000" b="1" i="0" u="none" strike="noStrike" kern="0" cap="none" spc="0" normalizeH="0" baseline="0" noProof="0" dirty="0">
              <a:ln>
                <a:noFill/>
              </a:ln>
              <a:solidFill>
                <a:srgbClr val="5B9BD5">
                  <a:lumMod val="75000"/>
                </a:srgbClr>
              </a:solidFill>
              <a:effectLst/>
              <a:uLnTx/>
              <a:uFillTx/>
              <a:latin typeface="Calibri" panose="020F0502020204030204" pitchFamily="34" charset="0"/>
              <a:ea typeface="+mj-ea"/>
              <a:cs typeface="+mj-cs"/>
            </a:endParaRPr>
          </a:p>
        </p:txBody>
      </p:sp>
      <p:graphicFrame>
        <p:nvGraphicFramePr>
          <p:cNvPr id="4" name="Table 3"/>
          <p:cNvGraphicFramePr>
            <a:graphicFrameLocks noGrp="1"/>
          </p:cNvGraphicFramePr>
          <p:nvPr/>
        </p:nvGraphicFramePr>
        <p:xfrm>
          <a:off x="325305" y="1770456"/>
          <a:ext cx="9691437" cy="4450080"/>
        </p:xfrm>
        <a:graphic>
          <a:graphicData uri="http://schemas.openxmlformats.org/drawingml/2006/table">
            <a:tbl>
              <a:tblPr firstRow="1" bandRow="1">
                <a:tableStyleId>{5C22544A-7EE6-4342-B048-85BDC9FD1C3A}</a:tableStyleId>
              </a:tblPr>
              <a:tblGrid>
                <a:gridCol w="3856402">
                  <a:extLst>
                    <a:ext uri="{9D8B030D-6E8A-4147-A177-3AD203B41FA5}">
                      <a16:colId xmlns:a16="http://schemas.microsoft.com/office/drawing/2014/main" val="20000"/>
                    </a:ext>
                  </a:extLst>
                </a:gridCol>
                <a:gridCol w="1167007">
                  <a:extLst>
                    <a:ext uri="{9D8B030D-6E8A-4147-A177-3AD203B41FA5}">
                      <a16:colId xmlns:a16="http://schemas.microsoft.com/office/drawing/2014/main" val="20001"/>
                    </a:ext>
                  </a:extLst>
                </a:gridCol>
                <a:gridCol w="1167007">
                  <a:extLst>
                    <a:ext uri="{9D8B030D-6E8A-4147-A177-3AD203B41FA5}">
                      <a16:colId xmlns:a16="http://schemas.microsoft.com/office/drawing/2014/main" val="20002"/>
                    </a:ext>
                  </a:extLst>
                </a:gridCol>
                <a:gridCol w="1167007">
                  <a:extLst>
                    <a:ext uri="{9D8B030D-6E8A-4147-A177-3AD203B41FA5}">
                      <a16:colId xmlns:a16="http://schemas.microsoft.com/office/drawing/2014/main" val="20003"/>
                    </a:ext>
                  </a:extLst>
                </a:gridCol>
                <a:gridCol w="1167007">
                  <a:extLst>
                    <a:ext uri="{9D8B030D-6E8A-4147-A177-3AD203B41FA5}">
                      <a16:colId xmlns:a16="http://schemas.microsoft.com/office/drawing/2014/main" val="20004"/>
                    </a:ext>
                  </a:extLst>
                </a:gridCol>
                <a:gridCol w="1167007">
                  <a:extLst>
                    <a:ext uri="{9D8B030D-6E8A-4147-A177-3AD203B41FA5}">
                      <a16:colId xmlns:a16="http://schemas.microsoft.com/office/drawing/2014/main" val="20005"/>
                    </a:ext>
                  </a:extLst>
                </a:gridCol>
              </a:tblGrid>
              <a:tr h="370840">
                <a:tc>
                  <a:txBody>
                    <a:bodyPr/>
                    <a:lstStyle/>
                    <a:p>
                      <a:endParaRPr lang="en-US" sz="1600" dirty="0"/>
                    </a:p>
                  </a:txBody>
                  <a:tcPr/>
                </a:tc>
                <a:tc>
                  <a:txBody>
                    <a:bodyPr/>
                    <a:lstStyle/>
                    <a:p>
                      <a:pPr algn="ctr"/>
                      <a:r>
                        <a:rPr lang="en-US" sz="1600" dirty="0"/>
                        <a:t>Tariffs</a:t>
                      </a:r>
                    </a:p>
                  </a:txBody>
                  <a:tcPr/>
                </a:tc>
                <a:tc>
                  <a:txBody>
                    <a:bodyPr/>
                    <a:lstStyle/>
                    <a:p>
                      <a:pPr algn="ctr"/>
                      <a:r>
                        <a:rPr lang="en-US" sz="1600" dirty="0"/>
                        <a:t>Agriculture</a:t>
                      </a:r>
                    </a:p>
                  </a:txBody>
                  <a:tcPr/>
                </a:tc>
                <a:tc>
                  <a:txBody>
                    <a:bodyPr/>
                    <a:lstStyle/>
                    <a:p>
                      <a:pPr algn="ctr"/>
                      <a:r>
                        <a:rPr lang="en-US" sz="1600" dirty="0"/>
                        <a:t>Services</a:t>
                      </a:r>
                    </a:p>
                  </a:txBody>
                  <a:tcPr/>
                </a:tc>
                <a:tc>
                  <a:txBody>
                    <a:bodyPr/>
                    <a:lstStyle/>
                    <a:p>
                      <a:pPr algn="ctr"/>
                      <a:r>
                        <a:rPr lang="en-US" sz="1600" dirty="0"/>
                        <a:t>Intel.</a:t>
                      </a:r>
                      <a:r>
                        <a:rPr lang="en-US" sz="1600" baseline="0" dirty="0"/>
                        <a:t> Prop.</a:t>
                      </a:r>
                      <a:endParaRPr lang="en-US" sz="1600" dirty="0"/>
                    </a:p>
                  </a:txBody>
                  <a:tcPr/>
                </a:tc>
                <a:tc>
                  <a:txBody>
                    <a:bodyPr/>
                    <a:lstStyle/>
                    <a:p>
                      <a:pPr algn="ctr"/>
                      <a:r>
                        <a:rPr lang="en-US" sz="1600" dirty="0"/>
                        <a:t>Investment</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1">
                              <a:lumMod val="50000"/>
                            </a:schemeClr>
                          </a:solidFill>
                          <a:effectLst/>
                          <a:latin typeface="+mn-lt"/>
                        </a:rPr>
                        <a:t>World Trade Organization</a:t>
                      </a:r>
                      <a:endParaRPr kumimoji="0" lang="en-US" sz="1600" b="0" i="0" u="none" strike="noStrike" cap="none" normalizeH="0" baseline="0" dirty="0">
                        <a:ln>
                          <a:noFill/>
                        </a:ln>
                        <a:solidFill>
                          <a:schemeClr val="accent1">
                            <a:lumMod val="50000"/>
                          </a:schemeClr>
                        </a:solidFill>
                        <a:effectLst/>
                        <a:latin typeface="+mn-lt"/>
                        <a:ea typeface="Calibri" pitchFamily="34" charset="0"/>
                        <a:cs typeface="Times New Roman" pitchFamily="18" charset="0"/>
                      </a:endParaRPr>
                    </a:p>
                  </a:txBody>
                  <a:tcPr/>
                </a:tc>
                <a:tc>
                  <a:txBody>
                    <a:bodyPr/>
                    <a:lstStyle/>
                    <a:p>
                      <a:pPr algn="ctr"/>
                      <a:r>
                        <a:rPr lang="en-US">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US" sz="1800" dirty="0">
                        <a:solidFill>
                          <a:schemeClr val="accent1">
                            <a:lumMod val="50000"/>
                          </a:schemeClr>
                        </a:solidFill>
                      </a:endParaRPr>
                    </a:p>
                  </a:txBody>
                  <a:tcPr/>
                </a:tc>
                <a:tc>
                  <a:txBody>
                    <a:bodyPr/>
                    <a:lstStyle/>
                    <a:p>
                      <a:pPr algn="ctr"/>
                      <a:r>
                        <a:rPr lang="en-US">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US" sz="1800" dirty="0">
                        <a:solidFill>
                          <a:schemeClr val="accent1">
                            <a:lumMod val="50000"/>
                          </a:schemeClr>
                        </a:solidFill>
                      </a:endParaRPr>
                    </a:p>
                  </a:txBody>
                  <a:tcPr/>
                </a:tc>
                <a:tc>
                  <a:txBody>
                    <a:bodyPr/>
                    <a:lstStyle/>
                    <a:p>
                      <a:pPr algn="ctr"/>
                      <a:r>
                        <a:rPr lang="en-US">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US" sz="1800" dirty="0">
                        <a:solidFill>
                          <a:schemeClr val="accent1">
                            <a:lumMod val="50000"/>
                          </a:schemeClr>
                        </a:solidFill>
                      </a:endParaRPr>
                    </a:p>
                  </a:txBody>
                  <a:tcPr/>
                </a:tc>
                <a:tc>
                  <a:txBody>
                    <a:bodyPr/>
                    <a:lstStyle/>
                    <a:p>
                      <a:pPr algn="ctr"/>
                      <a:r>
                        <a:rPr lang="en-US">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US" sz="1800" dirty="0">
                        <a:solidFill>
                          <a:schemeClr val="accent1">
                            <a:lumMod val="50000"/>
                          </a:schemeClr>
                        </a:solidFill>
                      </a:endParaRPr>
                    </a:p>
                  </a:txBody>
                  <a:tcPr/>
                </a:tc>
                <a:tc>
                  <a:txBody>
                    <a:bodyPr/>
                    <a:lstStyle/>
                    <a:p>
                      <a:pPr algn="ct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US" sz="1800" dirty="0">
                        <a:solidFill>
                          <a:schemeClr val="accent1">
                            <a:lumMod val="50000"/>
                          </a:schemeClr>
                        </a:solidFill>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1">
                              <a:lumMod val="50000"/>
                            </a:schemeClr>
                          </a:solidFill>
                          <a:effectLst/>
                          <a:latin typeface="+mn-lt"/>
                        </a:rPr>
                        <a:t>UN Conference on Trade and Development</a:t>
                      </a:r>
                      <a:endParaRPr kumimoji="0" lang="en-US" sz="1600" b="0" i="0" u="none" strike="noStrike" cap="none" normalizeH="0" baseline="0" dirty="0">
                        <a:ln>
                          <a:noFill/>
                        </a:ln>
                        <a:solidFill>
                          <a:schemeClr val="accent1">
                            <a:lumMod val="50000"/>
                          </a:schemeClr>
                        </a:solidFill>
                        <a:effectLst/>
                        <a:latin typeface="+mn-lt"/>
                        <a:ea typeface="Calibri" pitchFamily="34" charset="0"/>
                        <a:cs typeface="Times New Roman" pitchFamily="18" charset="0"/>
                      </a:endParaRPr>
                    </a:p>
                  </a:txBody>
                  <a:tcPr/>
                </a:tc>
                <a:tc>
                  <a:txBody>
                    <a:bodyPr/>
                    <a:lstStyle/>
                    <a:p>
                      <a:pPr algn="ctr"/>
                      <a:r>
                        <a:rPr lang="en-US" sz="18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US" sz="1800" dirty="0">
                        <a:solidFill>
                          <a:schemeClr val="accent1">
                            <a:lumMod val="50000"/>
                          </a:schemeClr>
                        </a:solidFill>
                      </a:endParaRPr>
                    </a:p>
                  </a:txBody>
                  <a:tcPr/>
                </a:tc>
                <a:tc>
                  <a:txBody>
                    <a:bodyPr/>
                    <a:lstStyle/>
                    <a:p>
                      <a:pPr algn="ctr"/>
                      <a:r>
                        <a:rPr lang="en-US" sz="18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solidFill>
                          <a:schemeClr val="accent1">
                            <a:lumMod val="50000"/>
                          </a:schemeClr>
                        </a:solidFill>
                      </a:endParaRPr>
                    </a:p>
                  </a:txBody>
                  <a:tcPr/>
                </a:tc>
                <a:tc>
                  <a:txBody>
                    <a:bodyPr/>
                    <a:lstStyle/>
                    <a:p>
                      <a:pPr algn="ctr"/>
                      <a:r>
                        <a:rPr lang="en-US" sz="18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US" sz="1800" dirty="0">
                        <a:solidFill>
                          <a:schemeClr val="accent1">
                            <a:lumMod val="50000"/>
                          </a:schemeClr>
                        </a:solidFill>
                      </a:endParaRPr>
                    </a:p>
                  </a:txBody>
                  <a:tcPr/>
                </a:tc>
                <a:tc>
                  <a:txBody>
                    <a:bodyPr/>
                    <a:lstStyle/>
                    <a:p>
                      <a:pPr algn="ctr"/>
                      <a:r>
                        <a:rPr lang="en-US" sz="18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solidFill>
                          <a:schemeClr val="accent1">
                            <a:lumMod val="50000"/>
                          </a:schemeClr>
                        </a:solidFill>
                      </a:endParaRPr>
                    </a:p>
                  </a:txBody>
                  <a:tcPr/>
                </a:tc>
                <a:tc>
                  <a:txBody>
                    <a:bodyPr/>
                    <a:lstStyle/>
                    <a:p>
                      <a:pPr algn="ctr"/>
                      <a:r>
                        <a:rPr lang="en-US" sz="18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solidFill>
                          <a:schemeClr val="accent1">
                            <a:lumMod val="50000"/>
                          </a:schemeClr>
                        </a:solidFill>
                      </a:endParaRPr>
                    </a:p>
                  </a:txBody>
                  <a:tcPr/>
                </a:tc>
                <a:extLst>
                  <a:ext uri="{0D108BD9-81ED-4DB2-BD59-A6C34878D82A}">
                    <a16:rowId xmlns:a16="http://schemas.microsoft.com/office/drawing/2014/main" val="10002"/>
                  </a:ext>
                </a:extLst>
              </a:tr>
              <a:tr h="370840">
                <a:tc>
                  <a:txBody>
                    <a:bodyPr/>
                    <a:lstStyle/>
                    <a:p>
                      <a:r>
                        <a:rPr lang="en-US" sz="1600" dirty="0">
                          <a:solidFill>
                            <a:schemeClr val="accent1">
                              <a:lumMod val="50000"/>
                            </a:schemeClr>
                          </a:solidFill>
                        </a:rPr>
                        <a:t>Organization for Econ. Cooperation &amp; </a:t>
                      </a:r>
                      <a:r>
                        <a:rPr lang="en-US" sz="1600" baseline="0" dirty="0">
                          <a:solidFill>
                            <a:schemeClr val="accent1">
                              <a:lumMod val="50000"/>
                            </a:schemeClr>
                          </a:solidFill>
                        </a:rPr>
                        <a:t>Dev.</a:t>
                      </a:r>
                      <a:endParaRPr lang="en-US" sz="1600" dirty="0">
                        <a:solidFill>
                          <a:schemeClr val="accent1">
                            <a:lumMod val="50000"/>
                          </a:schemeClr>
                        </a:solidFill>
                      </a:endParaRPr>
                    </a:p>
                  </a:txBody>
                  <a:tcPr/>
                </a:tc>
                <a:tc>
                  <a:txBody>
                    <a:bodyPr/>
                    <a:lstStyle/>
                    <a:p>
                      <a:pPr algn="ct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p>
                  </a:txBody>
                  <a:tcPr/>
                </a:tc>
                <a:tc>
                  <a:txBody>
                    <a:bodyPr/>
                    <a:lstStyle/>
                    <a:p>
                      <a:pPr algn="ct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p>
                  </a:txBody>
                  <a:tcPr/>
                </a:tc>
                <a:tc>
                  <a:txBody>
                    <a:bodyPr/>
                    <a:lstStyle/>
                    <a:p>
                      <a:pPr algn="ct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p>
                  </a:txBody>
                  <a:tcPr/>
                </a:tc>
                <a:tc>
                  <a:txBody>
                    <a:bodyPr/>
                    <a:lstStyle/>
                    <a:p>
                      <a:pPr algn="ct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p>
                  </a:txBody>
                  <a:tcPr/>
                </a:tc>
                <a:tc>
                  <a:txBody>
                    <a:bodyPr/>
                    <a:lstStyle/>
                    <a:p>
                      <a:pPr algn="ct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US" sz="1800" dirty="0"/>
                    </a:p>
                  </a:txBody>
                  <a:tcPr/>
                </a:tc>
                <a:extLst>
                  <a:ext uri="{0D108BD9-81ED-4DB2-BD59-A6C34878D82A}">
                    <a16:rowId xmlns:a16="http://schemas.microsoft.com/office/drawing/2014/main" val="10003"/>
                  </a:ext>
                </a:extLst>
              </a:tr>
              <a:tr h="370840">
                <a:tc>
                  <a:txBody>
                    <a:bodyPr/>
                    <a:lstStyle/>
                    <a:p>
                      <a:r>
                        <a:rPr lang="en-US" sz="1600" dirty="0">
                          <a:solidFill>
                            <a:schemeClr val="accent1">
                              <a:lumMod val="50000"/>
                            </a:schemeClr>
                          </a:solidFill>
                        </a:rPr>
                        <a:t>World Customs Organization</a:t>
                      </a:r>
                    </a:p>
                  </a:txBody>
                  <a:tcPr/>
                </a:tc>
                <a:tc>
                  <a:txBody>
                    <a:bodyPr/>
                    <a:lstStyle/>
                    <a:p>
                      <a:pPr algn="ct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a:ln>
                            <a:noFill/>
                          </a:ln>
                          <a:solidFill>
                            <a:schemeClr val="accent1">
                              <a:lumMod val="50000"/>
                            </a:schemeClr>
                          </a:solidFill>
                          <a:effectLst/>
                          <a:latin typeface="+mn-lt"/>
                        </a:rPr>
                        <a:t>World Intellectual Property Organization</a:t>
                      </a:r>
                      <a:endParaRPr kumimoji="0" lang="en-US" sz="1600" b="0" i="0" u="none" strike="noStrike" cap="none" normalizeH="0" baseline="0" dirty="0">
                        <a:ln>
                          <a:noFill/>
                        </a:ln>
                        <a:solidFill>
                          <a:schemeClr val="accent1">
                            <a:lumMod val="50000"/>
                          </a:schemeClr>
                        </a:solidFill>
                        <a:effectLst/>
                        <a:latin typeface="+mn-lt"/>
                        <a:ea typeface="Calibri" pitchFamily="34" charset="0"/>
                        <a:cs typeface="Times New Roman" pitchFamily="18" charset="0"/>
                      </a:endParaRPr>
                    </a:p>
                  </a:txBody>
                  <a:tcPr/>
                </a:tc>
                <a:tc>
                  <a:txBody>
                    <a:bodyPr/>
                    <a:lstStyle/>
                    <a:p>
                      <a:pPr algn="ctr"/>
                      <a:endParaRPr lang="en-US" sz="1800"/>
                    </a:p>
                  </a:txBody>
                  <a:tcPr/>
                </a:tc>
                <a:tc>
                  <a:txBody>
                    <a:bodyPr/>
                    <a:lstStyle/>
                    <a:p>
                      <a:pPr algn="ctr"/>
                      <a:endParaRPr lang="en-US" sz="1800" dirty="0"/>
                    </a:p>
                  </a:txBody>
                  <a:tcPr/>
                </a:tc>
                <a:tc>
                  <a:txBody>
                    <a:bodyPr/>
                    <a:lstStyle/>
                    <a:p>
                      <a:pPr algn="ctr"/>
                      <a:endParaRPr lang="en-US" sz="1800" dirty="0"/>
                    </a:p>
                  </a:txBody>
                  <a:tcPr/>
                </a:tc>
                <a:tc>
                  <a:txBody>
                    <a:bodyPr/>
                    <a:lstStyle/>
                    <a:p>
                      <a:pPr algn="ct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US" sz="1800" dirty="0"/>
                    </a:p>
                  </a:txBody>
                  <a:tcPr/>
                </a:tc>
                <a:tc>
                  <a:txBody>
                    <a:bodyPr/>
                    <a:lstStyle/>
                    <a:p>
                      <a:pPr algn="ctr"/>
                      <a:endParaRPr lang="en-US" sz="1800" dirty="0"/>
                    </a:p>
                  </a:txBody>
                  <a:tcPr/>
                </a:tc>
                <a:extLst>
                  <a:ext uri="{0D108BD9-81ED-4DB2-BD59-A6C34878D82A}">
                    <a16:rowId xmlns:a16="http://schemas.microsoft.com/office/drawing/2014/main" val="10005"/>
                  </a:ext>
                </a:extLst>
              </a:tr>
              <a:tr h="370840">
                <a:tc>
                  <a:txBody>
                    <a:bodyPr/>
                    <a:lstStyle/>
                    <a:p>
                      <a:r>
                        <a:rPr lang="en-US" sz="1600" dirty="0">
                          <a:solidFill>
                            <a:schemeClr val="accent1">
                              <a:lumMod val="50000"/>
                            </a:schemeClr>
                          </a:solidFill>
                        </a:rPr>
                        <a:t>World</a:t>
                      </a:r>
                      <a:r>
                        <a:rPr lang="en-US" sz="1600" baseline="0" dirty="0">
                          <a:solidFill>
                            <a:schemeClr val="accent1">
                              <a:lumMod val="50000"/>
                            </a:schemeClr>
                          </a:solidFill>
                        </a:rPr>
                        <a:t> Health Organization</a:t>
                      </a:r>
                      <a:endParaRPr lang="en-US" sz="1600" dirty="0">
                        <a:solidFill>
                          <a:schemeClr val="accent1">
                            <a:lumMod val="50000"/>
                          </a:schemeClr>
                        </a:solidFill>
                      </a:endParaRPr>
                    </a:p>
                  </a:txBody>
                  <a:tcPr/>
                </a:tc>
                <a:tc>
                  <a:txBody>
                    <a:bodyPr/>
                    <a:lstStyle/>
                    <a:p>
                      <a:pPr algn="ctr"/>
                      <a:endParaRPr lang="en-US" sz="1800"/>
                    </a:p>
                  </a:txBody>
                  <a:tcPr/>
                </a:tc>
                <a:tc>
                  <a:txBody>
                    <a:bodyPr/>
                    <a:lstStyle/>
                    <a:p>
                      <a:pPr algn="ctr"/>
                      <a:endParaRPr lang="en-US" sz="1800"/>
                    </a:p>
                  </a:txBody>
                  <a:tcPr/>
                </a:tc>
                <a:tc>
                  <a:txBody>
                    <a:bodyPr/>
                    <a:lstStyle/>
                    <a:p>
                      <a:pPr algn="ct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p>
                  </a:txBody>
                  <a:tcPr/>
                </a:tc>
                <a:tc>
                  <a:txBody>
                    <a:bodyPr/>
                    <a:lstStyle/>
                    <a:p>
                      <a:pPr algn="ct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p>
                  </a:txBody>
                  <a:tcPr/>
                </a:tc>
                <a:tc>
                  <a:txBody>
                    <a:bodyPr/>
                    <a:lstStyle/>
                    <a:p>
                      <a:pPr algn="ctr"/>
                      <a:endParaRPr lang="en-US" sz="1800" dirty="0"/>
                    </a:p>
                  </a:txBody>
                  <a:tcPr/>
                </a:tc>
                <a:extLst>
                  <a:ext uri="{0D108BD9-81ED-4DB2-BD59-A6C34878D82A}">
                    <a16:rowId xmlns:a16="http://schemas.microsoft.com/office/drawing/2014/main" val="10006"/>
                  </a:ext>
                </a:extLst>
              </a:tr>
              <a:tr h="370840">
                <a:tc>
                  <a:txBody>
                    <a:bodyPr/>
                    <a:lstStyle/>
                    <a:p>
                      <a:r>
                        <a:rPr lang="en-US" sz="1600" dirty="0">
                          <a:solidFill>
                            <a:schemeClr val="accent1">
                              <a:lumMod val="50000"/>
                            </a:schemeClr>
                          </a:solidFill>
                        </a:rPr>
                        <a:t>Food and Agriculture Organization</a:t>
                      </a:r>
                    </a:p>
                  </a:txBody>
                  <a:tcPr/>
                </a:tc>
                <a:tc>
                  <a:txBody>
                    <a:bodyPr/>
                    <a:lstStyle/>
                    <a:p>
                      <a:pPr algn="ctr"/>
                      <a:endParaRPr lang="en-US" sz="1800"/>
                    </a:p>
                  </a:txBody>
                  <a:tcPr/>
                </a:tc>
                <a:tc>
                  <a:txBody>
                    <a:bodyPr/>
                    <a:lstStyle/>
                    <a:p>
                      <a:pPr algn="ct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p>
                  </a:txBody>
                  <a:tcPr/>
                </a:tc>
                <a:tc>
                  <a:txBody>
                    <a:bodyPr/>
                    <a:lstStyle/>
                    <a:p>
                      <a:pPr algn="ct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10007"/>
                  </a:ext>
                </a:extLst>
              </a:tr>
              <a:tr h="370840">
                <a:tc>
                  <a:txBody>
                    <a:bodyPr/>
                    <a:lstStyle/>
                    <a:p>
                      <a:r>
                        <a:rPr lang="en-US" sz="1600" dirty="0">
                          <a:solidFill>
                            <a:schemeClr val="accent1">
                              <a:lumMod val="50000"/>
                            </a:schemeClr>
                          </a:solidFill>
                        </a:rPr>
                        <a:t>International Civil Aviation Organization</a:t>
                      </a:r>
                    </a:p>
                  </a:txBody>
                  <a:tcPr/>
                </a:tc>
                <a:tc>
                  <a:txBody>
                    <a:bodyPr/>
                    <a:lstStyle/>
                    <a:p>
                      <a:pPr algn="ctr"/>
                      <a:endParaRPr lang="en-US" sz="1800" dirty="0"/>
                    </a:p>
                  </a:txBody>
                  <a:tcPr/>
                </a:tc>
                <a:tc>
                  <a:txBody>
                    <a:bodyPr/>
                    <a:lstStyle/>
                    <a:p>
                      <a:pPr algn="ct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US" sz="1800" dirty="0">
                        <a:solidFill>
                          <a:schemeClr val="accent1">
                            <a:lumMod val="50000"/>
                          </a:schemeClr>
                        </a:solidFill>
                      </a:endParaRPr>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10008"/>
                  </a:ext>
                </a:extLst>
              </a:tr>
              <a:tr h="370840">
                <a:tc>
                  <a:txBody>
                    <a:bodyPr/>
                    <a:lstStyle/>
                    <a:p>
                      <a:r>
                        <a:rPr lang="en-US" sz="1600" dirty="0">
                          <a:solidFill>
                            <a:schemeClr val="accent1">
                              <a:lumMod val="50000"/>
                            </a:schemeClr>
                          </a:solidFill>
                        </a:rPr>
                        <a:t>UN</a:t>
                      </a:r>
                      <a:r>
                        <a:rPr lang="en-US" sz="1600" baseline="0" dirty="0">
                          <a:solidFill>
                            <a:schemeClr val="accent1">
                              <a:lumMod val="50000"/>
                            </a:schemeClr>
                          </a:solidFill>
                        </a:rPr>
                        <a:t> </a:t>
                      </a:r>
                      <a:r>
                        <a:rPr lang="en-US" sz="1600" dirty="0">
                          <a:solidFill>
                            <a:schemeClr val="accent1">
                              <a:lumMod val="50000"/>
                            </a:schemeClr>
                          </a:solidFill>
                        </a:rPr>
                        <a:t>Educational, Scientific, and Cultural Org.</a:t>
                      </a:r>
                    </a:p>
                  </a:txBody>
                  <a:tcPr/>
                </a:tc>
                <a:tc>
                  <a:txBody>
                    <a:bodyPr/>
                    <a:lstStyle/>
                    <a:p>
                      <a:pPr algn="ctr"/>
                      <a:endParaRPr lang="en-US" sz="1800" dirty="0"/>
                    </a:p>
                  </a:txBody>
                  <a:tcPr/>
                </a:tc>
                <a:tc>
                  <a:txBody>
                    <a:bodyPr/>
                    <a:lstStyle/>
                    <a:p>
                      <a:pPr algn="ct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endParaRPr lang="en-US" sz="1800" dirty="0">
                        <a:solidFill>
                          <a:schemeClr val="accent1">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p>
                  </a:txBody>
                  <a:tcPr/>
                </a:tc>
                <a:tc>
                  <a:txBody>
                    <a:bodyPr/>
                    <a:lstStyle/>
                    <a:p>
                      <a:pPr algn="ctr"/>
                      <a:endParaRPr lang="en-US" sz="1800" dirty="0"/>
                    </a:p>
                  </a:txBody>
                  <a:tcPr/>
                </a:tc>
                <a:extLst>
                  <a:ext uri="{0D108BD9-81ED-4DB2-BD59-A6C34878D82A}">
                    <a16:rowId xmlns:a16="http://schemas.microsoft.com/office/drawing/2014/main" val="10009"/>
                  </a:ext>
                </a:extLst>
              </a:tr>
              <a:tr h="370840">
                <a:tc>
                  <a:txBody>
                    <a:bodyPr/>
                    <a:lstStyle/>
                    <a:p>
                      <a:r>
                        <a:rPr lang="en-US" sz="1600" dirty="0">
                          <a:solidFill>
                            <a:schemeClr val="accent1">
                              <a:lumMod val="50000"/>
                            </a:schemeClr>
                          </a:solidFill>
                        </a:rPr>
                        <a:t>World Tourism Organization</a:t>
                      </a:r>
                    </a:p>
                  </a:txBody>
                  <a:tcPr/>
                </a:tc>
                <a:tc>
                  <a:txBody>
                    <a:bodyPr/>
                    <a:lstStyle/>
                    <a:p>
                      <a:pPr algn="ctr"/>
                      <a:endParaRPr lang="en-US" sz="1800" dirty="0"/>
                    </a:p>
                  </a:txBody>
                  <a:tcPr/>
                </a:tc>
                <a:tc>
                  <a:txBody>
                    <a:bodyPr/>
                    <a:lstStyle/>
                    <a:p>
                      <a:pPr algn="ct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10010"/>
                  </a:ext>
                </a:extLst>
              </a:tr>
              <a:tr h="370840">
                <a:tc>
                  <a:txBody>
                    <a:bodyPr/>
                    <a:lstStyle/>
                    <a:p>
                      <a:r>
                        <a:rPr lang="en-US" sz="1600" dirty="0">
                          <a:solidFill>
                            <a:schemeClr val="accent1">
                              <a:lumMod val="50000"/>
                            </a:schemeClr>
                          </a:solidFill>
                        </a:rPr>
                        <a:t>International Monetary Fund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p>
                  </a:txBody>
                  <a:tcPr/>
                </a:tc>
                <a:tc>
                  <a:txBody>
                    <a:bodyPr/>
                    <a:lstStyle/>
                    <a:p>
                      <a:pPr algn="ct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p>
                  </a:txBody>
                  <a:tcPr/>
                </a:tc>
                <a:tc>
                  <a:txBody>
                    <a:bodyPr/>
                    <a:lstStyle/>
                    <a:p>
                      <a:pPr algn="ct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endParaRPr lang="en-US" sz="1800" dirty="0"/>
                    </a:p>
                  </a:txBody>
                  <a:tcPr/>
                </a:tc>
                <a:extLst>
                  <a:ext uri="{0D108BD9-81ED-4DB2-BD59-A6C34878D82A}">
                    <a16:rowId xmlns:a16="http://schemas.microsoft.com/office/drawing/2014/main" val="10011"/>
                  </a:ext>
                </a:extLst>
              </a:tr>
            </a:tbl>
          </a:graphicData>
        </a:graphic>
      </p:graphicFrame>
      <p:sp>
        <p:nvSpPr>
          <p:cNvPr id="11" name="Rectangle 10"/>
          <p:cNvSpPr/>
          <p:nvPr/>
        </p:nvSpPr>
        <p:spPr>
          <a:xfrm>
            <a:off x="10139401" y="5267728"/>
            <a:ext cx="2142412" cy="1058367"/>
          </a:xfrm>
          <a:prstGeom prst="rect">
            <a:avLst/>
          </a:prstGeom>
        </p:spPr>
        <p:txBody>
          <a:bodyPr wrap="square">
            <a:spAutoFit/>
          </a:bodyPr>
          <a:lstStyle/>
          <a:p>
            <a:pPr marL="0" marR="0" lvl="0" indent="0" algn="l" defTabSz="914400" rtl="0" eaLnBrk="1" fontAlgn="auto" latinLnBrk="0" hangingPunct="1">
              <a:lnSpc>
                <a:spcPct val="107000"/>
              </a:lnSpc>
              <a:spcBef>
                <a:spcPts val="1200"/>
              </a:spcBef>
              <a:spcAft>
                <a:spcPts val="300"/>
              </a:spcAft>
              <a:buClrTx/>
              <a:buSzTx/>
              <a:buFontTx/>
              <a:buNone/>
              <a:tabLst>
                <a:tab pos="342900" algn="l"/>
              </a:tabLst>
              <a:defRPr/>
            </a:pP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200" b="0" i="1" u="none" strike="noStrike" kern="1200" cap="none" spc="0" normalizeH="0" baseline="0" noProof="0" dirty="0">
                <a:ln>
                  <a:noFill/>
                </a:ln>
                <a:solidFill>
                  <a:srgbClr val="4472C4">
                    <a:lumMod val="50000"/>
                  </a:srgbClr>
                </a:solidFill>
                <a:effectLst/>
                <a:uLnTx/>
                <a:uFillTx/>
                <a:latin typeface="Calibri" panose="020F0502020204030204" pitchFamily="34" charset="0"/>
                <a:ea typeface="Times New Roman" panose="02020603050405020304" pitchFamily="18" charset="0"/>
                <a:cs typeface="Arial" panose="020B0604020202020204" pitchFamily="34" charset="0"/>
              </a:rPr>
              <a:t>= Negotiates (full topic).</a:t>
            </a:r>
            <a:endParaRPr kumimoji="0" lang="en-US" sz="16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Tx/>
              <a:buNone/>
              <a:tabLst>
                <a:tab pos="342900" algn="l"/>
              </a:tabLst>
              <a:defRPr/>
            </a:pP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Wingdings 2" panose="05020102010507070707" pitchFamily="18" charset="2"/>
              </a:rPr>
              <a:t></a:t>
            </a: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200" b="0" i="1" u="none" strike="noStrike" kern="1200" cap="none" spc="0" normalizeH="0" baseline="0" noProof="0" dirty="0">
                <a:ln>
                  <a:noFill/>
                </a:ln>
                <a:solidFill>
                  <a:srgbClr val="4472C4">
                    <a:lumMod val="50000"/>
                  </a:srgbClr>
                </a:solidFill>
                <a:effectLst/>
                <a:uLnTx/>
                <a:uFillTx/>
                <a:latin typeface="Calibri" panose="020F0502020204030204" pitchFamily="34" charset="0"/>
                <a:ea typeface="Times New Roman" panose="02020603050405020304" pitchFamily="18" charset="0"/>
                <a:cs typeface="Arial" panose="020B0604020202020204" pitchFamily="34" charset="0"/>
              </a:rPr>
              <a:t>= Negotiates (partial topic). </a:t>
            </a:r>
            <a:endParaRPr kumimoji="0" lang="en-US" sz="16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300"/>
              </a:spcAft>
              <a:buClrTx/>
              <a:buSzTx/>
              <a:buFontTx/>
              <a:buNone/>
              <a:tabLst>
                <a:tab pos="342900" algn="l"/>
              </a:tabLst>
              <a:defRPr/>
            </a:pP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1200" b="0" i="1" u="none" strike="noStrike" kern="1200" cap="none" spc="0" normalizeH="0" baseline="0" noProof="0" dirty="0">
                <a:ln>
                  <a:noFill/>
                </a:ln>
                <a:solidFill>
                  <a:srgbClr val="4472C4">
                    <a:lumMod val="50000"/>
                  </a:srgbClr>
                </a:solidFill>
                <a:effectLst/>
                <a:uLnTx/>
                <a:uFillTx/>
                <a:latin typeface="Calibri" panose="020F0502020204030204" pitchFamily="34" charset="0"/>
                <a:ea typeface="Times New Roman" panose="02020603050405020304" pitchFamily="18" charset="0"/>
                <a:cs typeface="Arial" panose="020B0604020202020204" pitchFamily="34" charset="0"/>
              </a:rPr>
              <a:t>= Advisory/analytical.</a:t>
            </a:r>
            <a:endParaRPr kumimoji="0" lang="en-US" sz="1600" b="0" i="0" u="none" strike="noStrike" kern="1200" cap="none" spc="0" normalizeH="0" baseline="0" noProof="0" dirty="0">
              <a:ln>
                <a:noFill/>
              </a:ln>
              <a:solidFill>
                <a:srgbClr val="4472C4">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3">
            <a:extLst>
              <a:ext uri="{FF2B5EF4-FFF2-40B4-BE49-F238E27FC236}">
                <a16:creationId xmlns:a16="http://schemas.microsoft.com/office/drawing/2014/main" id="{1F66DC6C-DB8B-40FA-909C-3B40ED3ACA6F}"/>
              </a:ext>
            </a:extLst>
          </p:cNvPr>
          <p:cNvSpPr txBox="1">
            <a:spLocks noChangeArrowheads="1"/>
          </p:cNvSpPr>
          <p:nvPr/>
        </p:nvSpPr>
        <p:spPr bwMode="auto">
          <a:xfrm>
            <a:off x="1186543" y="3010338"/>
            <a:ext cx="8251371" cy="1384995"/>
          </a:xfrm>
          <a:prstGeom prst="rect">
            <a:avLst/>
          </a:prstGeom>
          <a:solidFill>
            <a:schemeClr val="accent1">
              <a:lumMod val="75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mn-ea"/>
                <a:cs typeface="+mn-cs"/>
              </a:rPr>
              <a:t>This is a very partial list, and could be supplemented by many regional organization, commodity groups, and so forth that have partial jurisdiction over trade issues.</a:t>
            </a:r>
          </a:p>
        </p:txBody>
      </p:sp>
      <p:pic>
        <p:nvPicPr>
          <p:cNvPr id="3" name="Picture 2">
            <a:extLst>
              <a:ext uri="{FF2B5EF4-FFF2-40B4-BE49-F238E27FC236}">
                <a16:creationId xmlns:a16="http://schemas.microsoft.com/office/drawing/2014/main" id="{C7B940BF-0AA7-DB06-C5E4-78074E28C81E}"/>
              </a:ext>
            </a:extLst>
          </p:cNvPr>
          <p:cNvPicPr>
            <a:picLocks noChangeAspect="1"/>
          </p:cNvPicPr>
          <p:nvPr/>
        </p:nvPicPr>
        <p:blipFill rotWithShape="1">
          <a:blip r:embed="rId3"/>
          <a:srcRect l="78446" t="1227" r="270" b="964"/>
          <a:stretch/>
        </p:blipFill>
        <p:spPr>
          <a:xfrm>
            <a:off x="10768915" y="0"/>
            <a:ext cx="1418452" cy="1252966"/>
          </a:xfrm>
          <a:prstGeom prst="rect">
            <a:avLst/>
          </a:prstGeom>
        </p:spPr>
      </p:pic>
      <p:sp>
        <p:nvSpPr>
          <p:cNvPr id="5" name="Rectangle 2">
            <a:extLst>
              <a:ext uri="{FF2B5EF4-FFF2-40B4-BE49-F238E27FC236}">
                <a16:creationId xmlns:a16="http://schemas.microsoft.com/office/drawing/2014/main" id="{4C5312C5-83AF-A252-A915-A7CBE8DE4146}"/>
              </a:ext>
            </a:extLst>
          </p:cNvPr>
          <p:cNvSpPr txBox="1">
            <a:spLocks noChangeArrowheads="1"/>
          </p:cNvSpPr>
          <p:nvPr/>
        </p:nvSpPr>
        <p:spPr>
          <a:xfrm>
            <a:off x="179110" y="715576"/>
            <a:ext cx="9983826" cy="655099"/>
          </a:xfrm>
          <a:prstGeom prst="rect">
            <a:avLst/>
          </a:prstGeom>
          <a:ln>
            <a:noFill/>
          </a:ln>
        </p:spPr>
        <p:txBody>
          <a:bodyPr vert="horz" lIns="91440" tIns="45720" rIns="91440" bIns="45720" rtlCol="0" anchor="b">
            <a:noAutofit/>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outerShdw blurRad="38100" dist="38100" dir="2700000" algn="tl">
                    <a:srgbClr val="000000"/>
                  </a:outerShdw>
                </a:effectLst>
                <a:uLnTx/>
                <a:uFillTx/>
                <a:latin typeface="Aharoni" panose="02010803020104030203" pitchFamily="2" charset="-79"/>
                <a:ea typeface="ADLaM Display" panose="020F0502020204030204" pitchFamily="2" charset="0"/>
                <a:cs typeface="Aharoni" panose="02010803020104030203" pitchFamily="2" charset="-79"/>
              </a:rPr>
              <a:t>For All WTO Issues, There Is at Least One Other with Some Level of Jurisdiction</a:t>
            </a:r>
          </a:p>
        </p:txBody>
      </p:sp>
    </p:spTree>
    <p:extLst>
      <p:ext uri="{BB962C8B-B14F-4D97-AF65-F5344CB8AC3E}">
        <p14:creationId xmlns:p14="http://schemas.microsoft.com/office/powerpoint/2010/main" val="12183293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mple presentation slides with animation">
  <a:themeElements>
    <a:clrScheme name="Sample presentation slides with animation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fontScheme name="Sample presentation slides with animation">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with animation 1">
        <a:dk1>
          <a:srgbClr val="0D6475"/>
        </a:dk1>
        <a:lt1>
          <a:srgbClr val="FFFFFF"/>
        </a:lt1>
        <a:dk2>
          <a:srgbClr val="007976"/>
        </a:dk2>
        <a:lt2>
          <a:srgbClr val="ECEEA2"/>
        </a:lt2>
        <a:accent1>
          <a:srgbClr val="BE9932"/>
        </a:accent1>
        <a:accent2>
          <a:srgbClr val="249258"/>
        </a:accent2>
        <a:accent3>
          <a:srgbClr val="AABEBD"/>
        </a:accent3>
        <a:accent4>
          <a:srgbClr val="DADADA"/>
        </a:accent4>
        <a:accent5>
          <a:srgbClr val="DBCAAD"/>
        </a:accent5>
        <a:accent6>
          <a:srgbClr val="20844F"/>
        </a:accent6>
        <a:hlink>
          <a:srgbClr val="2C5FC4"/>
        </a:hlink>
        <a:folHlink>
          <a:srgbClr val="905FDF"/>
        </a:folHlink>
      </a:clrScheme>
      <a:clrMap bg1="dk2" tx1="lt1" bg2="dk1" tx2="lt2" accent1="accent1" accent2="accent2" accent3="accent3" accent4="accent4" accent5="accent5" accent6="accent6" hlink="hlink" folHlink="folHlink"/>
    </a:extraClrScheme>
    <a:extraClrScheme>
      <a:clrScheme name="Sample presentation slides with animation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clrMap bg1="dk2" tx1="lt1" bg2="dk1" tx2="lt2" accent1="accent1" accent2="accent2" accent3="accent3" accent4="accent4" accent5="accent5" accent6="accent6" hlink="hlink" folHlink="folHlink"/>
    </a:extraClrScheme>
    <a:extraClrScheme>
      <a:clrScheme name="Sample presentation slides with animation 3">
        <a:dk1>
          <a:srgbClr val="204376"/>
        </a:dk1>
        <a:lt1>
          <a:srgbClr val="FFFFFF"/>
        </a:lt1>
        <a:dk2>
          <a:srgbClr val="2365BD"/>
        </a:dk2>
        <a:lt2>
          <a:srgbClr val="DDDDDD"/>
        </a:lt2>
        <a:accent1>
          <a:srgbClr val="4981E7"/>
        </a:accent1>
        <a:accent2>
          <a:srgbClr val="8DD9FF"/>
        </a:accent2>
        <a:accent3>
          <a:srgbClr val="ACB8DB"/>
        </a:accent3>
        <a:accent4>
          <a:srgbClr val="DADADA"/>
        </a:accent4>
        <a:accent5>
          <a:srgbClr val="B1C1F1"/>
        </a:accent5>
        <a:accent6>
          <a:srgbClr val="7FC4E7"/>
        </a:accent6>
        <a:hlink>
          <a:srgbClr val="9999FF"/>
        </a:hlink>
        <a:folHlink>
          <a:srgbClr val="3366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865</TotalTime>
  <Words>2381</Words>
  <Application>Microsoft Office PowerPoint</Application>
  <PresentationFormat>Widescreen</PresentationFormat>
  <Paragraphs>457</Paragraphs>
  <Slides>20</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Aharoni</vt:lpstr>
      <vt:lpstr>Aptos</vt:lpstr>
      <vt:lpstr>Arial</vt:lpstr>
      <vt:lpstr>Calibri</vt:lpstr>
      <vt:lpstr>Calibri Light</vt:lpstr>
      <vt:lpstr>Corbel</vt:lpstr>
      <vt:lpstr>Times New Roman</vt:lpstr>
      <vt:lpstr>Wingdings</vt:lpstr>
      <vt:lpstr>Office Theme</vt:lpstr>
      <vt:lpstr>1_Office Theme</vt:lpstr>
      <vt:lpstr>Sample presentation slides with animation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Craig VanGrasstek</cp:lastModifiedBy>
  <cp:revision>57</cp:revision>
  <cp:lastPrinted>2022-06-22T21:56:04Z</cp:lastPrinted>
  <dcterms:created xsi:type="dcterms:W3CDTF">2022-06-11T18:41:20Z</dcterms:created>
  <dcterms:modified xsi:type="dcterms:W3CDTF">2024-07-15T04:08:30Z</dcterms:modified>
</cp:coreProperties>
</file>