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661" r:id="rId3"/>
  </p:sldMasterIdLst>
  <p:notesMasterIdLst>
    <p:notesMasterId r:id="rId34"/>
  </p:notesMasterIdLst>
  <p:handoutMasterIdLst>
    <p:handoutMasterId r:id="rId35"/>
  </p:handoutMasterIdLst>
  <p:sldIdLst>
    <p:sldId id="302" r:id="rId4"/>
    <p:sldId id="257" r:id="rId5"/>
    <p:sldId id="258" r:id="rId6"/>
    <p:sldId id="259" r:id="rId7"/>
    <p:sldId id="260" r:id="rId8"/>
    <p:sldId id="262" r:id="rId9"/>
    <p:sldId id="263" r:id="rId10"/>
    <p:sldId id="264" r:id="rId11"/>
    <p:sldId id="265" r:id="rId12"/>
    <p:sldId id="266" r:id="rId13"/>
    <p:sldId id="267" r:id="rId14"/>
    <p:sldId id="268" r:id="rId15"/>
    <p:sldId id="269" r:id="rId16"/>
    <p:sldId id="270" r:id="rId17"/>
    <p:sldId id="280" r:id="rId18"/>
    <p:sldId id="281" r:id="rId19"/>
    <p:sldId id="282" r:id="rId20"/>
    <p:sldId id="283" r:id="rId21"/>
    <p:sldId id="284" r:id="rId22"/>
    <p:sldId id="285" r:id="rId23"/>
    <p:sldId id="271" r:id="rId24"/>
    <p:sldId id="272" r:id="rId25"/>
    <p:sldId id="273" r:id="rId26"/>
    <p:sldId id="274" r:id="rId27"/>
    <p:sldId id="275" r:id="rId28"/>
    <p:sldId id="276" r:id="rId29"/>
    <p:sldId id="277" r:id="rId30"/>
    <p:sldId id="278" r:id="rId31"/>
    <p:sldId id="279" r:id="rId32"/>
    <p:sldId id="286" r:id="rId33"/>
  </p:sldIdLst>
  <p:sldSz cx="12188825"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6D6DFB"/>
    <a:srgbClr val="4E78F0"/>
    <a:srgbClr val="828282"/>
    <a:srgbClr val="6E90FE"/>
    <a:srgbClr val="8086FC"/>
    <a:srgbClr val="F0932C"/>
    <a:srgbClr val="92C610"/>
    <a:srgbClr val="9FD8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2" autoAdjust="0"/>
    <p:restoredTop sz="94629" autoAdjust="0"/>
  </p:normalViewPr>
  <p:slideViewPr>
    <p:cSldViewPr showGuides="1">
      <p:cViewPr varScale="1">
        <p:scale>
          <a:sx n="84" d="100"/>
          <a:sy n="84" d="100"/>
        </p:scale>
        <p:origin x="60" y="348"/>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927"/>
    </p:cViewPr>
  </p:sorter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99"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1048800"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669AFDC-7658-4951-B0FF-52DFF2A93C0A}" type="datetimeFigureOut">
              <a:rPr lang="en-US" smtClean="0"/>
              <a:t>7/10/2024</a:t>
            </a:fld>
            <a:endParaRPr lang="en-US"/>
          </a:p>
        </p:txBody>
      </p:sp>
      <p:sp>
        <p:nvSpPr>
          <p:cNvPr id="1048801"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1048802"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93"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1048794"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ABD2D7A-D230-4F91-BD59-0A39C2703BA8}" type="datetimeFigureOut">
              <a:rPr lang="en-US" smtClean="0"/>
              <a:t>7/10/2024</a:t>
            </a:fld>
            <a:endParaRPr lang="en-US"/>
          </a:p>
        </p:txBody>
      </p:sp>
      <p:sp>
        <p:nvSpPr>
          <p:cNvPr id="1048795"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lang="en-US"/>
          </a:p>
        </p:txBody>
      </p:sp>
      <p:sp>
        <p:nvSpPr>
          <p:cNvPr id="1048796"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97"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1048798"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3199CD-3E1B-4AE6-990F-76F925F5EA9F}"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6" name="Slide Image Placeholder 1"/>
          <p:cNvSpPr>
            <a:spLocks noGrp="1" noRot="1" noChangeAspect="1"/>
          </p:cNvSpPr>
          <p:nvPr>
            <p:ph type="sldImg"/>
          </p:nvPr>
        </p:nvSpPr>
        <p:spPr/>
      </p:sp>
      <p:sp>
        <p:nvSpPr>
          <p:cNvPr id="1048667" name="Notes Placeholder 2"/>
          <p:cNvSpPr>
            <a:spLocks noGrp="1"/>
          </p:cNvSpPr>
          <p:nvPr>
            <p:ph type="body" idx="1"/>
          </p:nvPr>
        </p:nvSpPr>
        <p:spPr/>
        <p:txBody>
          <a:bodyPr/>
          <a:lstStyle/>
          <a:p>
            <a:endParaRPr lang="en-GB" dirty="0"/>
          </a:p>
        </p:txBody>
      </p:sp>
      <p:sp>
        <p:nvSpPr>
          <p:cNvPr id="1048668"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87A06A-650F-4CE8-B8A3-9C9422B0D0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8669"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Linklaters Trade Institute</a:t>
            </a:r>
          </a:p>
        </p:txBody>
      </p:sp>
      <p:sp>
        <p:nvSpPr>
          <p:cNvPr id="1048670" name="Footer Placeholder 4"/>
          <p:cNvSpPr txBox="1"/>
          <p:nvPr/>
        </p:nvSpPr>
        <p:spPr>
          <a:xfrm>
            <a:off x="88008" y="9737697"/>
            <a:ext cx="3088096" cy="512604"/>
          </a:xfrm>
          <a:prstGeom prst="rect">
            <a:avLst/>
          </a:prstGeom>
        </p:spPr>
        <p:txBody>
          <a:bodyPr vert="horz" lIns="94936" tIns="47468" rIns="94936" bIns="47468" rtlCol="0" anchor="b"/>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Deep Dive: Public Procurement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Day Two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57066" indent="-291179">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64717" indent="-232943">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30604" indent="-232943">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96491" indent="-232943">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62377"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28264"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94151"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960038"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4E08FE5F-E74B-436B-8FDC-B5A58A409F57}" type="slidenum">
              <a:rPr kumimoji="0" lang="en-US" altLang="en-US" smtClean="0"/>
              <a:pPr>
                <a:spcBef>
                  <a:spcPct val="0"/>
                </a:spcBef>
              </a:pPr>
              <a:t>6</a:t>
            </a:fld>
            <a:endParaRPr kumimoji="0" lang="en-US" altLang="en-US"/>
          </a:p>
        </p:txBody>
      </p:sp>
      <p:sp>
        <p:nvSpPr>
          <p:cNvPr id="1048609" name="Rectangle 2"/>
          <p:cNvSpPr>
            <a:spLocks noGrp="1" noRot="1" noChangeAspect="1" noChangeArrowheads="1" noTextEdit="1"/>
          </p:cNvSpPr>
          <p:nvPr>
            <p:ph type="sldImg"/>
          </p:nvPr>
        </p:nvSpPr>
        <p:spPr/>
      </p:sp>
      <p:sp>
        <p:nvSpPr>
          <p:cNvPr id="1048610" name="Rectangle 3"/>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Slide Image Placeholder 1"/>
          <p:cNvSpPr>
            <a:spLocks noGrp="1" noRot="1" noChangeAspect="1"/>
          </p:cNvSpPr>
          <p:nvPr>
            <p:ph type="sldImg"/>
          </p:nvPr>
        </p:nvSpPr>
        <p:spPr/>
      </p:sp>
      <p:sp>
        <p:nvSpPr>
          <p:cNvPr id="1048633" name="Notes Placeholder 2"/>
          <p:cNvSpPr>
            <a:spLocks noGrp="1"/>
          </p:cNvSpPr>
          <p:nvPr>
            <p:ph type="body" idx="1"/>
          </p:nvPr>
        </p:nvSpPr>
        <p:spPr/>
        <p:txBody>
          <a:bodyPr/>
          <a:lstStyle/>
          <a:p>
            <a:endParaRPr lang="en-US" dirty="0"/>
          </a:p>
        </p:txBody>
      </p:sp>
      <p:sp>
        <p:nvSpPr>
          <p:cNvPr id="1048634" name="Slide Number Placeholder 3"/>
          <p:cNvSpPr>
            <a:spLocks noGrp="1"/>
          </p:cNvSpPr>
          <p:nvPr>
            <p:ph type="sldNum" sz="quarter" idx="5"/>
          </p:nvPr>
        </p:nvSpPr>
        <p:spPr/>
        <p:txBody>
          <a:bodyPr/>
          <a:lstStyle/>
          <a:p>
            <a:fld id="{F93199CD-3E1B-4AE6-990F-76F925F5EA9F}" type="slidenum">
              <a:rPr lang="en-US" smtClean="0"/>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5"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57066" indent="-291179">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64717" indent="-232943">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30604" indent="-232943">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96491" indent="-232943">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62377"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28264"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94151"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960038"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4E08FE5F-E74B-436B-8FDC-B5A58A409F57}" type="slidenum">
              <a:rPr kumimoji="0" lang="en-US" altLang="en-US" smtClean="0"/>
              <a:pPr>
                <a:spcBef>
                  <a:spcPct val="0"/>
                </a:spcBef>
              </a:pPr>
              <a:t>22</a:t>
            </a:fld>
            <a:endParaRPr kumimoji="0" lang="en-US" altLang="en-US"/>
          </a:p>
        </p:txBody>
      </p:sp>
      <p:sp>
        <p:nvSpPr>
          <p:cNvPr id="1048646" name="Rectangle 2"/>
          <p:cNvSpPr>
            <a:spLocks noGrp="1" noRot="1" noChangeAspect="1" noChangeArrowheads="1" noTextEdit="1"/>
          </p:cNvSpPr>
          <p:nvPr>
            <p:ph type="sldImg"/>
          </p:nvPr>
        </p:nvSpPr>
        <p:spPr/>
      </p:sp>
      <p:sp>
        <p:nvSpPr>
          <p:cNvPr id="1048647" name="Rectangle 3"/>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57066" indent="-291179">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64717" indent="-232943">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30604" indent="-232943">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96491" indent="-232943">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62377"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28264"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94151"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960038"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4E08FE5F-E74B-436B-8FDC-B5A58A409F57}" type="slidenum">
              <a:rPr kumimoji="0" lang="en-US" altLang="en-US" smtClean="0"/>
              <a:pPr>
                <a:spcBef>
                  <a:spcPct val="0"/>
                </a:spcBef>
              </a:pPr>
              <a:t>23</a:t>
            </a:fld>
            <a:endParaRPr kumimoji="0" lang="en-US" altLang="en-US"/>
          </a:p>
        </p:txBody>
      </p:sp>
      <p:sp>
        <p:nvSpPr>
          <p:cNvPr id="1048651" name="Rectangle 2"/>
          <p:cNvSpPr>
            <a:spLocks noGrp="1" noRot="1" noChangeAspect="1" noChangeArrowheads="1" noTextEdit="1"/>
          </p:cNvSpPr>
          <p:nvPr>
            <p:ph type="sldImg"/>
          </p:nvPr>
        </p:nvSpPr>
        <p:spPr/>
      </p:sp>
      <p:sp>
        <p:nvSpPr>
          <p:cNvPr id="1048652" name="Rectangle 3"/>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16"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cs typeface="Arial" panose="020B0604020202020204" pitchFamily="34" charset="0"/>
              </a:defRPr>
            </a:lvl1pPr>
            <a:lvl2pPr marL="757066" indent="-291179">
              <a:spcBef>
                <a:spcPct val="30000"/>
              </a:spcBef>
              <a:defRPr kumimoji="1" sz="1200">
                <a:solidFill>
                  <a:schemeClr val="tx1"/>
                </a:solidFill>
                <a:latin typeface="Times New Roman" panose="02020603050405020304" pitchFamily="18" charset="0"/>
                <a:cs typeface="Arial" panose="020B0604020202020204" pitchFamily="34" charset="0"/>
              </a:defRPr>
            </a:lvl2pPr>
            <a:lvl3pPr marL="1164717" indent="-232943">
              <a:spcBef>
                <a:spcPct val="30000"/>
              </a:spcBef>
              <a:defRPr kumimoji="1" sz="1200">
                <a:solidFill>
                  <a:schemeClr val="tx1"/>
                </a:solidFill>
                <a:latin typeface="Times New Roman" panose="02020603050405020304" pitchFamily="18" charset="0"/>
                <a:cs typeface="Arial" panose="020B0604020202020204" pitchFamily="34" charset="0"/>
              </a:defRPr>
            </a:lvl3pPr>
            <a:lvl4pPr marL="1630604" indent="-232943">
              <a:spcBef>
                <a:spcPct val="30000"/>
              </a:spcBef>
              <a:defRPr kumimoji="1" sz="1200">
                <a:solidFill>
                  <a:schemeClr val="tx1"/>
                </a:solidFill>
                <a:latin typeface="Times New Roman" panose="02020603050405020304" pitchFamily="18" charset="0"/>
                <a:cs typeface="Arial" panose="020B0604020202020204" pitchFamily="34" charset="0"/>
              </a:defRPr>
            </a:lvl4pPr>
            <a:lvl5pPr marL="2096491" indent="-232943">
              <a:spcBef>
                <a:spcPct val="30000"/>
              </a:spcBef>
              <a:defRPr kumimoji="1" sz="1200">
                <a:solidFill>
                  <a:schemeClr val="tx1"/>
                </a:solidFill>
                <a:latin typeface="Times New Roman" panose="02020603050405020304" pitchFamily="18" charset="0"/>
                <a:cs typeface="Arial" panose="020B0604020202020204" pitchFamily="34" charset="0"/>
              </a:defRPr>
            </a:lvl5pPr>
            <a:lvl6pPr marL="2562377"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6pPr>
            <a:lvl7pPr marL="3028264"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7pPr>
            <a:lvl8pPr marL="3494151"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8pPr>
            <a:lvl9pPr marL="3960038" indent="-232943" eaLnBrk="0" fontAlgn="base" hangingPunct="0">
              <a:spcBef>
                <a:spcPct val="30000"/>
              </a:spcBef>
              <a:spcAft>
                <a:spcPct val="0"/>
              </a:spcAft>
              <a:defRPr kumimoji="1" sz="1200">
                <a:solidFill>
                  <a:schemeClr val="tx1"/>
                </a:solidFill>
                <a:latin typeface="Times New Roman" panose="02020603050405020304" pitchFamily="18" charset="0"/>
                <a:cs typeface="Arial" panose="020B0604020202020204" pitchFamily="34" charset="0"/>
              </a:defRPr>
            </a:lvl9pPr>
          </a:lstStyle>
          <a:p>
            <a:pPr>
              <a:spcBef>
                <a:spcPct val="0"/>
              </a:spcBef>
            </a:pPr>
            <a:fld id="{4E08FE5F-E74B-436B-8FDC-B5A58A409F57}" type="slidenum">
              <a:rPr kumimoji="0" lang="en-US" altLang="en-US" smtClean="0"/>
              <a:pPr>
                <a:spcBef>
                  <a:spcPct val="0"/>
                </a:spcBef>
              </a:pPr>
              <a:t>27</a:t>
            </a:fld>
            <a:endParaRPr kumimoji="0" lang="en-US" altLang="en-US"/>
          </a:p>
        </p:txBody>
      </p:sp>
      <p:sp>
        <p:nvSpPr>
          <p:cNvPr id="1048717" name="Rectangle 2"/>
          <p:cNvSpPr>
            <a:spLocks noGrp="1" noRot="1" noChangeAspect="1" noChangeArrowheads="1" noTextEdit="1"/>
          </p:cNvSpPr>
          <p:nvPr>
            <p:ph type="sldImg"/>
          </p:nvPr>
        </p:nvSpPr>
        <p:spPr/>
      </p:sp>
      <p:sp>
        <p:nvSpPr>
          <p:cNvPr id="1048718" name="Rectangle 3"/>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097153" name="Picture 3"/>
          <p:cNvPicPr>
            <a:picLocks noChangeAspect="1"/>
          </p:cNvPicPr>
          <p:nvPr/>
        </p:nvPicPr>
        <p:blipFill rotWithShape="1">
          <a:blip r:embed="rId2" cstate="print"/>
          <a:srcRect/>
          <a:stretch>
            <a:fillRect/>
          </a:stretch>
        </p:blipFill>
        <p:spPr>
          <a:xfrm>
            <a:off x="7923213" y="0"/>
            <a:ext cx="4265612" cy="6858000"/>
          </a:xfrm>
          <a:prstGeom prst="rect">
            <a:avLst/>
          </a:prstGeom>
        </p:spPr>
      </p:pic>
      <p:sp>
        <p:nvSpPr>
          <p:cNvPr id="104858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t>Click to edit Master title style</a:t>
            </a:r>
          </a:p>
        </p:txBody>
      </p:sp>
      <p:sp>
        <p:nvSpPr>
          <p:cNvPr id="104858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t>Click to edit Master subtitle style</a:t>
            </a:r>
          </a:p>
        </p:txBody>
      </p:sp>
      <p:cxnSp>
        <p:nvCxnSpPr>
          <p:cNvPr id="3145728" name="Straight Connector 5"/>
          <p:cNvCxnSpPr>
            <a:cxnSpLocks/>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048584"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82" name="Title 1"/>
          <p:cNvSpPr>
            <a:spLocks noGrp="1"/>
          </p:cNvSpPr>
          <p:nvPr>
            <p:ph type="title"/>
          </p:nvPr>
        </p:nvSpPr>
        <p:spPr/>
        <p:txBody>
          <a:bodyPr/>
          <a:lstStyle/>
          <a:p>
            <a:r>
              <a:t>Click to edit Master title style</a:t>
            </a:r>
          </a:p>
        </p:txBody>
      </p:sp>
      <p:sp>
        <p:nvSpPr>
          <p:cNvPr id="104878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1048784" name="Date Placeholder 3"/>
          <p:cNvSpPr>
            <a:spLocks noGrp="1"/>
          </p:cNvSpPr>
          <p:nvPr>
            <p:ph type="dt" sz="half" idx="10"/>
          </p:nvPr>
        </p:nvSpPr>
        <p:spPr/>
        <p:txBody>
          <a:bodyPr/>
          <a:lstStyle/>
          <a:p>
            <a:fld id="{03F41C87-7AD9-4845-A077-840E4A0F3F06}" type="datetimeFigureOut">
              <a:rPr lang="en-US"/>
              <a:t>7/10/2024</a:t>
            </a:fld>
            <a:endParaRPr lang="en-US"/>
          </a:p>
        </p:txBody>
      </p:sp>
      <p:sp>
        <p:nvSpPr>
          <p:cNvPr id="1048785" name="Footer Placeholder 4"/>
          <p:cNvSpPr>
            <a:spLocks noGrp="1"/>
          </p:cNvSpPr>
          <p:nvPr>
            <p:ph type="ftr" sz="quarter" idx="11"/>
          </p:nvPr>
        </p:nvSpPr>
        <p:spPr/>
        <p:txBody>
          <a:bodyPr/>
          <a:lstStyle/>
          <a:p>
            <a:endParaRPr/>
          </a:p>
        </p:txBody>
      </p:sp>
      <p:sp>
        <p:nvSpPr>
          <p:cNvPr id="1048786" name="Slide Number Placeholder 5"/>
          <p:cNvSpPr>
            <a:spLocks noGrp="1"/>
          </p:cNvSpPr>
          <p:nvPr>
            <p:ph type="sldNum" sz="quarter" idx="12"/>
          </p:nvPr>
        </p:nvSpPr>
        <p:spPr/>
        <p:txBody>
          <a:bodyPr/>
          <a:lstStyle/>
          <a:p>
            <a:fld id="{2A013F82-EE5E-44EE-A61D-E31C6657F26F}"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74" name="Vertical Title 1"/>
          <p:cNvSpPr>
            <a:spLocks noGrp="1"/>
          </p:cNvSpPr>
          <p:nvPr>
            <p:ph type="title" orient="vert"/>
          </p:nvPr>
        </p:nvSpPr>
        <p:spPr>
          <a:xfrm>
            <a:off x="9523412" y="646112"/>
            <a:ext cx="1828801" cy="5522913"/>
          </a:xfrm>
        </p:spPr>
        <p:txBody>
          <a:bodyPr vert="eaVert"/>
          <a:lstStyle/>
          <a:p>
            <a:r>
              <a:t>Click to edit Master title style</a:t>
            </a:r>
          </a:p>
        </p:txBody>
      </p:sp>
      <p:sp>
        <p:nvSpPr>
          <p:cNvPr id="1048775" name="Vertical Text Placeholder 2"/>
          <p:cNvSpPr>
            <a:spLocks noGrp="1"/>
          </p:cNvSpPr>
          <p:nvPr>
            <p:ph type="body" orient="vert" idx="1"/>
          </p:nvPr>
        </p:nvSpPr>
        <p:spPr>
          <a:xfrm>
            <a:off x="1522412" y="646112"/>
            <a:ext cx="7620000" cy="5522913"/>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1048776" name="Date Placeholder 3"/>
          <p:cNvSpPr>
            <a:spLocks noGrp="1"/>
          </p:cNvSpPr>
          <p:nvPr>
            <p:ph type="dt" sz="half" idx="10"/>
          </p:nvPr>
        </p:nvSpPr>
        <p:spPr/>
        <p:txBody>
          <a:bodyPr/>
          <a:lstStyle/>
          <a:p>
            <a:fld id="{03F41C87-7AD9-4845-A077-840E4A0F3F06}" type="datetimeFigureOut">
              <a:rPr lang="en-US"/>
              <a:t>7/10/2024</a:t>
            </a:fld>
            <a:endParaRPr lang="en-US"/>
          </a:p>
        </p:txBody>
      </p:sp>
      <p:sp>
        <p:nvSpPr>
          <p:cNvPr id="1048777" name="Footer Placeholder 4"/>
          <p:cNvSpPr>
            <a:spLocks noGrp="1"/>
          </p:cNvSpPr>
          <p:nvPr>
            <p:ph type="ftr" sz="quarter" idx="11"/>
          </p:nvPr>
        </p:nvSpPr>
        <p:spPr/>
        <p:txBody>
          <a:bodyPr/>
          <a:lstStyle/>
          <a:p>
            <a:endParaRPr/>
          </a:p>
        </p:txBody>
      </p:sp>
      <p:sp>
        <p:nvSpPr>
          <p:cNvPr id="1048778" name="Slide Number Placeholder 5"/>
          <p:cNvSpPr>
            <a:spLocks noGrp="1"/>
          </p:cNvSpPr>
          <p:nvPr>
            <p:ph type="sldNum" sz="quarter" idx="12"/>
          </p:nvPr>
        </p:nvSpPr>
        <p:spPr/>
        <p:txBody>
          <a:bodyPr/>
          <a:lstStyle/>
          <a:p>
            <a:fld id="{2A013F82-EE5E-44EE-A61D-E31C6657F26F}" type="slidenum">
              <a:t>‹#›</a:t>
            </a:fld>
            <a:endParaRPr/>
          </a:p>
        </p:txBody>
      </p:sp>
      <p:cxnSp>
        <p:nvCxnSpPr>
          <p:cNvPr id="3145756" name="Straight Connector 6"/>
          <p:cNvCxnSpPr>
            <a:cxnSpLocks/>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1048582"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1048583" name="Date Placeholder 3"/>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8584" name="Footer Placeholder 4"/>
          <p:cNvSpPr>
            <a:spLocks noGrp="1"/>
          </p:cNvSpPr>
          <p:nvPr>
            <p:ph type="ftr" sz="quarter" idx="11"/>
          </p:nvPr>
        </p:nvSpPr>
        <p:spPr/>
        <p:txBody>
          <a:bodyPr/>
          <a:lstStyle/>
          <a:p>
            <a:endParaRPr lang="en-US" dirty="0"/>
          </a:p>
        </p:txBody>
      </p:sp>
      <p:sp>
        <p:nvSpPr>
          <p:cNvPr id="1048585"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2871641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9251" name="Title 1"/>
          <p:cNvSpPr>
            <a:spLocks noGrp="1"/>
          </p:cNvSpPr>
          <p:nvPr>
            <p:ph type="title"/>
          </p:nvPr>
        </p:nvSpPr>
        <p:spPr/>
        <p:txBody>
          <a:bodyPr/>
          <a:lstStyle/>
          <a:p>
            <a:r>
              <a:rPr lang="en-US"/>
              <a:t>Click to edit Master title style</a:t>
            </a:r>
          </a:p>
        </p:txBody>
      </p:sp>
      <p:sp>
        <p:nvSpPr>
          <p:cNvPr id="104925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53" name="Date Placeholder 3"/>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54" name="Footer Placeholder 4"/>
          <p:cNvSpPr>
            <a:spLocks noGrp="1"/>
          </p:cNvSpPr>
          <p:nvPr>
            <p:ph type="ftr" sz="quarter" idx="11"/>
          </p:nvPr>
        </p:nvSpPr>
        <p:spPr/>
        <p:txBody>
          <a:bodyPr/>
          <a:lstStyle/>
          <a:p>
            <a:endParaRPr lang="en-US" dirty="0"/>
          </a:p>
        </p:txBody>
      </p:sp>
      <p:sp>
        <p:nvSpPr>
          <p:cNvPr id="1049255"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3500962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9267"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1049268"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1049269" name="Date Placeholder 3"/>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70" name="Footer Placeholder 4"/>
          <p:cNvSpPr>
            <a:spLocks noGrp="1"/>
          </p:cNvSpPr>
          <p:nvPr>
            <p:ph type="ftr" sz="quarter" idx="11"/>
          </p:nvPr>
        </p:nvSpPr>
        <p:spPr/>
        <p:txBody>
          <a:bodyPr/>
          <a:lstStyle/>
          <a:p>
            <a:endParaRPr lang="en-US" dirty="0"/>
          </a:p>
        </p:txBody>
      </p:sp>
      <p:sp>
        <p:nvSpPr>
          <p:cNvPr id="1049271"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1101782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9272" name="Title 1"/>
          <p:cNvSpPr>
            <a:spLocks noGrp="1"/>
          </p:cNvSpPr>
          <p:nvPr>
            <p:ph type="title"/>
          </p:nvPr>
        </p:nvSpPr>
        <p:spPr/>
        <p:txBody>
          <a:bodyPr/>
          <a:lstStyle/>
          <a:p>
            <a:r>
              <a:rPr lang="en-US"/>
              <a:t>Click to edit Master title style</a:t>
            </a:r>
          </a:p>
        </p:txBody>
      </p:sp>
      <p:sp>
        <p:nvSpPr>
          <p:cNvPr id="104927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7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75" name="Date Placeholder 4"/>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76" name="Footer Placeholder 5"/>
          <p:cNvSpPr>
            <a:spLocks noGrp="1"/>
          </p:cNvSpPr>
          <p:nvPr>
            <p:ph type="ftr" sz="quarter" idx="11"/>
          </p:nvPr>
        </p:nvSpPr>
        <p:spPr/>
        <p:txBody>
          <a:bodyPr/>
          <a:lstStyle/>
          <a:p>
            <a:endParaRPr lang="en-US" dirty="0"/>
          </a:p>
        </p:txBody>
      </p:sp>
      <p:sp>
        <p:nvSpPr>
          <p:cNvPr id="1049277" name="Slide Number Placeholder 6"/>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3451446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9278" name="Title 1"/>
          <p:cNvSpPr>
            <a:spLocks noGrp="1"/>
          </p:cNvSpPr>
          <p:nvPr>
            <p:ph type="title"/>
          </p:nvPr>
        </p:nvSpPr>
        <p:spPr>
          <a:xfrm>
            <a:off x="839569" y="365126"/>
            <a:ext cx="10512862" cy="1325563"/>
          </a:xfrm>
        </p:spPr>
        <p:txBody>
          <a:bodyPr/>
          <a:lstStyle/>
          <a:p>
            <a:r>
              <a:rPr lang="en-US"/>
              <a:t>Click to edit Master title style</a:t>
            </a:r>
          </a:p>
        </p:txBody>
      </p:sp>
      <p:sp>
        <p:nvSpPr>
          <p:cNvPr id="1049279"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49280"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81"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1049282"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83" name="Date Placeholder 6"/>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84" name="Footer Placeholder 7"/>
          <p:cNvSpPr>
            <a:spLocks noGrp="1"/>
          </p:cNvSpPr>
          <p:nvPr>
            <p:ph type="ftr" sz="quarter" idx="11"/>
          </p:nvPr>
        </p:nvSpPr>
        <p:spPr/>
        <p:txBody>
          <a:bodyPr/>
          <a:lstStyle/>
          <a:p>
            <a:endParaRPr lang="en-US" dirty="0"/>
          </a:p>
        </p:txBody>
      </p:sp>
      <p:sp>
        <p:nvSpPr>
          <p:cNvPr id="1049285" name="Slide Number Placeholder 8"/>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242429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9242" name="Title 1"/>
          <p:cNvSpPr>
            <a:spLocks noGrp="1"/>
          </p:cNvSpPr>
          <p:nvPr>
            <p:ph type="title"/>
          </p:nvPr>
        </p:nvSpPr>
        <p:spPr/>
        <p:txBody>
          <a:bodyPr/>
          <a:lstStyle/>
          <a:p>
            <a:r>
              <a:rPr lang="en-US"/>
              <a:t>Click to edit Master title style</a:t>
            </a:r>
          </a:p>
        </p:txBody>
      </p:sp>
      <p:sp>
        <p:nvSpPr>
          <p:cNvPr id="1049243" name="Date Placeholder 2"/>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44" name="Footer Placeholder 3"/>
          <p:cNvSpPr>
            <a:spLocks noGrp="1"/>
          </p:cNvSpPr>
          <p:nvPr>
            <p:ph type="ftr" sz="quarter" idx="11"/>
          </p:nvPr>
        </p:nvSpPr>
        <p:spPr/>
        <p:txBody>
          <a:bodyPr/>
          <a:lstStyle/>
          <a:p>
            <a:endParaRPr lang="en-US" dirty="0"/>
          </a:p>
        </p:txBody>
      </p:sp>
      <p:sp>
        <p:nvSpPr>
          <p:cNvPr id="1049245" name="Slide Number Placeholder 4"/>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1673891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9286" name="Date Placeholder 1"/>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87" name="Footer Placeholder 2"/>
          <p:cNvSpPr>
            <a:spLocks noGrp="1"/>
          </p:cNvSpPr>
          <p:nvPr>
            <p:ph type="ftr" sz="quarter" idx="11"/>
          </p:nvPr>
        </p:nvSpPr>
        <p:spPr/>
        <p:txBody>
          <a:bodyPr/>
          <a:lstStyle/>
          <a:p>
            <a:endParaRPr lang="en-US" dirty="0"/>
          </a:p>
        </p:txBody>
      </p:sp>
      <p:sp>
        <p:nvSpPr>
          <p:cNvPr id="1049288" name="Slide Number Placeholder 3"/>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3265385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9289"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1049290"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91"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1049292" name="Date Placeholder 4"/>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93" name="Footer Placeholder 5"/>
          <p:cNvSpPr>
            <a:spLocks noGrp="1"/>
          </p:cNvSpPr>
          <p:nvPr>
            <p:ph type="ftr" sz="quarter" idx="11"/>
          </p:nvPr>
        </p:nvSpPr>
        <p:spPr/>
        <p:txBody>
          <a:bodyPr/>
          <a:lstStyle/>
          <a:p>
            <a:endParaRPr lang="en-US" dirty="0"/>
          </a:p>
        </p:txBody>
      </p:sp>
      <p:sp>
        <p:nvSpPr>
          <p:cNvPr id="1049294" name="Slide Number Placeholder 6"/>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11396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01" name="Title 1"/>
          <p:cNvSpPr>
            <a:spLocks noGrp="1"/>
          </p:cNvSpPr>
          <p:nvPr>
            <p:ph type="title"/>
          </p:nvPr>
        </p:nvSpPr>
        <p:spPr/>
        <p:txBody>
          <a:bodyPr/>
          <a:lstStyle/>
          <a:p>
            <a:r>
              <a:t>Click to edit Master title style</a:t>
            </a:r>
          </a:p>
        </p:txBody>
      </p:sp>
      <p:sp>
        <p:nvSpPr>
          <p:cNvPr id="1048602" name="Content Placeholder 2"/>
          <p:cNvSpPr>
            <a:spLocks noGrp="1"/>
          </p:cNvSpPr>
          <p:nvPr>
            <p:ph idx="1"/>
          </p:nvPr>
        </p:nvSpPr>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48603" name="Date Placeholder 3"/>
          <p:cNvSpPr>
            <a:spLocks noGrp="1"/>
          </p:cNvSpPr>
          <p:nvPr>
            <p:ph type="dt" sz="half" idx="10"/>
          </p:nvPr>
        </p:nvSpPr>
        <p:spPr/>
        <p:txBody>
          <a:bodyPr/>
          <a:lstStyle/>
          <a:p>
            <a:fld id="{03F41C87-7AD9-4845-A077-840E4A0F3F06}" type="datetimeFigureOut">
              <a:rPr lang="en-US"/>
              <a:t>7/10/2024</a:t>
            </a:fld>
            <a:endParaRPr lang="en-US"/>
          </a:p>
        </p:txBody>
      </p:sp>
      <p:sp>
        <p:nvSpPr>
          <p:cNvPr id="1048604" name="Footer Placeholder 4"/>
          <p:cNvSpPr>
            <a:spLocks noGrp="1"/>
          </p:cNvSpPr>
          <p:nvPr>
            <p:ph type="ftr" sz="quarter" idx="11"/>
          </p:nvPr>
        </p:nvSpPr>
        <p:spPr/>
        <p:txBody>
          <a:bodyPr/>
          <a:lstStyle/>
          <a:p>
            <a:endParaRPr/>
          </a:p>
        </p:txBody>
      </p:sp>
      <p:sp>
        <p:nvSpPr>
          <p:cNvPr id="1048605" name="Slide Number Placeholder 5"/>
          <p:cNvSpPr>
            <a:spLocks noGrp="1"/>
          </p:cNvSpPr>
          <p:nvPr>
            <p:ph type="sldNum" sz="quarter" idx="12"/>
          </p:nvPr>
        </p:nvSpPr>
        <p:spPr/>
        <p:txBody>
          <a:bodyPr/>
          <a:lstStyle/>
          <a:p>
            <a:fld id="{2A013F82-EE5E-44EE-A61D-E31C6657F26F}" type="slidenum">
              <a:t>‹#›</a:t>
            </a:fld>
            <a:endParaRPr/>
          </a:p>
        </p:txBody>
      </p:sp>
      <p:cxnSp>
        <p:nvCxnSpPr>
          <p:cNvPr id="3145731" name="Straight Connector 6"/>
          <p:cNvCxnSpPr>
            <a:cxnSpLocks/>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9256"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1049257" name="Picture Placeholder 2"/>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dirty="0"/>
          </a:p>
        </p:txBody>
      </p:sp>
      <p:sp>
        <p:nvSpPr>
          <p:cNvPr id="1049258"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1049259" name="Date Placeholder 4"/>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60" name="Footer Placeholder 5"/>
          <p:cNvSpPr>
            <a:spLocks noGrp="1"/>
          </p:cNvSpPr>
          <p:nvPr>
            <p:ph type="ftr" sz="quarter" idx="11"/>
          </p:nvPr>
        </p:nvSpPr>
        <p:spPr/>
        <p:txBody>
          <a:bodyPr/>
          <a:lstStyle/>
          <a:p>
            <a:endParaRPr lang="en-US" dirty="0"/>
          </a:p>
        </p:txBody>
      </p:sp>
      <p:sp>
        <p:nvSpPr>
          <p:cNvPr id="1049261" name="Slide Number Placeholder 6"/>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3399608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9262" name="Title 1"/>
          <p:cNvSpPr>
            <a:spLocks noGrp="1"/>
          </p:cNvSpPr>
          <p:nvPr>
            <p:ph type="title"/>
          </p:nvPr>
        </p:nvSpPr>
        <p:spPr/>
        <p:txBody>
          <a:bodyPr/>
          <a:lstStyle/>
          <a:p>
            <a:r>
              <a:rPr lang="en-US"/>
              <a:t>Click to edit Master title style</a:t>
            </a:r>
          </a:p>
        </p:txBody>
      </p:sp>
      <p:sp>
        <p:nvSpPr>
          <p:cNvPr id="104926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64" name="Date Placeholder 3"/>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65" name="Footer Placeholder 4"/>
          <p:cNvSpPr>
            <a:spLocks noGrp="1"/>
          </p:cNvSpPr>
          <p:nvPr>
            <p:ph type="ftr" sz="quarter" idx="11"/>
          </p:nvPr>
        </p:nvSpPr>
        <p:spPr/>
        <p:txBody>
          <a:bodyPr/>
          <a:lstStyle/>
          <a:p>
            <a:endParaRPr lang="en-US" dirty="0"/>
          </a:p>
        </p:txBody>
      </p:sp>
      <p:sp>
        <p:nvSpPr>
          <p:cNvPr id="1049266"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398483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9246"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1049247"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9248" name="Date Placeholder 3"/>
          <p:cNvSpPr>
            <a:spLocks noGrp="1"/>
          </p:cNvSpPr>
          <p:nvPr>
            <p:ph type="dt" sz="half" idx="10"/>
          </p:nvPr>
        </p:nvSpPr>
        <p:spPr/>
        <p:txBody>
          <a:bodyPr/>
          <a:lstStyle/>
          <a:p>
            <a:fld id="{42148856-E18E-4CF0-B9A1-FAA85E877986}" type="datetimeFigureOut">
              <a:rPr lang="en-US" smtClean="0"/>
              <a:t>7/10/2024</a:t>
            </a:fld>
            <a:endParaRPr lang="en-US" dirty="0"/>
          </a:p>
        </p:txBody>
      </p:sp>
      <p:sp>
        <p:nvSpPr>
          <p:cNvPr id="1049249" name="Footer Placeholder 4"/>
          <p:cNvSpPr>
            <a:spLocks noGrp="1"/>
          </p:cNvSpPr>
          <p:nvPr>
            <p:ph type="ftr" sz="quarter" idx="11"/>
          </p:nvPr>
        </p:nvSpPr>
        <p:spPr/>
        <p:txBody>
          <a:bodyPr/>
          <a:lstStyle/>
          <a:p>
            <a:endParaRPr lang="en-US" dirty="0"/>
          </a:p>
        </p:txBody>
      </p:sp>
      <p:sp>
        <p:nvSpPr>
          <p:cNvPr id="1049250" name="Slide Number Placeholder 5"/>
          <p:cNvSpPr>
            <a:spLocks noGrp="1"/>
          </p:cNvSpPr>
          <p:nvPr>
            <p:ph type="sldNum" sz="quarter" idx="12"/>
          </p:nvPr>
        </p:nvSpPr>
        <p:spPr/>
        <p:txBody>
          <a:bodyPr/>
          <a:lstStyle/>
          <a:p>
            <a:fld id="{71570377-430A-407B-B9DC-FE336919FCAF}" type="slidenum">
              <a:rPr lang="en-US" smtClean="0"/>
              <a:t>‹#›</a:t>
            </a:fld>
            <a:endParaRPr lang="en-US" dirty="0"/>
          </a:p>
        </p:txBody>
      </p:sp>
    </p:spTree>
    <p:extLst>
      <p:ext uri="{BB962C8B-B14F-4D97-AF65-F5344CB8AC3E}">
        <p14:creationId xmlns:p14="http://schemas.microsoft.com/office/powerpoint/2010/main" val="2257164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2097155" name="Picture 9"/>
          <p:cNvPicPr>
            <a:picLocks noChangeAspect="1"/>
          </p:cNvPicPr>
          <p:nvPr/>
        </p:nvPicPr>
        <p:blipFill rotWithShape="1">
          <a:blip r:embed="rId2" cstate="print"/>
          <a:srcRect/>
          <a:stretch>
            <a:fillRect/>
          </a:stretch>
        </p:blipFill>
        <p:spPr>
          <a:xfrm>
            <a:off x="11123611" y="0"/>
            <a:ext cx="1065213" cy="6858000"/>
          </a:xfrm>
          <a:prstGeom prst="rect">
            <a:avLst/>
          </a:prstGeom>
        </p:spPr>
      </p:pic>
      <p:sp>
        <p:nvSpPr>
          <p:cNvPr id="1048587"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48588"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t>Click to edit Master title style</a:t>
            </a:r>
          </a:p>
        </p:txBody>
      </p:sp>
      <p:sp>
        <p:nvSpPr>
          <p:cNvPr id="1048589"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1048590" name="Date Placeholder 3"/>
          <p:cNvSpPr>
            <a:spLocks noGrp="1"/>
          </p:cNvSpPr>
          <p:nvPr>
            <p:ph type="dt" sz="half" idx="10"/>
          </p:nvPr>
        </p:nvSpPr>
        <p:spPr/>
        <p:txBody>
          <a:bodyPr/>
          <a:lstStyle/>
          <a:p>
            <a:fld id="{03F41C87-7AD9-4845-A077-840E4A0F3F06}" type="datetimeFigureOut">
              <a:rPr lang="en-US"/>
              <a:t>7/10/2024</a:t>
            </a:fld>
            <a:endParaRPr lang="en-US"/>
          </a:p>
        </p:txBody>
      </p:sp>
      <p:sp>
        <p:nvSpPr>
          <p:cNvPr id="1048591" name="Footer Placeholder 4"/>
          <p:cNvSpPr>
            <a:spLocks noGrp="1"/>
          </p:cNvSpPr>
          <p:nvPr>
            <p:ph type="ftr" sz="quarter" idx="11"/>
          </p:nvPr>
        </p:nvSpPr>
        <p:spPr/>
        <p:txBody>
          <a:bodyPr/>
          <a:lstStyle/>
          <a:p>
            <a:endParaRPr/>
          </a:p>
        </p:txBody>
      </p:sp>
      <p:sp>
        <p:nvSpPr>
          <p:cNvPr id="1048592" name="Slide Number Placeholder 5"/>
          <p:cNvSpPr>
            <a:spLocks noGrp="1"/>
          </p:cNvSpPr>
          <p:nvPr>
            <p:ph type="sldNum" sz="quarter" idx="12"/>
          </p:nvPr>
        </p:nvSpPr>
        <p:spPr/>
        <p:txBody>
          <a:bodyPr/>
          <a:lstStyle/>
          <a:p>
            <a:fld id="{2A013F82-EE5E-44EE-A61D-E31C6657F26F}" type="slidenum">
              <a:t>‹#›</a:t>
            </a:fld>
            <a:endParaRPr/>
          </a:p>
        </p:txBody>
      </p:sp>
      <p:cxnSp>
        <p:nvCxnSpPr>
          <p:cNvPr id="3145729" name="Straight Connector 8"/>
          <p:cNvCxnSpPr>
            <a:cxnSpLocks/>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1" name="Title 1"/>
          <p:cNvSpPr>
            <a:spLocks noGrp="1"/>
          </p:cNvSpPr>
          <p:nvPr>
            <p:ph type="title"/>
          </p:nvPr>
        </p:nvSpPr>
        <p:spPr>
          <a:xfrm>
            <a:off x="1522413" y="381000"/>
            <a:ext cx="9829798" cy="1219200"/>
          </a:xfrm>
        </p:spPr>
        <p:txBody>
          <a:bodyPr/>
          <a:lstStyle/>
          <a:p>
            <a:r>
              <a:t>Click to edit Master title style</a:t>
            </a:r>
          </a:p>
        </p:txBody>
      </p:sp>
      <p:sp>
        <p:nvSpPr>
          <p:cNvPr id="1048612"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1048613"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1048614" name="Date Placeholder 4"/>
          <p:cNvSpPr>
            <a:spLocks noGrp="1"/>
          </p:cNvSpPr>
          <p:nvPr>
            <p:ph type="dt" sz="half" idx="10"/>
          </p:nvPr>
        </p:nvSpPr>
        <p:spPr/>
        <p:txBody>
          <a:bodyPr/>
          <a:lstStyle/>
          <a:p>
            <a:fld id="{03F41C87-7AD9-4845-A077-840E4A0F3F06}" type="datetimeFigureOut">
              <a:rPr lang="en-US"/>
              <a:t>7/10/2024</a:t>
            </a:fld>
            <a:endParaRPr lang="en-US"/>
          </a:p>
        </p:txBody>
      </p:sp>
      <p:sp>
        <p:nvSpPr>
          <p:cNvPr id="1048615" name="Footer Placeholder 5"/>
          <p:cNvSpPr>
            <a:spLocks noGrp="1"/>
          </p:cNvSpPr>
          <p:nvPr>
            <p:ph type="ftr" sz="quarter" idx="11"/>
          </p:nvPr>
        </p:nvSpPr>
        <p:spPr/>
        <p:txBody>
          <a:bodyPr/>
          <a:lstStyle/>
          <a:p>
            <a:endParaRPr/>
          </a:p>
        </p:txBody>
      </p:sp>
      <p:sp>
        <p:nvSpPr>
          <p:cNvPr id="1048616" name="Slide Number Placeholder 6"/>
          <p:cNvSpPr>
            <a:spLocks noGrp="1"/>
          </p:cNvSpPr>
          <p:nvPr>
            <p:ph type="sldNum" sz="quarter" idx="12"/>
          </p:nvPr>
        </p:nvSpPr>
        <p:spPr/>
        <p:txBody>
          <a:bodyPr/>
          <a:lstStyle/>
          <a:p>
            <a:fld id="{2A013F82-EE5E-44EE-A61D-E31C6657F26F}" type="slidenum">
              <a:t>‹#›</a:t>
            </a:fld>
            <a:endParaRPr/>
          </a:p>
        </p:txBody>
      </p:sp>
      <p:cxnSp>
        <p:nvCxnSpPr>
          <p:cNvPr id="3145732" name="Straight Connector 7"/>
          <p:cNvCxnSpPr>
            <a:cxnSpLocks/>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53" name="Title 1"/>
          <p:cNvSpPr>
            <a:spLocks noGrp="1"/>
          </p:cNvSpPr>
          <p:nvPr>
            <p:ph type="title"/>
          </p:nvPr>
        </p:nvSpPr>
        <p:spPr>
          <a:xfrm>
            <a:off x="1522413" y="381000"/>
            <a:ext cx="9829798" cy="1219200"/>
          </a:xfrm>
        </p:spPr>
        <p:txBody>
          <a:bodyPr/>
          <a:lstStyle/>
          <a:p>
            <a:r>
              <a:t>Click to edit Master title style</a:t>
            </a:r>
          </a:p>
        </p:txBody>
      </p:sp>
      <p:sp>
        <p:nvSpPr>
          <p:cNvPr id="1048654"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1048655"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1048656"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1048657"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1048658" name="Date Placeholder 6"/>
          <p:cNvSpPr>
            <a:spLocks noGrp="1"/>
          </p:cNvSpPr>
          <p:nvPr>
            <p:ph type="dt" sz="half" idx="10"/>
          </p:nvPr>
        </p:nvSpPr>
        <p:spPr/>
        <p:txBody>
          <a:bodyPr/>
          <a:lstStyle/>
          <a:p>
            <a:fld id="{03F41C87-7AD9-4845-A077-840E4A0F3F06}" type="datetimeFigureOut">
              <a:rPr lang="en-US"/>
              <a:t>7/10/2024</a:t>
            </a:fld>
            <a:endParaRPr lang="en-US"/>
          </a:p>
        </p:txBody>
      </p:sp>
      <p:sp>
        <p:nvSpPr>
          <p:cNvPr id="1048659" name="Footer Placeholder 7"/>
          <p:cNvSpPr>
            <a:spLocks noGrp="1"/>
          </p:cNvSpPr>
          <p:nvPr>
            <p:ph type="ftr" sz="quarter" idx="11"/>
          </p:nvPr>
        </p:nvSpPr>
        <p:spPr/>
        <p:txBody>
          <a:bodyPr/>
          <a:lstStyle/>
          <a:p>
            <a:endParaRPr/>
          </a:p>
        </p:txBody>
      </p:sp>
      <p:sp>
        <p:nvSpPr>
          <p:cNvPr id="1048660" name="Slide Number Placeholder 8"/>
          <p:cNvSpPr>
            <a:spLocks noGrp="1"/>
          </p:cNvSpPr>
          <p:nvPr>
            <p:ph type="sldNum" sz="quarter" idx="12"/>
          </p:nvPr>
        </p:nvSpPr>
        <p:spPr/>
        <p:txBody>
          <a:bodyPr/>
          <a:lstStyle/>
          <a:p>
            <a:fld id="{2A013F82-EE5E-44EE-A61D-E31C6657F26F}" type="slidenum">
              <a:t>‹#›</a:t>
            </a:fld>
            <a:endParaRPr/>
          </a:p>
        </p:txBody>
      </p:sp>
      <p:cxnSp>
        <p:nvCxnSpPr>
          <p:cNvPr id="3145733" name="Straight Connector 9"/>
          <p:cNvCxnSpPr>
            <a:cxnSpLocks/>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94" name="Title 1"/>
          <p:cNvSpPr>
            <a:spLocks noGrp="1"/>
          </p:cNvSpPr>
          <p:nvPr>
            <p:ph type="title"/>
          </p:nvPr>
        </p:nvSpPr>
        <p:spPr/>
        <p:txBody>
          <a:bodyPr/>
          <a:lstStyle/>
          <a:p>
            <a:r>
              <a:t>Click to edit Master title style</a:t>
            </a:r>
          </a:p>
        </p:txBody>
      </p:sp>
      <p:sp>
        <p:nvSpPr>
          <p:cNvPr id="1048595" name="Date Placeholder 2"/>
          <p:cNvSpPr>
            <a:spLocks noGrp="1"/>
          </p:cNvSpPr>
          <p:nvPr>
            <p:ph type="dt" sz="half" idx="10"/>
          </p:nvPr>
        </p:nvSpPr>
        <p:spPr/>
        <p:txBody>
          <a:bodyPr/>
          <a:lstStyle/>
          <a:p>
            <a:fld id="{03F41C87-7AD9-4845-A077-840E4A0F3F06}" type="datetimeFigureOut">
              <a:rPr lang="en-US"/>
              <a:t>7/10/2024</a:t>
            </a:fld>
            <a:endParaRPr lang="en-US"/>
          </a:p>
        </p:txBody>
      </p:sp>
      <p:sp>
        <p:nvSpPr>
          <p:cNvPr id="1048596" name="Footer Placeholder 3"/>
          <p:cNvSpPr>
            <a:spLocks noGrp="1"/>
          </p:cNvSpPr>
          <p:nvPr>
            <p:ph type="ftr" sz="quarter" idx="11"/>
          </p:nvPr>
        </p:nvSpPr>
        <p:spPr/>
        <p:txBody>
          <a:bodyPr/>
          <a:lstStyle/>
          <a:p>
            <a:endParaRPr/>
          </a:p>
        </p:txBody>
      </p:sp>
      <p:sp>
        <p:nvSpPr>
          <p:cNvPr id="1048597" name="Slide Number Placeholder 4"/>
          <p:cNvSpPr>
            <a:spLocks noGrp="1"/>
          </p:cNvSpPr>
          <p:nvPr>
            <p:ph type="sldNum" sz="quarter" idx="12"/>
          </p:nvPr>
        </p:nvSpPr>
        <p:spPr/>
        <p:txBody>
          <a:bodyPr/>
          <a:lstStyle/>
          <a:p>
            <a:fld id="{2A013F82-EE5E-44EE-A61D-E31C6657F26F}" type="slidenum">
              <a:t>‹#›</a:t>
            </a:fld>
            <a:endParaRPr/>
          </a:p>
        </p:txBody>
      </p:sp>
      <p:cxnSp>
        <p:nvCxnSpPr>
          <p:cNvPr id="3145730" name="Straight Connector 5"/>
          <p:cNvCxnSpPr>
            <a:cxnSpLocks/>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25" name="Date Placeholder 1"/>
          <p:cNvSpPr>
            <a:spLocks noGrp="1"/>
          </p:cNvSpPr>
          <p:nvPr>
            <p:ph type="dt" sz="half" idx="10"/>
          </p:nvPr>
        </p:nvSpPr>
        <p:spPr/>
        <p:txBody>
          <a:bodyPr/>
          <a:lstStyle/>
          <a:p>
            <a:fld id="{03F41C87-7AD9-4845-A077-840E4A0F3F06}" type="datetimeFigureOut">
              <a:rPr lang="en-US"/>
              <a:t>7/10/2024</a:t>
            </a:fld>
            <a:endParaRPr lang="en-US"/>
          </a:p>
        </p:txBody>
      </p:sp>
      <p:sp>
        <p:nvSpPr>
          <p:cNvPr id="1048626" name="Footer Placeholder 2"/>
          <p:cNvSpPr>
            <a:spLocks noGrp="1"/>
          </p:cNvSpPr>
          <p:nvPr>
            <p:ph type="ftr" sz="quarter" idx="11"/>
          </p:nvPr>
        </p:nvSpPr>
        <p:spPr/>
        <p:txBody>
          <a:bodyPr/>
          <a:lstStyle/>
          <a:p>
            <a:endParaRPr/>
          </a:p>
        </p:txBody>
      </p:sp>
      <p:sp>
        <p:nvSpPr>
          <p:cNvPr id="1048627" name="Slide Number Placeholder 3"/>
          <p:cNvSpPr>
            <a:spLocks noGrp="1"/>
          </p:cNvSpPr>
          <p:nvPr>
            <p:ph type="sldNum" sz="quarter" idx="12"/>
          </p:nvPr>
        </p:nvSpPr>
        <p:spPr/>
        <p:txBody>
          <a:bodyPr/>
          <a:lstStyle/>
          <a:p>
            <a:fld id="{2A013F82-EE5E-44EE-A61D-E31C6657F26F}" type="slidenum">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87"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t>Click to edit Master title style</a:t>
            </a:r>
          </a:p>
        </p:txBody>
      </p:sp>
      <p:sp>
        <p:nvSpPr>
          <p:cNvPr id="1048788"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t>Click to edit Master text styles</a:t>
            </a:r>
          </a:p>
          <a:p>
            <a:pPr lvl="1"/>
            <a:r>
              <a:t>Second level</a:t>
            </a:r>
          </a:p>
          <a:p>
            <a:pPr lvl="2"/>
            <a:r>
              <a:t>Third level</a:t>
            </a:r>
          </a:p>
          <a:p>
            <a:pPr lvl="3"/>
            <a:r>
              <a:t>Fourth level</a:t>
            </a:r>
          </a:p>
          <a:p>
            <a:pPr lvl="4"/>
            <a:r>
              <a:t>Fifth level</a:t>
            </a:r>
          </a:p>
        </p:txBody>
      </p:sp>
      <p:sp>
        <p:nvSpPr>
          <p:cNvPr id="1048789"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1048790" name="Date Placeholder 4"/>
          <p:cNvSpPr>
            <a:spLocks noGrp="1"/>
          </p:cNvSpPr>
          <p:nvPr>
            <p:ph type="dt" sz="half" idx="10"/>
          </p:nvPr>
        </p:nvSpPr>
        <p:spPr/>
        <p:txBody>
          <a:bodyPr/>
          <a:lstStyle/>
          <a:p>
            <a:fld id="{03F41C87-7AD9-4845-A077-840E4A0F3F06}" type="datetimeFigureOut">
              <a:rPr lang="en-US"/>
              <a:t>7/10/2024</a:t>
            </a:fld>
            <a:endParaRPr lang="en-US"/>
          </a:p>
        </p:txBody>
      </p:sp>
      <p:sp>
        <p:nvSpPr>
          <p:cNvPr id="1048791" name="Footer Placeholder 5"/>
          <p:cNvSpPr>
            <a:spLocks noGrp="1"/>
          </p:cNvSpPr>
          <p:nvPr>
            <p:ph type="ftr" sz="quarter" idx="11"/>
          </p:nvPr>
        </p:nvSpPr>
        <p:spPr/>
        <p:txBody>
          <a:bodyPr/>
          <a:lstStyle/>
          <a:p>
            <a:endParaRPr/>
          </a:p>
        </p:txBody>
      </p:sp>
      <p:sp>
        <p:nvSpPr>
          <p:cNvPr id="1048792" name="Slide Number Placeholder 6"/>
          <p:cNvSpPr>
            <a:spLocks noGrp="1"/>
          </p:cNvSpPr>
          <p:nvPr>
            <p:ph type="sldNum" sz="quarter" idx="12"/>
          </p:nvPr>
        </p:nvSpPr>
        <p:spPr/>
        <p:txBody>
          <a:bodyPr/>
          <a:lstStyle/>
          <a:p>
            <a:fld id="{2A013F82-EE5E-44EE-A61D-E31C6657F26F}" type="slidenum">
              <a:t>‹#›</a:t>
            </a:fld>
            <a:endParaRPr/>
          </a:p>
        </p:txBody>
      </p:sp>
      <p:cxnSp>
        <p:nvCxnSpPr>
          <p:cNvPr id="3145758" name="Straight Connector 7"/>
          <p:cNvCxnSpPr>
            <a:cxnSpLocks/>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79"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1048780"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t>Click to edit Master title style</a:t>
            </a:r>
          </a:p>
        </p:txBody>
      </p:sp>
      <p:sp>
        <p:nvSpPr>
          <p:cNvPr id="1048781"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cxnSp>
        <p:nvCxnSpPr>
          <p:cNvPr id="3145757" name="Straight Connector 9"/>
          <p:cNvCxnSpPr>
            <a:cxnSpLocks/>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t>Click to edit Master title style</a:t>
            </a:r>
          </a:p>
        </p:txBody>
      </p:sp>
      <p:sp>
        <p:nvSpPr>
          <p:cNvPr id="1048577"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t>Click to edit Master text styles</a:t>
            </a:r>
          </a:p>
          <a:p>
            <a:pPr lvl="1"/>
            <a:r>
              <a:t>Second level</a:t>
            </a:r>
          </a:p>
          <a:p>
            <a:pPr lvl="2"/>
            <a:r>
              <a:t>Third level</a:t>
            </a:r>
          </a:p>
          <a:p>
            <a:pPr lvl="3"/>
            <a:r>
              <a:t>Fourth level</a:t>
            </a:r>
          </a:p>
          <a:p>
            <a:pPr lvl="4"/>
            <a:r>
              <a:t>Fifth level</a:t>
            </a:r>
          </a:p>
        </p:txBody>
      </p:sp>
      <p:sp>
        <p:nvSpPr>
          <p:cNvPr id="1048578"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t>7/10/2024</a:t>
            </a:fld>
            <a:endParaRPr lang="en-US"/>
          </a:p>
        </p:txBody>
      </p:sp>
      <p:sp>
        <p:nvSpPr>
          <p:cNvPr id="1048579"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1048580"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t>‹#›</a:t>
            </a:fld>
            <a:endParaRPr/>
          </a:p>
        </p:txBody>
      </p:sp>
      <p:pic>
        <p:nvPicPr>
          <p:cNvPr id="2097152" name="Picture 8"/>
          <p:cNvPicPr>
            <a:picLocks noChangeAspect="1"/>
          </p:cNvPicPr>
          <p:nvPr/>
        </p:nvPicPr>
        <p:blipFill rotWithShape="1">
          <a:blip r:embed="rId13" cstate="print"/>
          <a:srcRect/>
          <a:stretch>
            <a:fillRect/>
          </a:stretch>
        </p:blipFill>
        <p:spPr>
          <a:xfrm>
            <a:off x="1" y="0"/>
            <a:ext cx="1065213" cy="6858000"/>
          </a:xfrm>
          <a:prstGeom prst="rect">
            <a:avLst/>
          </a:prstGeom>
        </p:spPr>
      </p:pic>
      <p:sp>
        <p:nvSpPr>
          <p:cNvPr id="1048581"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148856-E18E-4CF0-B9A1-FAA85E877986}" type="datetimeFigureOut">
              <a:rPr lang="en-US" smtClean="0"/>
              <a:t>7/10/2024</a:t>
            </a:fld>
            <a:endParaRPr lang="en-US" dirty="0"/>
          </a:p>
        </p:txBody>
      </p:sp>
      <p:sp>
        <p:nvSpPr>
          <p:cNvPr id="1048579"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48580"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570377-430A-407B-B9DC-FE336919FCAF}" type="slidenum">
              <a:rPr lang="en-US" smtClean="0"/>
              <a:t>‹#›</a:t>
            </a:fld>
            <a:endParaRPr lang="en-US" dirty="0"/>
          </a:p>
        </p:txBody>
      </p:sp>
    </p:spTree>
    <p:extLst>
      <p:ext uri="{BB962C8B-B14F-4D97-AF65-F5344CB8AC3E}">
        <p14:creationId xmlns:p14="http://schemas.microsoft.com/office/powerpoint/2010/main" val="25991329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9.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AutoShape 2" descr="Home"/>
          <p:cNvSpPr>
            <a:spLocks noChangeAspect="1" noChangeArrowheads="1"/>
          </p:cNvSpPr>
          <p:nvPr/>
        </p:nvSpPr>
        <p:spPr bwMode="auto">
          <a:xfrm>
            <a:off x="155534" y="-143532"/>
            <a:ext cx="2641366" cy="2641375"/>
          </a:xfrm>
          <a:prstGeom prst="rect">
            <a:avLst/>
          </a:prstGeom>
          <a:noFill/>
        </p:spPr>
        <p:txBody>
          <a:bodyPr vert="horz" wrap="square" lIns="91416" tIns="45708" rIns="91416" bIns="45708" numCol="1" anchor="t" anchorCtr="0" compatLnSpc="1">
            <a:prstTxWarp prst="textNoShape">
              <a:avLst/>
            </a:prstTxWarp>
          </a:bodyPr>
          <a:lstStyle/>
          <a:p>
            <a:pPr defTabSz="914126"/>
            <a:endParaRPr lang="en-US" sz="1799" dirty="0">
              <a:solidFill>
                <a:prstClr val="black"/>
              </a:solidFill>
              <a:latin typeface="Calibri" panose="020F0502020204030204"/>
            </a:endParaRPr>
          </a:p>
        </p:txBody>
      </p:sp>
      <p:sp>
        <p:nvSpPr>
          <p:cNvPr id="1048662" name="Rectangle 14"/>
          <p:cNvSpPr/>
          <p:nvPr/>
        </p:nvSpPr>
        <p:spPr>
          <a:xfrm>
            <a:off x="7389475" y="2601901"/>
            <a:ext cx="4799350" cy="4249763"/>
          </a:xfrm>
          <a:prstGeom prst="rect">
            <a:avLst/>
          </a:prstGeom>
          <a:solidFill>
            <a:srgbClr val="CCECFF">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latin typeface="Calibri" panose="020F0502020204030204"/>
            </a:endParaRPr>
          </a:p>
        </p:txBody>
      </p:sp>
      <p:sp>
        <p:nvSpPr>
          <p:cNvPr id="1048663" name="Rectangle 15"/>
          <p:cNvSpPr/>
          <p:nvPr/>
        </p:nvSpPr>
        <p:spPr>
          <a:xfrm>
            <a:off x="-1" y="893"/>
            <a:ext cx="4799350" cy="4249763"/>
          </a:xfrm>
          <a:prstGeom prst="rect">
            <a:avLst/>
          </a:prstGeom>
          <a:solidFill>
            <a:srgbClr val="CCFFFF">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latin typeface="Calibri" panose="020F0502020204030204"/>
            </a:endParaRPr>
          </a:p>
        </p:txBody>
      </p:sp>
      <p:sp>
        <p:nvSpPr>
          <p:cNvPr id="1048664" name="Rectangle 16"/>
          <p:cNvSpPr/>
          <p:nvPr/>
        </p:nvSpPr>
        <p:spPr>
          <a:xfrm>
            <a:off x="3703153" y="1640166"/>
            <a:ext cx="4799350" cy="4249763"/>
          </a:xfrm>
          <a:prstGeom prst="rect">
            <a:avLst/>
          </a:prstGeom>
          <a:solidFill>
            <a:schemeClr val="accent1">
              <a:lumMod val="20000"/>
              <a:lumOff val="80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26"/>
            <a:endParaRPr lang="en-US" sz="1799" dirty="0">
              <a:solidFill>
                <a:prstClr val="white"/>
              </a:solidFill>
              <a:latin typeface="Calibri" panose="020F0502020204030204"/>
            </a:endParaRPr>
          </a:p>
        </p:txBody>
      </p:sp>
      <p:pic>
        <p:nvPicPr>
          <p:cNvPr id="2097159" name="Picture 2"/>
          <p:cNvPicPr>
            <a:picLocks noChangeAspect="1"/>
          </p:cNvPicPr>
          <p:nvPr/>
        </p:nvPicPr>
        <p:blipFill rotWithShape="1">
          <a:blip r:embed="rId3"/>
          <a:srcRect l="78446" t="1227" r="270" b="964"/>
          <a:stretch>
            <a:fillRect/>
          </a:stretch>
        </p:blipFill>
        <p:spPr>
          <a:xfrm>
            <a:off x="10378482" y="893"/>
            <a:ext cx="1805711" cy="1595045"/>
          </a:xfrm>
          <a:prstGeom prst="rect">
            <a:avLst/>
          </a:prstGeom>
        </p:spPr>
      </p:pic>
      <p:sp>
        <p:nvSpPr>
          <p:cNvPr id="1048665" name="Title 1"/>
          <p:cNvSpPr txBox="1"/>
          <p:nvPr/>
        </p:nvSpPr>
        <p:spPr>
          <a:xfrm>
            <a:off x="155534" y="289368"/>
            <a:ext cx="10274164" cy="716093"/>
          </a:xfrm>
          <a:prstGeom prst="rect">
            <a:avLst/>
          </a:prstGeom>
        </p:spPr>
        <p:txBody>
          <a:bodyPr>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126"/>
            <a:r>
              <a:rPr lang="en-US" sz="3999" b="1" dirty="0">
                <a:solidFill>
                  <a:srgbClr val="5B9BD5">
                    <a:lumMod val="75000"/>
                  </a:srgbClr>
                </a:solidFill>
                <a:latin typeface="Corbel" panose="020B0503020204020204" pitchFamily="34" charset="0"/>
              </a:rPr>
              <a:t>Your Assignments for the Profiling Exercise</a:t>
            </a:r>
          </a:p>
        </p:txBody>
      </p:sp>
      <p:graphicFrame>
        <p:nvGraphicFramePr>
          <p:cNvPr id="4194304" name="Table 5"/>
          <p:cNvGraphicFramePr>
            <a:graphicFrameLocks noGrp="1"/>
          </p:cNvGraphicFramePr>
          <p:nvPr/>
        </p:nvGraphicFramePr>
        <p:xfrm>
          <a:off x="240894" y="1946864"/>
          <a:ext cx="11792399" cy="3412568"/>
        </p:xfrm>
        <a:graphic>
          <a:graphicData uri="http://schemas.openxmlformats.org/drawingml/2006/table">
            <a:tbl>
              <a:tblPr>
                <a:tableStyleId>{5C22544A-7EE6-4342-B048-85BDC9FD1C3A}</a:tableStyleId>
              </a:tblPr>
              <a:tblGrid>
                <a:gridCol w="845509">
                  <a:extLst>
                    <a:ext uri="{9D8B030D-6E8A-4147-A177-3AD203B41FA5}">
                      <a16:colId xmlns:a16="http://schemas.microsoft.com/office/drawing/2014/main" val="20000"/>
                    </a:ext>
                  </a:extLst>
                </a:gridCol>
                <a:gridCol w="1342078">
                  <a:extLst>
                    <a:ext uri="{9D8B030D-6E8A-4147-A177-3AD203B41FA5}">
                      <a16:colId xmlns:a16="http://schemas.microsoft.com/office/drawing/2014/main" val="20001"/>
                    </a:ext>
                  </a:extLst>
                </a:gridCol>
                <a:gridCol w="1221292">
                  <a:extLst>
                    <a:ext uri="{9D8B030D-6E8A-4147-A177-3AD203B41FA5}">
                      <a16:colId xmlns:a16="http://schemas.microsoft.com/office/drawing/2014/main" val="20002"/>
                    </a:ext>
                  </a:extLst>
                </a:gridCol>
                <a:gridCol w="1113926">
                  <a:extLst>
                    <a:ext uri="{9D8B030D-6E8A-4147-A177-3AD203B41FA5}">
                      <a16:colId xmlns:a16="http://schemas.microsoft.com/office/drawing/2014/main" val="20003"/>
                    </a:ext>
                  </a:extLst>
                </a:gridCol>
                <a:gridCol w="1328658">
                  <a:extLst>
                    <a:ext uri="{9D8B030D-6E8A-4147-A177-3AD203B41FA5}">
                      <a16:colId xmlns:a16="http://schemas.microsoft.com/office/drawing/2014/main" val="20004"/>
                    </a:ext>
                  </a:extLst>
                </a:gridCol>
                <a:gridCol w="1216819">
                  <a:extLst>
                    <a:ext uri="{9D8B030D-6E8A-4147-A177-3AD203B41FA5}">
                      <a16:colId xmlns:a16="http://schemas.microsoft.com/office/drawing/2014/main" val="20005"/>
                    </a:ext>
                  </a:extLst>
                </a:gridCol>
                <a:gridCol w="1359972">
                  <a:extLst>
                    <a:ext uri="{9D8B030D-6E8A-4147-A177-3AD203B41FA5}">
                      <a16:colId xmlns:a16="http://schemas.microsoft.com/office/drawing/2014/main" val="20006"/>
                    </a:ext>
                  </a:extLst>
                </a:gridCol>
                <a:gridCol w="1485234">
                  <a:extLst>
                    <a:ext uri="{9D8B030D-6E8A-4147-A177-3AD203B41FA5}">
                      <a16:colId xmlns:a16="http://schemas.microsoft.com/office/drawing/2014/main" val="20007"/>
                    </a:ext>
                  </a:extLst>
                </a:gridCol>
                <a:gridCol w="1878911">
                  <a:extLst>
                    <a:ext uri="{9D8B030D-6E8A-4147-A177-3AD203B41FA5}">
                      <a16:colId xmlns:a16="http://schemas.microsoft.com/office/drawing/2014/main" val="20008"/>
                    </a:ext>
                  </a:extLst>
                </a:gridCol>
              </a:tblGrid>
              <a:tr h="400515">
                <a:tc>
                  <a:txBody>
                    <a:bodyPr/>
                    <a:lstStyle/>
                    <a:p>
                      <a:pPr algn="ctr" fontAlgn="ctr">
                        <a:spcBef>
                          <a:spcPts val="200"/>
                        </a:spcBef>
                        <a:spcAft>
                          <a:spcPts val="200"/>
                        </a:spcAft>
                      </a:pPr>
                      <a:r>
                        <a:rPr lang="en-US" sz="1800" b="1" i="0" u="none" strike="noStrike" dirty="0">
                          <a:solidFill>
                            <a:srgbClr val="000000"/>
                          </a:solidFill>
                          <a:effectLst/>
                          <a:latin typeface="Calibri" panose="020F0502020204030204" pitchFamily="34" charset="0"/>
                        </a:rPr>
                        <a:t>Group #</a:t>
                      </a:r>
                    </a:p>
                  </a:txBody>
                  <a:tcPr marL="9523" marR="9523" marT="9523" marB="0" anchor="ctr">
                    <a:lnL w="12700" cap="flat" cmpd="sng" algn="ctr">
                      <a:solidFill>
                        <a:schemeClr val="tx1"/>
                      </a:solidFill>
                      <a:prstDash val="solid"/>
                      <a:round/>
                      <a:headEnd type="none" w="med" len="med"/>
                      <a:tailEnd type="none" w="med" len="med"/>
                    </a:lnL>
                    <a:lnR w="12700" cmpd="sng">
                      <a:noFill/>
                      <a:headEnd type="none" w="med" len="med"/>
                      <a:tailEnd type="none" w="med" len="med"/>
                    </a:lnR>
                    <a:lnT w="12700" cap="flat" cmpd="sng" algn="ctr">
                      <a:solidFill>
                        <a:schemeClr val="tx1"/>
                      </a:solidFill>
                      <a:prstDash val="solid"/>
                      <a:round/>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gridSpan="7">
                  <a:txBody>
                    <a:bodyPr/>
                    <a:lstStyle/>
                    <a:p>
                      <a:pPr algn="ctr" fontAlgn="ctr">
                        <a:spcBef>
                          <a:spcPts val="200"/>
                        </a:spcBef>
                        <a:spcAft>
                          <a:spcPts val="200"/>
                        </a:spcAft>
                      </a:pPr>
                      <a:r>
                        <a:rPr lang="en-US" sz="1800" b="1" i="0" u="none" strike="noStrike" dirty="0">
                          <a:solidFill>
                            <a:srgbClr val="000000"/>
                          </a:solidFill>
                          <a:effectLst/>
                          <a:latin typeface="Calibri" panose="020F0502020204030204" pitchFamily="34" charset="0"/>
                        </a:rPr>
                        <a:t> Members of the Group</a:t>
                      </a:r>
                    </a:p>
                  </a:txBody>
                  <a:tcPr marL="9523" marR="9523" marT="9523" marB="0" anchor="ctr">
                    <a:lnL w="12700" cmpd="sng">
                      <a:noFill/>
                    </a:lnL>
                    <a:lnR w="12700" cmpd="sng">
                      <a:noFill/>
                    </a:lnR>
                    <a:lnT w="12700" cap="flat" cmpd="sng" algn="ctr">
                      <a:solidFill>
                        <a:schemeClr val="tx1"/>
                      </a:solidFill>
                      <a:prstDash val="solid"/>
                      <a:round/>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ctr">
                        <a:spcBef>
                          <a:spcPts val="200"/>
                        </a:spcBef>
                        <a:spcAft>
                          <a:spcPts val="200"/>
                        </a:spcAft>
                      </a:pPr>
                      <a:r>
                        <a:rPr lang="en-US" sz="1800" b="1" i="0" u="none" strike="noStrike" dirty="0">
                          <a:solidFill>
                            <a:srgbClr val="000000"/>
                          </a:solidFill>
                          <a:effectLst/>
                          <a:latin typeface="Calibri" panose="020F0502020204030204" pitchFamily="34" charset="0"/>
                        </a:rPr>
                        <a:t>Country</a:t>
                      </a:r>
                    </a:p>
                  </a:txBody>
                  <a:tcPr marL="9523" marR="9523" marT="9523"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headEnd type="none" w="med" len="med"/>
                      <a:tailEnd type="none" w="med" len="med"/>
                    </a:lnB>
                    <a:lnTlToBr w="12700" cmpd="sng">
                      <a:noFill/>
                      <a:prstDash val="solid"/>
                      <a:headEnd type="none" w="med" len="med"/>
                      <a:tailEnd type="none" w="med" len="med"/>
                    </a:lnTlToBr>
                    <a:lnBlToTr w="12700" cmpd="sng">
                      <a:noFill/>
                      <a:prstDash val="solid"/>
                      <a:headEnd type="none" w="med" len="med"/>
                      <a:tailEnd type="none" w="med" len="med"/>
                    </a:lnBlToTr>
                  </a:tcPr>
                </a:tc>
                <a:extLst>
                  <a:ext uri="{0D108BD9-81ED-4DB2-BD59-A6C34878D82A}">
                    <a16:rowId xmlns:a16="http://schemas.microsoft.com/office/drawing/2014/main" val="10000"/>
                  </a:ext>
                </a:extLst>
              </a:tr>
              <a:tr h="608806">
                <a:tc>
                  <a:txBody>
                    <a:bodyPr/>
                    <a:lstStyle/>
                    <a:p>
                      <a:pPr algn="ctr" fontAlgn="ctr">
                        <a:spcBef>
                          <a:spcPts val="200"/>
                        </a:spcBef>
                        <a:spcAft>
                          <a:spcPts val="200"/>
                        </a:spcAft>
                      </a:pPr>
                      <a:r>
                        <a:rPr lang="en-US" sz="1800" u="none" strike="noStrike" dirty="0">
                          <a:effectLst/>
                        </a:rPr>
                        <a:t>Group 1</a:t>
                      </a:r>
                      <a:endParaRPr lang="en-US" sz="1800" b="0" i="0" u="none" strike="noStrike" dirty="0">
                        <a:solidFill>
                          <a:srgbClr val="000000"/>
                        </a:solidFill>
                        <a:effectLst/>
                        <a:latin typeface="Calibri" panose="020F0502020204030204" pitchFamily="34" charset="0"/>
                      </a:endParaRPr>
                    </a:p>
                  </a:txBody>
                  <a:tcPr marL="9523" marR="9523" marT="9523" marB="0" anchor="ctr">
                    <a:lnL w="12700" cap="flat" cmpd="sng" algn="ctr">
                      <a:solidFill>
                        <a:schemeClr val="tx1"/>
                      </a:solidFill>
                      <a:prstDash val="solid"/>
                      <a:round/>
                      <a:headEnd type="none" w="med" len="med"/>
                      <a:tailEnd type="none" w="med" len="med"/>
                    </a:lnL>
                    <a:lnT w="12700" cmpd="sng">
                      <a:noFill/>
                      <a:headEnd type="none" w="med" len="med"/>
                      <a:tailEnd type="none" w="med" len="med"/>
                    </a:lnT>
                    <a:solidFill>
                      <a:schemeClr val="bg1"/>
                    </a:solidFill>
                  </a:tcPr>
                </a:tc>
                <a:tc>
                  <a:txBody>
                    <a:bodyPr/>
                    <a:lstStyle/>
                    <a:p>
                      <a:pPr algn="ctr" fontAlgn="ctr">
                        <a:spcBef>
                          <a:spcPts val="200"/>
                        </a:spcBef>
                        <a:spcAft>
                          <a:spcPts val="200"/>
                        </a:spcAft>
                      </a:pPr>
                      <a:r>
                        <a:rPr lang="en-US" sz="1800" u="none" strike="noStrike" dirty="0">
                          <a:effectLst/>
                        </a:rPr>
                        <a:t>202294001</a:t>
                      </a:r>
                      <a:endParaRPr lang="en-US" sz="1800" b="0" i="0" u="none" strike="noStrike" dirty="0">
                        <a:solidFill>
                          <a:srgbClr val="000000"/>
                        </a:solidFill>
                        <a:effectLst/>
                        <a:latin typeface="Calibri" panose="020F0502020204030204" pitchFamily="34" charset="0"/>
                      </a:endParaRPr>
                    </a:p>
                  </a:txBody>
                  <a:tcPr marL="9523" marR="9523" marT="9523"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202230049</a:t>
                      </a:r>
                      <a:endParaRPr lang="en-US" sz="1800" b="0" i="0" u="none" strike="noStrike" dirty="0">
                        <a:solidFill>
                          <a:srgbClr val="000000"/>
                        </a:solidFill>
                        <a:effectLst/>
                        <a:latin typeface="Calibri" panose="020F0502020204030204" pitchFamily="34" charset="0"/>
                      </a:endParaRPr>
                    </a:p>
                  </a:txBody>
                  <a:tcPr marL="9523" marR="9523" marT="9523"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202203037</a:t>
                      </a:r>
                      <a:endParaRPr lang="en-US" sz="1800" b="0" i="0" u="none" strike="noStrike" dirty="0">
                        <a:solidFill>
                          <a:srgbClr val="000000"/>
                        </a:solidFill>
                        <a:effectLst/>
                        <a:latin typeface="Calibri" panose="020F0502020204030204" pitchFamily="34" charset="0"/>
                      </a:endParaRPr>
                    </a:p>
                  </a:txBody>
                  <a:tcPr marL="9523" marR="9523" marT="9523"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202201059</a:t>
                      </a:r>
                      <a:endParaRPr lang="en-US" sz="1800" b="0" i="0" u="none" strike="noStrike" dirty="0">
                        <a:solidFill>
                          <a:srgbClr val="000000"/>
                        </a:solidFill>
                        <a:effectLst/>
                        <a:latin typeface="Calibri" panose="020F0502020204030204" pitchFamily="34" charset="0"/>
                      </a:endParaRPr>
                    </a:p>
                  </a:txBody>
                  <a:tcPr marL="9523" marR="9523" marT="9523"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202130013</a:t>
                      </a:r>
                      <a:endParaRPr lang="en-US" sz="1800" b="0" i="0" u="none" strike="noStrike" dirty="0">
                        <a:solidFill>
                          <a:srgbClr val="000000"/>
                        </a:solidFill>
                        <a:effectLst/>
                        <a:latin typeface="Calibri" panose="020F0502020204030204" pitchFamily="34" charset="0"/>
                      </a:endParaRPr>
                    </a:p>
                  </a:txBody>
                  <a:tcPr marL="9523" marR="9523" marT="9523"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202109054</a:t>
                      </a:r>
                      <a:endParaRPr lang="en-US" sz="1800" b="0" i="0" u="none" strike="noStrike" dirty="0">
                        <a:solidFill>
                          <a:srgbClr val="000000"/>
                        </a:solidFill>
                        <a:effectLst/>
                        <a:latin typeface="Calibri" panose="020F0502020204030204" pitchFamily="34" charset="0"/>
                      </a:endParaRPr>
                    </a:p>
                  </a:txBody>
                  <a:tcPr marL="9523" marR="9523" marT="9523" marB="0" anchor="ctr">
                    <a:lnT w="12700" cmpd="sng">
                      <a:noFill/>
                    </a:lnT>
                    <a:solidFill>
                      <a:schemeClr val="bg1"/>
                    </a:solidFill>
                  </a:tcPr>
                </a:tc>
                <a:tc>
                  <a:txBody>
                    <a:bodyPr/>
                    <a:lstStyle/>
                    <a:p>
                      <a:pPr algn="ctr" fontAlgn="ctr">
                        <a:spcBef>
                          <a:spcPts val="200"/>
                        </a:spcBef>
                        <a:spcAft>
                          <a:spcPts val="200"/>
                        </a:spcAft>
                      </a:pPr>
                      <a:r>
                        <a:rPr lang="en-US" sz="1800" u="none" strike="noStrike" dirty="0">
                          <a:effectLst/>
                        </a:rPr>
                        <a:t>202102122</a:t>
                      </a:r>
                      <a:endParaRPr lang="en-US" sz="1800" b="0" i="0" u="none" strike="noStrike" dirty="0">
                        <a:solidFill>
                          <a:srgbClr val="000000"/>
                        </a:solidFill>
                        <a:effectLst/>
                        <a:latin typeface="Calibri" panose="020F0502020204030204" pitchFamily="34" charset="0"/>
                      </a:endParaRPr>
                    </a:p>
                    <a:p>
                      <a:pPr algn="ctr" fontAlgn="ctr">
                        <a:spcBef>
                          <a:spcPts val="200"/>
                        </a:spcBef>
                        <a:spcAft>
                          <a:spcPts val="200"/>
                        </a:spcAft>
                      </a:pPr>
                      <a:r>
                        <a:rPr lang="en-US" sz="1800" b="0" i="0" u="none" strike="noStrike" dirty="0">
                          <a:solidFill>
                            <a:srgbClr val="000000"/>
                          </a:solidFill>
                          <a:effectLst/>
                          <a:latin typeface="Calibri" panose="020F0502020204030204" pitchFamily="34" charset="0"/>
                        </a:rPr>
                        <a:t>202106111</a:t>
                      </a:r>
                    </a:p>
                  </a:txBody>
                  <a:tcPr marL="9523" marR="9523" marT="9523" marB="0" anchor="ctr">
                    <a:lnT w="12700" cmpd="sng">
                      <a:noFill/>
                    </a:lnT>
                    <a:solidFill>
                      <a:schemeClr val="bg1"/>
                    </a:solidFill>
                  </a:tcPr>
                </a:tc>
                <a:tc>
                  <a:txBody>
                    <a:bodyPr/>
                    <a:lstStyle/>
                    <a:p>
                      <a:pPr algn="l" fontAlgn="ctr">
                        <a:spcBef>
                          <a:spcPts val="200"/>
                        </a:spcBef>
                        <a:spcAft>
                          <a:spcPts val="200"/>
                        </a:spcAft>
                      </a:pPr>
                      <a:r>
                        <a:rPr lang="en-US" sz="1800" u="none" strike="noStrike" dirty="0">
                          <a:effectLst/>
                        </a:rPr>
                        <a:t>Japan</a:t>
                      </a:r>
                      <a:endParaRPr lang="en-US" sz="1800" b="0" i="0" u="none" strike="noStrike" dirty="0">
                        <a:solidFill>
                          <a:srgbClr val="000000"/>
                        </a:solidFill>
                        <a:effectLst/>
                        <a:latin typeface="Calibri" panose="020F0502020204030204" pitchFamily="34" charset="0"/>
                      </a:endParaRPr>
                    </a:p>
                  </a:txBody>
                  <a:tcPr marL="9523" marR="9523" marT="9523" marB="0" anchor="ctr">
                    <a:lnR w="12700" cap="flat" cmpd="sng" algn="ctr">
                      <a:solidFill>
                        <a:schemeClr val="tx1"/>
                      </a:solidFill>
                      <a:prstDash val="solid"/>
                      <a:round/>
                      <a:headEnd type="none" w="med" len="med"/>
                      <a:tailEnd type="none" w="med" len="med"/>
                    </a:lnR>
                    <a:lnT w="12700" cmpd="sng">
                      <a:noFill/>
                      <a:headEnd type="none" w="med" len="med"/>
                      <a:tailEnd type="none" w="med" len="med"/>
                    </a:lnT>
                    <a:solidFill>
                      <a:schemeClr val="bg1"/>
                    </a:solidFill>
                  </a:tcPr>
                </a:tc>
                <a:extLst>
                  <a:ext uri="{0D108BD9-81ED-4DB2-BD59-A6C34878D82A}">
                    <a16:rowId xmlns:a16="http://schemas.microsoft.com/office/drawing/2014/main" val="10001"/>
                  </a:ext>
                </a:extLst>
              </a:tr>
              <a:tr h="400515">
                <a:tc>
                  <a:txBody>
                    <a:bodyPr/>
                    <a:lstStyle/>
                    <a:p>
                      <a:pPr algn="ctr" fontAlgn="ctr">
                        <a:spcBef>
                          <a:spcPts val="200"/>
                        </a:spcBef>
                        <a:spcAft>
                          <a:spcPts val="200"/>
                        </a:spcAft>
                      </a:pPr>
                      <a:r>
                        <a:rPr lang="en-US" sz="1800" u="none" strike="noStrike" dirty="0">
                          <a:effectLst/>
                        </a:rPr>
                        <a:t>Group 2</a:t>
                      </a:r>
                      <a:endParaRPr lang="en-US" sz="1800" b="0" i="0" u="none" strike="noStrike" dirty="0">
                        <a:solidFill>
                          <a:srgbClr val="000000"/>
                        </a:solidFill>
                        <a:effectLst/>
                        <a:latin typeface="Calibri" panose="020F0502020204030204" pitchFamily="34" charset="0"/>
                      </a:endParaRPr>
                    </a:p>
                  </a:txBody>
                  <a:tcPr marL="9523" marR="9523" marT="9523" marB="0" anchor="ctr">
                    <a:lnL w="12700" cap="flat" cmpd="sng" algn="ctr">
                      <a:solidFill>
                        <a:schemeClr val="tx1"/>
                      </a:solidFill>
                      <a:prstDash val="solid"/>
                      <a:round/>
                      <a:headEnd type="none" w="med" len="med"/>
                      <a:tailEnd type="none" w="med" len="med"/>
                    </a:lnL>
                  </a:tcPr>
                </a:tc>
                <a:tc>
                  <a:txBody>
                    <a:bodyPr/>
                    <a:lstStyle/>
                    <a:p>
                      <a:pPr algn="ctr" fontAlgn="ctr">
                        <a:spcBef>
                          <a:spcPts val="200"/>
                        </a:spcBef>
                        <a:spcAft>
                          <a:spcPts val="200"/>
                        </a:spcAft>
                      </a:pPr>
                      <a:r>
                        <a:rPr lang="en-US" sz="1800" u="none" strike="noStrike" dirty="0">
                          <a:effectLst/>
                        </a:rPr>
                        <a:t>202292026</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202230001</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202203017</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b="0" i="0" u="none" strike="noStrike" dirty="0">
                          <a:solidFill>
                            <a:srgbClr val="000000"/>
                          </a:solidFill>
                          <a:effectLst/>
                          <a:latin typeface="Calibri" panose="020F0502020204030204" pitchFamily="34" charset="0"/>
                        </a:rPr>
                        <a:t>202121060</a:t>
                      </a:r>
                    </a:p>
                  </a:txBody>
                  <a:tcPr marL="9523" marR="9523" marT="9523" marB="0" anchor="ctr"/>
                </a:tc>
                <a:tc>
                  <a:txBody>
                    <a:bodyPr/>
                    <a:lstStyle/>
                    <a:p>
                      <a:pPr algn="ctr" fontAlgn="ctr">
                        <a:spcBef>
                          <a:spcPts val="200"/>
                        </a:spcBef>
                        <a:spcAft>
                          <a:spcPts val="200"/>
                        </a:spcAft>
                      </a:pPr>
                      <a:r>
                        <a:rPr lang="en-US" sz="1800" u="none" strike="noStrike" dirty="0">
                          <a:effectLst/>
                        </a:rPr>
                        <a:t>202130004</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202109038</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202102118</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l" fontAlgn="ctr">
                        <a:spcBef>
                          <a:spcPts val="200"/>
                        </a:spcBef>
                        <a:spcAft>
                          <a:spcPts val="200"/>
                        </a:spcAft>
                      </a:pPr>
                      <a:r>
                        <a:rPr lang="en-US" sz="1800" u="none" strike="noStrike" dirty="0">
                          <a:effectLst/>
                        </a:rPr>
                        <a:t>India</a:t>
                      </a:r>
                      <a:endParaRPr lang="en-US" sz="1800" b="0" i="0" u="none" strike="noStrike" dirty="0">
                        <a:solidFill>
                          <a:srgbClr val="000000"/>
                        </a:solidFill>
                        <a:effectLst/>
                        <a:latin typeface="Calibri" panose="020F0502020204030204" pitchFamily="34" charset="0"/>
                      </a:endParaRPr>
                    </a:p>
                  </a:txBody>
                  <a:tcPr marL="9523" marR="9523" marT="952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400515">
                <a:tc>
                  <a:txBody>
                    <a:bodyPr/>
                    <a:lstStyle/>
                    <a:p>
                      <a:pPr algn="ctr" fontAlgn="ctr">
                        <a:spcBef>
                          <a:spcPts val="200"/>
                        </a:spcBef>
                        <a:spcAft>
                          <a:spcPts val="200"/>
                        </a:spcAft>
                      </a:pPr>
                      <a:r>
                        <a:rPr lang="en-US" sz="1800" u="none" strike="noStrike" dirty="0">
                          <a:effectLst/>
                        </a:rPr>
                        <a:t>Group 3</a:t>
                      </a:r>
                      <a:endParaRPr lang="en-US" sz="1800" b="0" i="0" u="none" strike="noStrike" dirty="0">
                        <a:solidFill>
                          <a:srgbClr val="000000"/>
                        </a:solidFill>
                        <a:effectLst/>
                        <a:latin typeface="Calibri" panose="020F0502020204030204" pitchFamily="34" charset="0"/>
                      </a:endParaRPr>
                    </a:p>
                  </a:txBody>
                  <a:tcPr marL="9523" marR="9523" marT="9523"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spcBef>
                          <a:spcPts val="200"/>
                        </a:spcBef>
                        <a:spcAft>
                          <a:spcPts val="200"/>
                        </a:spcAft>
                      </a:pPr>
                      <a:r>
                        <a:rPr lang="en-US" sz="1800" u="none" strike="noStrike" dirty="0">
                          <a:effectLst/>
                        </a:rPr>
                        <a:t>202242065</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202225024</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202202396</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202157027</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202121021</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202109037</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202101158</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l" fontAlgn="ctr">
                        <a:spcBef>
                          <a:spcPts val="200"/>
                        </a:spcBef>
                        <a:spcAft>
                          <a:spcPts val="200"/>
                        </a:spcAft>
                      </a:pPr>
                      <a:r>
                        <a:rPr lang="en-US" sz="1800" u="none" strike="noStrike" dirty="0">
                          <a:effectLst/>
                        </a:rPr>
                        <a:t>United Kingdom</a:t>
                      </a:r>
                      <a:endParaRPr lang="en-US" sz="1800" b="0" i="0" u="none" strike="noStrike" dirty="0">
                        <a:solidFill>
                          <a:srgbClr val="000000"/>
                        </a:solidFill>
                        <a:effectLst/>
                        <a:latin typeface="Calibri" panose="020F0502020204030204" pitchFamily="34" charset="0"/>
                      </a:endParaRPr>
                    </a:p>
                  </a:txBody>
                  <a:tcPr marL="9523" marR="9523" marT="9523"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3"/>
                  </a:ext>
                </a:extLst>
              </a:tr>
              <a:tr h="400515">
                <a:tc>
                  <a:txBody>
                    <a:bodyPr/>
                    <a:lstStyle/>
                    <a:p>
                      <a:pPr algn="ctr" fontAlgn="ctr">
                        <a:spcBef>
                          <a:spcPts val="200"/>
                        </a:spcBef>
                        <a:spcAft>
                          <a:spcPts val="200"/>
                        </a:spcAft>
                      </a:pPr>
                      <a:r>
                        <a:rPr lang="en-US" sz="1800" u="none" strike="noStrike" dirty="0">
                          <a:effectLst/>
                        </a:rPr>
                        <a:t>Group 4</a:t>
                      </a:r>
                      <a:endParaRPr lang="en-US" sz="1800" b="0" i="0" u="none" strike="noStrike" dirty="0">
                        <a:solidFill>
                          <a:srgbClr val="000000"/>
                        </a:solidFill>
                        <a:effectLst/>
                        <a:latin typeface="Calibri" panose="020F0502020204030204" pitchFamily="34" charset="0"/>
                      </a:endParaRPr>
                    </a:p>
                  </a:txBody>
                  <a:tcPr marL="9523" marR="9523" marT="9523" marB="0" anchor="ctr">
                    <a:lnL w="12700" cap="flat" cmpd="sng" algn="ctr">
                      <a:solidFill>
                        <a:schemeClr val="tx1"/>
                      </a:solidFill>
                      <a:prstDash val="solid"/>
                      <a:round/>
                      <a:headEnd type="none" w="med" len="med"/>
                      <a:tailEnd type="none" w="med" len="med"/>
                    </a:lnL>
                  </a:tcPr>
                </a:tc>
                <a:tc>
                  <a:txBody>
                    <a:bodyPr/>
                    <a:lstStyle/>
                    <a:p>
                      <a:pPr algn="ctr" fontAlgn="ctr">
                        <a:spcBef>
                          <a:spcPts val="200"/>
                        </a:spcBef>
                        <a:spcAft>
                          <a:spcPts val="200"/>
                        </a:spcAft>
                      </a:pPr>
                      <a:r>
                        <a:rPr lang="en-US" sz="1800" u="none" strike="noStrike" dirty="0">
                          <a:effectLst/>
                        </a:rPr>
                        <a:t>202231011</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202220108</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202202341</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202142066</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202120118</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202106064</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202101133</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l" fontAlgn="ctr">
                        <a:spcBef>
                          <a:spcPts val="200"/>
                        </a:spcBef>
                        <a:spcAft>
                          <a:spcPts val="200"/>
                        </a:spcAft>
                      </a:pPr>
                      <a:r>
                        <a:rPr lang="en-US" sz="1800" u="none" strike="noStrike" dirty="0">
                          <a:effectLst/>
                        </a:rPr>
                        <a:t>Russian Federation</a:t>
                      </a:r>
                      <a:endParaRPr lang="en-US" sz="1800" b="0" i="0" u="none" strike="noStrike" dirty="0">
                        <a:solidFill>
                          <a:srgbClr val="000000"/>
                        </a:solidFill>
                        <a:effectLst/>
                        <a:latin typeface="Calibri" panose="020F0502020204030204" pitchFamily="34" charset="0"/>
                      </a:endParaRPr>
                    </a:p>
                  </a:txBody>
                  <a:tcPr marL="9523" marR="9523" marT="952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400515">
                <a:tc>
                  <a:txBody>
                    <a:bodyPr/>
                    <a:lstStyle/>
                    <a:p>
                      <a:pPr algn="ctr" fontAlgn="ctr">
                        <a:spcBef>
                          <a:spcPts val="200"/>
                        </a:spcBef>
                        <a:spcAft>
                          <a:spcPts val="200"/>
                        </a:spcAft>
                      </a:pPr>
                      <a:r>
                        <a:rPr lang="en-US" sz="1800" u="none" strike="noStrike" dirty="0">
                          <a:effectLst/>
                        </a:rPr>
                        <a:t>Group 5</a:t>
                      </a:r>
                      <a:endParaRPr lang="en-US" sz="1800" b="0" i="0" u="none" strike="noStrike" dirty="0">
                        <a:solidFill>
                          <a:srgbClr val="000000"/>
                        </a:solidFill>
                        <a:effectLst/>
                        <a:latin typeface="Calibri" panose="020F0502020204030204" pitchFamily="34" charset="0"/>
                      </a:endParaRPr>
                    </a:p>
                  </a:txBody>
                  <a:tcPr marL="9523" marR="9523" marT="9523" marB="0" anchor="ctr">
                    <a:lnL w="12700" cap="flat" cmpd="sng" algn="ctr">
                      <a:solidFill>
                        <a:schemeClr val="tx1"/>
                      </a:solidFill>
                      <a:prstDash val="solid"/>
                      <a:round/>
                      <a:headEnd type="none" w="med" len="med"/>
                      <a:tailEnd type="none" w="med" len="med"/>
                    </a:lnL>
                    <a:solidFill>
                      <a:schemeClr val="bg1"/>
                    </a:solidFill>
                  </a:tcPr>
                </a:tc>
                <a:tc>
                  <a:txBody>
                    <a:bodyPr/>
                    <a:lstStyle/>
                    <a:p>
                      <a:pPr algn="ctr" fontAlgn="ctr">
                        <a:spcBef>
                          <a:spcPts val="200"/>
                        </a:spcBef>
                        <a:spcAft>
                          <a:spcPts val="200"/>
                        </a:spcAft>
                      </a:pPr>
                      <a:r>
                        <a:rPr lang="en-US" sz="1800" u="none" strike="noStrike" dirty="0">
                          <a:effectLst/>
                        </a:rPr>
                        <a:t>202231008</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202209101</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202202247</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202142029</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202117019</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202106026</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ctr" fontAlgn="ctr">
                        <a:spcBef>
                          <a:spcPts val="200"/>
                        </a:spcBef>
                        <a:spcAft>
                          <a:spcPts val="200"/>
                        </a:spcAft>
                      </a:pPr>
                      <a:r>
                        <a:rPr lang="en-US" sz="1800" u="none" strike="noStrike" dirty="0">
                          <a:effectLst/>
                        </a:rPr>
                        <a:t>202101093</a:t>
                      </a:r>
                      <a:endParaRPr lang="en-US" sz="1800" b="0" i="0" u="none" strike="noStrike" dirty="0">
                        <a:solidFill>
                          <a:srgbClr val="000000"/>
                        </a:solidFill>
                        <a:effectLst/>
                        <a:latin typeface="Calibri" panose="020F0502020204030204" pitchFamily="34" charset="0"/>
                      </a:endParaRPr>
                    </a:p>
                  </a:txBody>
                  <a:tcPr marL="9523" marR="9523" marT="9523" marB="0" anchor="ctr">
                    <a:solidFill>
                      <a:schemeClr val="bg1"/>
                    </a:solidFill>
                  </a:tcPr>
                </a:tc>
                <a:tc>
                  <a:txBody>
                    <a:bodyPr/>
                    <a:lstStyle/>
                    <a:p>
                      <a:pPr algn="l" fontAlgn="ctr">
                        <a:spcBef>
                          <a:spcPts val="200"/>
                        </a:spcBef>
                        <a:spcAft>
                          <a:spcPts val="200"/>
                        </a:spcAft>
                      </a:pPr>
                      <a:r>
                        <a:rPr lang="en-US" sz="1800" u="none" strike="noStrike" dirty="0">
                          <a:effectLst/>
                        </a:rPr>
                        <a:t>Canada</a:t>
                      </a:r>
                      <a:endParaRPr lang="en-US" sz="1800" b="0" i="0" u="none" strike="noStrike" dirty="0">
                        <a:solidFill>
                          <a:srgbClr val="000000"/>
                        </a:solidFill>
                        <a:effectLst/>
                        <a:latin typeface="Calibri" panose="020F0502020204030204" pitchFamily="34" charset="0"/>
                      </a:endParaRPr>
                    </a:p>
                  </a:txBody>
                  <a:tcPr marL="9523" marR="9523" marT="9523" marB="0" anchor="ctr">
                    <a:lnR w="12700" cap="flat" cmpd="sng" algn="ctr">
                      <a:solidFill>
                        <a:schemeClr val="tx1"/>
                      </a:solidFill>
                      <a:prstDash val="solid"/>
                      <a:round/>
                      <a:headEnd type="none" w="med" len="med"/>
                      <a:tailEnd type="none" w="med" len="med"/>
                    </a:lnR>
                    <a:solidFill>
                      <a:schemeClr val="bg1"/>
                    </a:solidFill>
                  </a:tcPr>
                </a:tc>
                <a:extLst>
                  <a:ext uri="{0D108BD9-81ED-4DB2-BD59-A6C34878D82A}">
                    <a16:rowId xmlns:a16="http://schemas.microsoft.com/office/drawing/2014/main" val="10005"/>
                  </a:ext>
                </a:extLst>
              </a:tr>
              <a:tr h="400515">
                <a:tc>
                  <a:txBody>
                    <a:bodyPr/>
                    <a:lstStyle/>
                    <a:p>
                      <a:pPr algn="ctr" fontAlgn="ctr">
                        <a:spcBef>
                          <a:spcPts val="200"/>
                        </a:spcBef>
                        <a:spcAft>
                          <a:spcPts val="200"/>
                        </a:spcAft>
                      </a:pPr>
                      <a:r>
                        <a:rPr lang="en-US" sz="1800" u="none" strike="noStrike" dirty="0">
                          <a:effectLst/>
                        </a:rPr>
                        <a:t>Group 6</a:t>
                      </a:r>
                      <a:endParaRPr lang="en-US" sz="1800" b="0" i="0" u="none" strike="noStrike" dirty="0">
                        <a:solidFill>
                          <a:srgbClr val="000000"/>
                        </a:solidFill>
                        <a:effectLst/>
                        <a:latin typeface="Calibri" panose="020F0502020204030204" pitchFamily="34" charset="0"/>
                      </a:endParaRPr>
                    </a:p>
                  </a:txBody>
                  <a:tcPr marL="9523" marR="9523" marT="9523" marB="0" anchor="ctr">
                    <a:lnL w="12700" cap="flat" cmpd="sng" algn="ctr">
                      <a:solidFill>
                        <a:schemeClr val="tx1"/>
                      </a:solidFill>
                      <a:prstDash val="solid"/>
                      <a:round/>
                      <a:headEnd type="none" w="med" len="med"/>
                      <a:tailEnd type="none" w="med" len="med"/>
                    </a:lnL>
                  </a:tcPr>
                </a:tc>
                <a:tc>
                  <a:txBody>
                    <a:bodyPr/>
                    <a:lstStyle/>
                    <a:p>
                      <a:pPr algn="ctr" fontAlgn="ctr">
                        <a:spcBef>
                          <a:spcPts val="200"/>
                        </a:spcBef>
                        <a:spcAft>
                          <a:spcPts val="200"/>
                        </a:spcAft>
                      </a:pPr>
                      <a:r>
                        <a:rPr lang="en-US" sz="1800" u="none" strike="noStrike" dirty="0">
                          <a:effectLst/>
                        </a:rPr>
                        <a:t>202230097</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202209034</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202202045</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202142002</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202116029</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202103024</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ctr" fontAlgn="ctr">
                        <a:spcBef>
                          <a:spcPts val="200"/>
                        </a:spcBef>
                        <a:spcAft>
                          <a:spcPts val="200"/>
                        </a:spcAft>
                      </a:pPr>
                      <a:r>
                        <a:rPr lang="en-US" sz="1800" u="none" strike="noStrike" dirty="0">
                          <a:effectLst/>
                        </a:rPr>
                        <a:t>202016020</a:t>
                      </a:r>
                      <a:endParaRPr lang="en-US" sz="1800" b="0" i="0" u="none" strike="noStrike" dirty="0">
                        <a:solidFill>
                          <a:srgbClr val="000000"/>
                        </a:solidFill>
                        <a:effectLst/>
                        <a:latin typeface="Calibri" panose="020F0502020204030204" pitchFamily="34" charset="0"/>
                      </a:endParaRPr>
                    </a:p>
                  </a:txBody>
                  <a:tcPr marL="9523" marR="9523" marT="9523" marB="0" anchor="ctr"/>
                </a:tc>
                <a:tc>
                  <a:txBody>
                    <a:bodyPr/>
                    <a:lstStyle/>
                    <a:p>
                      <a:pPr algn="l" fontAlgn="ctr">
                        <a:spcBef>
                          <a:spcPts val="200"/>
                        </a:spcBef>
                        <a:spcAft>
                          <a:spcPts val="200"/>
                        </a:spcAft>
                      </a:pPr>
                      <a:r>
                        <a:rPr lang="en-US" sz="1800" u="none" strike="noStrike" dirty="0">
                          <a:effectLst/>
                        </a:rPr>
                        <a:t>Brazil</a:t>
                      </a:r>
                      <a:endParaRPr lang="en-US" sz="1800" b="0" i="0" u="none" strike="noStrike" dirty="0">
                        <a:solidFill>
                          <a:srgbClr val="000000"/>
                        </a:solidFill>
                        <a:effectLst/>
                        <a:latin typeface="Calibri" panose="020F0502020204030204" pitchFamily="34" charset="0"/>
                      </a:endParaRPr>
                    </a:p>
                  </a:txBody>
                  <a:tcPr marL="9523" marR="9523" marT="9523"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400515">
                <a:tc>
                  <a:txBody>
                    <a:bodyPr/>
                    <a:lstStyle/>
                    <a:p>
                      <a:pPr algn="ctr" fontAlgn="ctr">
                        <a:spcBef>
                          <a:spcPts val="200"/>
                        </a:spcBef>
                        <a:spcAft>
                          <a:spcPts val="200"/>
                        </a:spcAft>
                      </a:pPr>
                      <a:r>
                        <a:rPr lang="en-US" sz="1800" u="none" strike="noStrike" dirty="0">
                          <a:effectLst/>
                        </a:rPr>
                        <a:t>Group 7</a:t>
                      </a:r>
                      <a:endParaRPr lang="en-US" sz="1800" b="0" i="0" u="none" strike="noStrike" dirty="0">
                        <a:solidFill>
                          <a:srgbClr val="000000"/>
                        </a:solidFill>
                        <a:effectLst/>
                        <a:latin typeface="Calibri" panose="020F0502020204030204" pitchFamily="34" charset="0"/>
                      </a:endParaRPr>
                    </a:p>
                  </a:txBody>
                  <a:tcPr marL="9523" marR="9523" marT="9523"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202230091</a:t>
                      </a:r>
                      <a:endParaRPr lang="en-US" sz="1800" b="0" i="0" u="none" strike="noStrike" dirty="0">
                        <a:solidFill>
                          <a:srgbClr val="000000"/>
                        </a:solidFill>
                        <a:effectLst/>
                        <a:latin typeface="Calibri" panose="020F0502020204030204" pitchFamily="34" charset="0"/>
                      </a:endParaRPr>
                    </a:p>
                  </a:txBody>
                  <a:tcPr marL="9523" marR="9523" marT="952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202209005</a:t>
                      </a:r>
                      <a:endParaRPr lang="en-US" sz="1800" b="0" i="0" u="none" strike="noStrike" dirty="0">
                        <a:solidFill>
                          <a:srgbClr val="000000"/>
                        </a:solidFill>
                        <a:effectLst/>
                        <a:latin typeface="Calibri" panose="020F0502020204030204" pitchFamily="34" charset="0"/>
                      </a:endParaRPr>
                    </a:p>
                  </a:txBody>
                  <a:tcPr marL="9523" marR="9523" marT="952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202201083</a:t>
                      </a:r>
                      <a:endParaRPr lang="en-US" sz="1800" b="0" i="0" u="none" strike="noStrike" dirty="0">
                        <a:solidFill>
                          <a:srgbClr val="000000"/>
                        </a:solidFill>
                        <a:effectLst/>
                        <a:latin typeface="Calibri" panose="020F0502020204030204" pitchFamily="34" charset="0"/>
                      </a:endParaRPr>
                    </a:p>
                  </a:txBody>
                  <a:tcPr marL="9523" marR="9523" marT="952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202130029</a:t>
                      </a:r>
                      <a:endParaRPr lang="en-US" sz="1800" b="0" i="0" u="none" strike="noStrike" dirty="0">
                        <a:solidFill>
                          <a:srgbClr val="000000"/>
                        </a:solidFill>
                        <a:effectLst/>
                        <a:latin typeface="Calibri" panose="020F0502020204030204" pitchFamily="34" charset="0"/>
                      </a:endParaRPr>
                    </a:p>
                  </a:txBody>
                  <a:tcPr marL="9523" marR="9523" marT="952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202116007</a:t>
                      </a:r>
                      <a:endParaRPr lang="en-US" sz="1800" b="0" i="0" u="none" strike="noStrike" dirty="0">
                        <a:solidFill>
                          <a:srgbClr val="000000"/>
                        </a:solidFill>
                        <a:effectLst/>
                        <a:latin typeface="Calibri" panose="020F0502020204030204" pitchFamily="34" charset="0"/>
                      </a:endParaRPr>
                    </a:p>
                  </a:txBody>
                  <a:tcPr marL="9523" marR="9523" marT="952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202102137</a:t>
                      </a:r>
                      <a:endParaRPr lang="en-US" sz="1800" b="0" i="0" u="none" strike="noStrike" dirty="0">
                        <a:solidFill>
                          <a:srgbClr val="000000"/>
                        </a:solidFill>
                        <a:effectLst/>
                        <a:latin typeface="Calibri" panose="020F0502020204030204" pitchFamily="34" charset="0"/>
                      </a:endParaRPr>
                    </a:p>
                  </a:txBody>
                  <a:tcPr marL="9523" marR="9523" marT="9523" marB="0" anchor="ctr">
                    <a:lnB w="12700" cap="flat" cmpd="sng" algn="ctr">
                      <a:solidFill>
                        <a:schemeClr val="tx1"/>
                      </a:solidFill>
                      <a:prstDash val="solid"/>
                      <a:round/>
                      <a:headEnd type="none" w="med" len="med"/>
                      <a:tailEnd type="none" w="med" len="med"/>
                    </a:lnB>
                    <a:solidFill>
                      <a:schemeClr val="bg1"/>
                    </a:solidFill>
                  </a:tcPr>
                </a:tc>
                <a:tc>
                  <a:txBody>
                    <a:bodyPr/>
                    <a:lstStyle/>
                    <a:p>
                      <a:pPr algn="ctr" fontAlgn="ctr">
                        <a:spcBef>
                          <a:spcPts val="200"/>
                        </a:spcBef>
                        <a:spcAft>
                          <a:spcPts val="200"/>
                        </a:spcAft>
                      </a:pPr>
                      <a:r>
                        <a:rPr lang="en-US" sz="1800" u="none" strike="noStrike" dirty="0">
                          <a:effectLst/>
                        </a:rPr>
                        <a:t>202006286</a:t>
                      </a:r>
                      <a:endParaRPr lang="en-US" sz="1800" b="0" i="0" u="none" strike="noStrike" dirty="0">
                        <a:solidFill>
                          <a:srgbClr val="000000"/>
                        </a:solidFill>
                        <a:effectLst/>
                        <a:latin typeface="Calibri" panose="020F0502020204030204" pitchFamily="34" charset="0"/>
                      </a:endParaRPr>
                    </a:p>
                  </a:txBody>
                  <a:tcPr marL="9523" marR="9523" marT="9523" marB="0" anchor="ctr">
                    <a:lnB w="12700" cap="flat" cmpd="sng" algn="ctr">
                      <a:solidFill>
                        <a:schemeClr val="tx1"/>
                      </a:solidFill>
                      <a:prstDash val="solid"/>
                      <a:round/>
                      <a:headEnd type="none" w="med" len="med"/>
                      <a:tailEnd type="none" w="med" len="med"/>
                    </a:lnB>
                    <a:solidFill>
                      <a:schemeClr val="bg1"/>
                    </a:solidFill>
                  </a:tcPr>
                </a:tc>
                <a:tc>
                  <a:txBody>
                    <a:bodyPr/>
                    <a:lstStyle/>
                    <a:p>
                      <a:pPr algn="l" fontAlgn="ctr">
                        <a:spcBef>
                          <a:spcPts val="200"/>
                        </a:spcBef>
                        <a:spcAft>
                          <a:spcPts val="200"/>
                        </a:spcAft>
                      </a:pPr>
                      <a:r>
                        <a:rPr lang="en-US" sz="1800" u="none" strike="noStrike" dirty="0">
                          <a:effectLst/>
                        </a:rPr>
                        <a:t>Australia</a:t>
                      </a:r>
                      <a:endParaRPr lang="en-US" sz="1800" b="0" i="0" u="none" strike="noStrike" dirty="0">
                        <a:solidFill>
                          <a:srgbClr val="000000"/>
                        </a:solidFill>
                        <a:effectLst/>
                        <a:latin typeface="Calibri" panose="020F0502020204030204" pitchFamily="34" charset="0"/>
                      </a:endParaRPr>
                    </a:p>
                  </a:txBody>
                  <a:tcPr marL="9523" marR="9523" marT="952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txBox="1"/>
          <p:nvPr/>
        </p:nvSpPr>
        <p:spPr>
          <a:xfrm>
            <a:off x="1522413" y="228600"/>
            <a:ext cx="5105399" cy="121920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b="1" dirty="0">
                <a:effectLst>
                  <a:outerShdw blurRad="38100" dist="38100" dir="2700000" algn="tl">
                    <a:srgbClr val="000000">
                      <a:alpha val="43137"/>
                    </a:srgbClr>
                  </a:outerShdw>
                </a:effectLst>
              </a:rPr>
              <a:t>Use the Draft Treaty Both in Your Proposals to the Other Team and for the Final Deal that You Reach</a:t>
            </a:r>
          </a:p>
        </p:txBody>
      </p:sp>
      <p:sp>
        <p:nvSpPr>
          <p:cNvPr id="1048629" name="Content Placeholder 2"/>
          <p:cNvSpPr txBox="1"/>
          <p:nvPr/>
        </p:nvSpPr>
        <p:spPr>
          <a:xfrm>
            <a:off x="1488168" y="3200400"/>
            <a:ext cx="4987244" cy="3657600"/>
          </a:xfrm>
          <a:prstGeom prst="rect">
            <a:avLst/>
          </a:prstGeom>
        </p:spPr>
        <p:txBody>
          <a:bodyPr>
            <a:normAutofit/>
          </a:bodyPr>
          <a:lst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a:lstStyle>
          <a:p>
            <a:pPr marL="0" indent="0">
              <a:buNone/>
            </a:pPr>
            <a:r>
              <a:rPr lang="en-US" dirty="0"/>
              <a:t>As soon as you reach a final agreement, submit the signed treaty to the instructor. Stay in the room.</a:t>
            </a:r>
          </a:p>
          <a:p>
            <a:pPr marL="0" indent="0">
              <a:buNone/>
            </a:pPr>
            <a:r>
              <a:rPr lang="en-US" dirty="0"/>
              <a:t>If you do not reach an agreement by the deadline, turn in your paper and declare your negotiation a failure.</a:t>
            </a:r>
          </a:p>
        </p:txBody>
      </p:sp>
      <p:pic>
        <p:nvPicPr>
          <p:cNvPr id="2097156" name="Picture 1"/>
          <p:cNvPicPr>
            <a:picLocks noChangeAspect="1"/>
          </p:cNvPicPr>
          <p:nvPr/>
        </p:nvPicPr>
        <p:blipFill>
          <a:blip r:embed="rId3"/>
          <a:stretch>
            <a:fillRect/>
          </a:stretch>
        </p:blipFill>
        <p:spPr>
          <a:xfrm>
            <a:off x="7085378" y="209145"/>
            <a:ext cx="4806444" cy="6191655"/>
          </a:xfrm>
          <a:prstGeom prst="rect">
            <a:avLst/>
          </a:prstGeom>
          <a:ln>
            <a:solidFill>
              <a:schemeClr val="tx1"/>
            </a:solidFill>
          </a:ln>
          <a:effectLst>
            <a:outerShdw blurRad="50800" dist="38100" dir="2700000" algn="tl" rotWithShape="0">
              <a:prstClr val="black">
                <a:alpha val="40000"/>
              </a:prstClr>
            </a:outerShdw>
          </a:effectLst>
        </p:spPr>
      </p:pic>
      <p:sp>
        <p:nvSpPr>
          <p:cNvPr id="1048630" name="Rectangle 3"/>
          <p:cNvSpPr/>
          <p:nvPr/>
        </p:nvSpPr>
        <p:spPr>
          <a:xfrm>
            <a:off x="7572045" y="4648200"/>
            <a:ext cx="3763554"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31" name="TextBox 5"/>
          <p:cNvSpPr txBox="1"/>
          <p:nvPr/>
        </p:nvSpPr>
        <p:spPr>
          <a:xfrm>
            <a:off x="7734616" y="4724400"/>
            <a:ext cx="3507967" cy="134874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Add the Negotiation Number Here (1, 2, 3, etc.)</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630"/>
                                        </p:tgtEl>
                                        <p:attrNameLst>
                                          <p:attrName>style.visibility</p:attrName>
                                        </p:attrNameLst>
                                      </p:cBhvr>
                                      <p:to>
                                        <p:strVal val="visible"/>
                                      </p:to>
                                    </p:set>
                                    <p:anim calcmode="lin" valueType="num">
                                      <p:cBhvr>
                                        <p:cTn id="7" dur="1000" fill="hold"/>
                                        <p:tgtEl>
                                          <p:spTgt spid="1048630"/>
                                        </p:tgtEl>
                                        <p:attrNameLst>
                                          <p:attrName>ppt_w</p:attrName>
                                        </p:attrNameLst>
                                      </p:cBhvr>
                                      <p:tavLst>
                                        <p:tav tm="0">
                                          <p:val>
                                            <p:fltVal val="0"/>
                                          </p:val>
                                        </p:tav>
                                        <p:tav tm="100000">
                                          <p:val>
                                            <p:strVal val="#ppt_w"/>
                                          </p:val>
                                        </p:tav>
                                      </p:tavLst>
                                    </p:anim>
                                    <p:anim calcmode="lin" valueType="num">
                                      <p:cBhvr>
                                        <p:cTn id="8" dur="1000" fill="hold"/>
                                        <p:tgtEl>
                                          <p:spTgt spid="1048630"/>
                                        </p:tgtEl>
                                        <p:attrNameLst>
                                          <p:attrName>ppt_h</p:attrName>
                                        </p:attrNameLst>
                                      </p:cBhvr>
                                      <p:tavLst>
                                        <p:tav tm="0">
                                          <p:val>
                                            <p:fltVal val="0"/>
                                          </p:val>
                                        </p:tav>
                                        <p:tav tm="100000">
                                          <p:val>
                                            <p:strVal val="#ppt_h"/>
                                          </p:val>
                                        </p:tav>
                                      </p:tavLst>
                                    </p:anim>
                                    <p:anim calcmode="lin" valueType="num">
                                      <p:cBhvr>
                                        <p:cTn id="9" dur="1000" fill="hold"/>
                                        <p:tgtEl>
                                          <p:spTgt spid="1048630"/>
                                        </p:tgtEl>
                                        <p:attrNameLst>
                                          <p:attrName>style.rotation</p:attrName>
                                        </p:attrNameLst>
                                      </p:cBhvr>
                                      <p:tavLst>
                                        <p:tav tm="0">
                                          <p:val>
                                            <p:fltVal val="90"/>
                                          </p:val>
                                        </p:tav>
                                        <p:tav tm="100000">
                                          <p:val>
                                            <p:fltVal val="0"/>
                                          </p:val>
                                        </p:tav>
                                      </p:tavLst>
                                    </p:anim>
                                    <p:animEffect transition="in" filter="fade">
                                      <p:cBhvr>
                                        <p:cTn id="10" dur="1000"/>
                                        <p:tgtEl>
                                          <p:spTgt spid="104863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48631"/>
                                        </p:tgtEl>
                                        <p:attrNameLst>
                                          <p:attrName>style.visibility</p:attrName>
                                        </p:attrNameLst>
                                      </p:cBhvr>
                                      <p:to>
                                        <p:strVal val="visible"/>
                                      </p:to>
                                    </p:set>
                                    <p:anim calcmode="lin" valueType="num">
                                      <p:cBhvr>
                                        <p:cTn id="13" dur="1000" fill="hold"/>
                                        <p:tgtEl>
                                          <p:spTgt spid="1048631"/>
                                        </p:tgtEl>
                                        <p:attrNameLst>
                                          <p:attrName>ppt_w</p:attrName>
                                        </p:attrNameLst>
                                      </p:cBhvr>
                                      <p:tavLst>
                                        <p:tav tm="0">
                                          <p:val>
                                            <p:fltVal val="0"/>
                                          </p:val>
                                        </p:tav>
                                        <p:tav tm="100000">
                                          <p:val>
                                            <p:strVal val="#ppt_w"/>
                                          </p:val>
                                        </p:tav>
                                      </p:tavLst>
                                    </p:anim>
                                    <p:anim calcmode="lin" valueType="num">
                                      <p:cBhvr>
                                        <p:cTn id="14" dur="1000" fill="hold"/>
                                        <p:tgtEl>
                                          <p:spTgt spid="1048631"/>
                                        </p:tgtEl>
                                        <p:attrNameLst>
                                          <p:attrName>ppt_h</p:attrName>
                                        </p:attrNameLst>
                                      </p:cBhvr>
                                      <p:tavLst>
                                        <p:tav tm="0">
                                          <p:val>
                                            <p:fltVal val="0"/>
                                          </p:val>
                                        </p:tav>
                                        <p:tav tm="100000">
                                          <p:val>
                                            <p:strVal val="#ppt_h"/>
                                          </p:val>
                                        </p:tav>
                                      </p:tavLst>
                                    </p:anim>
                                    <p:anim calcmode="lin" valueType="num">
                                      <p:cBhvr>
                                        <p:cTn id="15" dur="1000" fill="hold"/>
                                        <p:tgtEl>
                                          <p:spTgt spid="1048631"/>
                                        </p:tgtEl>
                                        <p:attrNameLst>
                                          <p:attrName>style.rotation</p:attrName>
                                        </p:attrNameLst>
                                      </p:cBhvr>
                                      <p:tavLst>
                                        <p:tav tm="0">
                                          <p:val>
                                            <p:fltVal val="90"/>
                                          </p:val>
                                        </p:tav>
                                        <p:tav tm="100000">
                                          <p:val>
                                            <p:fltVal val="0"/>
                                          </p:val>
                                        </p:tav>
                                      </p:tavLst>
                                    </p:anim>
                                    <p:animEffect transition="in" filter="fade">
                                      <p:cBhvr>
                                        <p:cTn id="16" dur="1000"/>
                                        <p:tgtEl>
                                          <p:spTgt spid="1048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0" grpId="0" animBg="1"/>
      <p:bldP spid="10486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Title 1"/>
          <p:cNvSpPr txBox="1"/>
          <p:nvPr/>
        </p:nvSpPr>
        <p:spPr>
          <a:xfrm>
            <a:off x="1598612" y="2819400"/>
            <a:ext cx="10286999" cy="121920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lgn="ctr">
              <a:spcAft>
                <a:spcPts val="1200"/>
              </a:spcAft>
            </a:pPr>
            <a:r>
              <a:rPr lang="en-US" sz="4400" b="1" dirty="0">
                <a:effectLst>
                  <a:outerShdw blurRad="38100" dist="38100" dir="2700000" algn="tl">
                    <a:srgbClr val="000000">
                      <a:alpha val="43137"/>
                    </a:srgbClr>
                  </a:outerShdw>
                </a:effectLst>
              </a:rPr>
              <a:t>What is at stake in this game?</a:t>
            </a:r>
          </a:p>
          <a:p>
            <a:pPr>
              <a:spcAft>
                <a:spcPts val="1200"/>
              </a:spcAft>
            </a:pPr>
            <a:endParaRPr lang="en-US" sz="4400" b="1" dirty="0">
              <a:effectLst>
                <a:outerShdw blurRad="38100" dist="38100" dir="2700000" algn="tl">
                  <a:srgbClr val="000000">
                    <a:alpha val="43137"/>
                  </a:srgbClr>
                </a:outerShdw>
              </a:effectLst>
            </a:endParaRP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descr="http://coloradophysicaltherapists.org/wp-content/uploads/2013/07/trophy.jpg"/>
          <p:cNvPicPr>
            <a:picLocks noChangeAspect="1" noChangeArrowheads="1"/>
          </p:cNvPicPr>
          <p:nvPr/>
        </p:nvPicPr>
        <p:blipFill>
          <a:blip r:embed="rId2"/>
          <a:srcRect/>
          <a:stretch>
            <a:fillRect/>
          </a:stretch>
        </p:blipFill>
        <p:spPr bwMode="auto">
          <a:xfrm>
            <a:off x="1533298" y="-76200"/>
            <a:ext cx="9220200" cy="7376160"/>
          </a:xfrm>
          <a:prstGeom prst="rect">
            <a:avLst/>
          </a:prstGeom>
          <a:noFill/>
        </p:spPr>
      </p:pic>
      <p:sp>
        <p:nvSpPr>
          <p:cNvPr id="1048636" name="Rectangle 8"/>
          <p:cNvSpPr/>
          <p:nvPr/>
        </p:nvSpPr>
        <p:spPr>
          <a:xfrm>
            <a:off x="8228012" y="-76200"/>
            <a:ext cx="2514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a:endParaRPr>
          </a:p>
        </p:txBody>
      </p:sp>
      <p:sp>
        <p:nvSpPr>
          <p:cNvPr id="1048637" name="TextBox 9"/>
          <p:cNvSpPr txBox="1"/>
          <p:nvPr/>
        </p:nvSpPr>
        <p:spPr>
          <a:xfrm>
            <a:off x="5820801" y="1238072"/>
            <a:ext cx="1367700" cy="1513840"/>
          </a:xfrm>
          <a:prstGeom prst="rect">
            <a:avLst/>
          </a:prstGeom>
          <a:noFill/>
          <a:effectLst>
            <a:softEdge rad="12700"/>
          </a:effectLst>
        </p:spPr>
        <p:txBody>
          <a:bodyPr wrap="none" rtlCol="0">
            <a:spAutoFit/>
            <a:scene3d>
              <a:camera prst="orthographicFront">
                <a:rot lat="300000" lon="20099991" rev="0"/>
              </a:camera>
              <a:lightRig rig="threePt" dir="t"/>
            </a:scene3d>
          </a:bodyPr>
          <a:lstStyle/>
          <a:p>
            <a:pPr algn="ctr"/>
            <a:r>
              <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rPr>
              <a:t>Greatest</a:t>
            </a:r>
          </a:p>
          <a:p>
            <a:pPr algn="ctr"/>
            <a:r>
              <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rPr>
              <a:t>Gains in</a:t>
            </a:r>
          </a:p>
          <a:p>
            <a:pPr algn="ctr"/>
            <a:r>
              <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rPr>
              <a:t>Welfare</a:t>
            </a:r>
          </a:p>
          <a:p>
            <a:pPr algn="ctr"/>
            <a:endPar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endParaRPr>
          </a:p>
        </p:txBody>
      </p:sp>
    </p:spTree>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txBox="1"/>
          <p:nvPr/>
        </p:nvSpPr>
        <p:spPr>
          <a:xfrm>
            <a:off x="1522413" y="609600"/>
            <a:ext cx="10134600" cy="121920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spcAft>
                <a:spcPts val="1800"/>
              </a:spcAft>
            </a:pPr>
            <a:r>
              <a:rPr lang="en-US" sz="4000" b="1" dirty="0">
                <a:effectLst>
                  <a:outerShdw blurRad="38100" dist="38100" dir="2700000" algn="tl">
                    <a:srgbClr val="000000">
                      <a:alpha val="43137"/>
                    </a:srgbClr>
                  </a:outerShdw>
                </a:effectLst>
              </a:rPr>
              <a:t>Teams should spend about 15 minutes to calculate the possibilities and develop proposals.</a:t>
            </a:r>
          </a:p>
          <a:p>
            <a:pPr>
              <a:spcAft>
                <a:spcPts val="1800"/>
              </a:spcAft>
            </a:pPr>
            <a:r>
              <a:rPr lang="en-US" sz="4000" b="1" dirty="0">
                <a:effectLst>
                  <a:outerShdw blurRad="38100" dist="38100" dir="2700000" algn="tl">
                    <a:srgbClr val="000000">
                      <a:alpha val="43137"/>
                    </a:srgbClr>
                  </a:outerShdw>
                </a:effectLst>
              </a:rPr>
              <a:t>Keep track of where your partners are, and start negotiating as soon as you can.</a:t>
            </a:r>
          </a:p>
          <a:p>
            <a:pPr>
              <a:spcAft>
                <a:spcPts val="1800"/>
              </a:spcAft>
            </a:pPr>
            <a:r>
              <a:rPr lang="en-US" sz="4000" b="1" dirty="0">
                <a:effectLst>
                  <a:outerShdw blurRad="38100" dist="38100" dir="2700000" algn="tl">
                    <a:srgbClr val="000000">
                      <a:alpha val="43137"/>
                    </a:srgbClr>
                  </a:outerShdw>
                </a:effectLst>
              </a:rPr>
              <a:t>We will a deadline for when you must finish. By then you should either (1) sign and submit the treaty, or (2) tell me that you have failed. </a:t>
            </a:r>
          </a:p>
          <a:p>
            <a:pPr>
              <a:spcAft>
                <a:spcPts val="1200"/>
              </a:spcAft>
            </a:pPr>
            <a:endParaRPr lang="en-US" sz="4000" b="1" dirty="0">
              <a:effectLst>
                <a:outerShdw blurRad="38100" dist="38100" dir="2700000" algn="tl">
                  <a:srgbClr val="000000">
                    <a:alpha val="43137"/>
                  </a:srgbClr>
                </a:outerShdw>
              </a:effectLst>
            </a:endParaRPr>
          </a:p>
        </p:txBody>
      </p:sp>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9" name="Title 1"/>
          <p:cNvSpPr txBox="1"/>
          <p:nvPr/>
        </p:nvSpPr>
        <p:spPr>
          <a:xfrm>
            <a:off x="1674812" y="2971800"/>
            <a:ext cx="10134600" cy="1219200"/>
          </a:xfrm>
          <a:prstGeom prst="rect">
            <a:avLst/>
          </a:prstGeom>
        </p:spPr>
        <p:txBody>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pPr algn="ctr">
              <a:spcAft>
                <a:spcPts val="1800"/>
              </a:spcAft>
            </a:pPr>
            <a:r>
              <a:rPr lang="en-US" sz="4000" b="1" dirty="0">
                <a:effectLst>
                  <a:outerShdw blurRad="38100" dist="38100" dir="2700000" algn="tl">
                    <a:srgbClr val="000000">
                      <a:alpha val="43137"/>
                    </a:srgbClr>
                  </a:outerShdw>
                </a:effectLst>
              </a:rPr>
              <a:t>Good luck!</a:t>
            </a:r>
          </a:p>
          <a:p>
            <a:pPr>
              <a:spcAft>
                <a:spcPts val="1200"/>
              </a:spcAft>
            </a:pPr>
            <a:endParaRPr lang="en-US" sz="4000" b="1" dirty="0">
              <a:effectLst>
                <a:outerShdw blurRad="38100" dist="38100" dir="2700000" algn="tl">
                  <a:srgbClr val="000000">
                    <a:alpha val="43137"/>
                  </a:srgbClr>
                </a:outerShdw>
              </a:effectLst>
            </a:endParaRPr>
          </a:p>
        </p:txBody>
      </p:sp>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7"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Topic 2:</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Debrief on the Results </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of Your Negotiations</a:t>
            </a:r>
          </a:p>
        </p:txBody>
      </p:sp>
    </p:spTree>
    <p:extLst>
      <p:ext uri="{BB962C8B-B14F-4D97-AF65-F5344CB8AC3E}">
        <p14:creationId xmlns:p14="http://schemas.microsoft.com/office/powerpoint/2010/main" val="2435490358"/>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8" name="Title 1"/>
          <p:cNvSpPr>
            <a:spLocks noGrp="1"/>
          </p:cNvSpPr>
          <p:nvPr>
            <p:ph type="title"/>
          </p:nvPr>
        </p:nvSpPr>
        <p:spPr>
          <a:xfrm>
            <a:off x="1522413" y="381000"/>
            <a:ext cx="10591798" cy="1219200"/>
          </a:xfrm>
        </p:spPr>
        <p:txBody>
          <a:bodyPr>
            <a:normAutofit fontScale="98333"/>
          </a:bodyPr>
          <a:lstStyle/>
          <a:p>
            <a:r>
              <a:rPr lang="en-US" b="1" dirty="0">
                <a:effectLst>
                  <a:outerShdw blurRad="38100" dist="38100" dir="2700000" algn="tl">
                    <a:srgbClr val="000000">
                      <a:alpha val="43137"/>
                    </a:srgbClr>
                  </a:outerShdw>
                </a:effectLst>
              </a:rPr>
              <a:t>A Summary of the Problem and Its Solution(s):</a:t>
            </a:r>
            <a:br>
              <a:rPr lang="en-US" b="1" dirty="0">
                <a:effectLst>
                  <a:outerShdw blurRad="38100" dist="38100" dir="2700000" algn="tl">
                    <a:srgbClr val="000000">
                      <a:alpha val="43137"/>
                    </a:srgbClr>
                  </a:outerShdw>
                </a:effectLst>
              </a:rPr>
            </a:br>
            <a:r>
              <a:rPr lang="en-US" b="1" dirty="0">
                <a:effectLst>
                  <a:outerShdw blurRad="38100" dist="38100" dir="2700000" algn="tl">
                    <a:srgbClr val="000000">
                      <a:alpha val="43137"/>
                    </a:srgbClr>
                  </a:outerShdw>
                </a:effectLst>
              </a:rPr>
              <a:t>How to Produce a Win-Win Result for the Partners</a:t>
            </a:r>
          </a:p>
        </p:txBody>
      </p:sp>
      <p:sp>
        <p:nvSpPr>
          <p:cNvPr id="1048759" name="Rectangle 6"/>
          <p:cNvSpPr/>
          <p:nvPr/>
        </p:nvSpPr>
        <p:spPr>
          <a:xfrm>
            <a:off x="1547964" y="1828800"/>
            <a:ext cx="10566247" cy="6225540"/>
          </a:xfrm>
          <a:prstGeom prst="rect">
            <a:avLst/>
          </a:prstGeom>
        </p:spPr>
        <p:txBody>
          <a:bodyPr wrap="square">
            <a:spAutoFit/>
          </a:bodyPr>
          <a:lstStyle/>
          <a:p>
            <a:pPr>
              <a:spcBef>
                <a:spcPts val="1200"/>
              </a:spcBef>
              <a:spcAft>
                <a:spcPts val="600"/>
              </a:spcAft>
            </a:pPr>
            <a:r>
              <a:rPr lang="en-US" b="1" dirty="0">
                <a:effectLst>
                  <a:outerShdw blurRad="38100" dist="38100" dir="2700000" algn="tl">
                    <a:srgbClr val="000000">
                      <a:alpha val="43137"/>
                    </a:srgbClr>
                  </a:outerShdw>
                </a:effectLst>
              </a:rPr>
              <a:t>The overall constraints:</a:t>
            </a:r>
          </a:p>
          <a:p>
            <a:pPr marL="285750" indent="-285750">
              <a:spcAft>
                <a:spcPts val="600"/>
              </a:spcAft>
              <a:buFont typeface="Arial" panose="020B0604020202020204" pitchFamily="34" charset="0"/>
              <a:buChar char="•"/>
            </a:pPr>
            <a:r>
              <a:rPr lang="en-US" dirty="0"/>
              <a:t>For both countries to be made whole, the world needs 85 units of food and 65 units of clothing.</a:t>
            </a:r>
          </a:p>
          <a:p>
            <a:pPr marL="285750" indent="-285750">
              <a:spcAft>
                <a:spcPts val="300"/>
              </a:spcAft>
              <a:buFont typeface="Arial" panose="020B0604020202020204" pitchFamily="34" charset="0"/>
              <a:buChar char="•"/>
            </a:pPr>
            <a:r>
              <a:rPr lang="en-US" dirty="0"/>
              <a:t>If </a:t>
            </a:r>
            <a:r>
              <a:rPr lang="en-US" dirty="0" err="1"/>
              <a:t>Pantalonia</a:t>
            </a:r>
            <a:r>
              <a:rPr lang="en-US" dirty="0"/>
              <a:t> specializes entirely in clothing (where it is at the least disadvantage) the 50 units that it produces will require that La </a:t>
            </a:r>
            <a:r>
              <a:rPr lang="en-US" dirty="0" err="1"/>
              <a:t>Finca</a:t>
            </a:r>
            <a:r>
              <a:rPr lang="en-US" dirty="0"/>
              <a:t> produce at least 85 units of food and at least 15 units of clothing.</a:t>
            </a:r>
          </a:p>
          <a:p>
            <a:pPr>
              <a:spcBef>
                <a:spcPts val="1200"/>
              </a:spcBef>
              <a:spcAft>
                <a:spcPts val="600"/>
              </a:spcAft>
            </a:pPr>
            <a:r>
              <a:rPr lang="en-US" b="1" dirty="0">
                <a:effectLst>
                  <a:outerShdw blurRad="38100" dist="38100" dir="2700000" algn="tl">
                    <a:srgbClr val="000000">
                      <a:alpha val="43137"/>
                    </a:srgbClr>
                  </a:outerShdw>
                </a:effectLst>
              </a:rPr>
              <a:t>Creating value (two alternatives):</a:t>
            </a:r>
          </a:p>
          <a:p>
            <a:pPr marL="285750" indent="-285750">
              <a:spcAft>
                <a:spcPts val="600"/>
              </a:spcAft>
              <a:buFont typeface="Arial" panose="020B0604020202020204" pitchFamily="34" charset="0"/>
              <a:buChar char="•"/>
            </a:pPr>
            <a:r>
              <a:rPr lang="en-US" dirty="0"/>
              <a:t>If La </a:t>
            </a:r>
            <a:r>
              <a:rPr lang="en-US" dirty="0" err="1"/>
              <a:t>Finca</a:t>
            </a:r>
            <a:r>
              <a:rPr lang="en-US" dirty="0"/>
              <a:t> devotes 75% of its resources to food, thus producing 90 food and 20 clothing, the world will have 5.9% more food than it did in autarchy, and 7.7% more clothing (or 6.7% more total welfare).</a:t>
            </a:r>
          </a:p>
          <a:p>
            <a:pPr marL="285750" indent="-285750">
              <a:spcAft>
                <a:spcPts val="300"/>
              </a:spcAft>
              <a:buFont typeface="Arial" panose="020B0604020202020204" pitchFamily="34" charset="0"/>
              <a:buChar char="•"/>
            </a:pPr>
            <a:r>
              <a:rPr lang="en-US" dirty="0"/>
              <a:t>If La </a:t>
            </a:r>
            <a:r>
              <a:rPr lang="en-US" dirty="0" err="1"/>
              <a:t>Finca</a:t>
            </a:r>
            <a:r>
              <a:rPr lang="en-US" dirty="0"/>
              <a:t> devotes 80% of its resources to food, thus producing 96 food and 16 clothing, the world will have 12.9% more food than it did in autarchy, and 1.5% more clothing (or 8.0% more total welfare).</a:t>
            </a:r>
          </a:p>
          <a:p>
            <a:pPr>
              <a:spcBef>
                <a:spcPts val="1200"/>
              </a:spcBef>
              <a:spcAft>
                <a:spcPts val="600"/>
              </a:spcAft>
            </a:pPr>
            <a:r>
              <a:rPr lang="en-US" b="1" dirty="0">
                <a:effectLst>
                  <a:outerShdw blurRad="38100" dist="38100" dir="2700000" algn="tl">
                    <a:srgbClr val="000000">
                      <a:alpha val="43137"/>
                    </a:srgbClr>
                  </a:outerShdw>
                </a:effectLst>
              </a:rPr>
              <a:t>Claiming value:</a:t>
            </a:r>
          </a:p>
          <a:p>
            <a:pPr marL="285750" indent="-285750">
              <a:spcAft>
                <a:spcPts val="600"/>
              </a:spcAft>
              <a:buFont typeface="Arial" panose="020B0604020202020204" pitchFamily="34" charset="0"/>
              <a:buChar char="•"/>
            </a:pPr>
            <a:r>
              <a:rPr lang="en-US" dirty="0"/>
              <a:t>Under the 75% allocation, La </a:t>
            </a:r>
            <a:r>
              <a:rPr lang="en-US" dirty="0" err="1"/>
              <a:t>Finca</a:t>
            </a:r>
            <a:r>
              <a:rPr lang="en-US" dirty="0"/>
              <a:t> can trade ≤30 food to get the ≥20 clothing that it needs.</a:t>
            </a:r>
          </a:p>
          <a:p>
            <a:pPr marL="285750" indent="-285750">
              <a:spcAft>
                <a:spcPts val="600"/>
              </a:spcAft>
              <a:buFont typeface="Arial" panose="020B0604020202020204" pitchFamily="34" charset="0"/>
              <a:buChar char="•"/>
            </a:pPr>
            <a:r>
              <a:rPr lang="en-US" dirty="0"/>
              <a:t>Under the 80% allocation, La </a:t>
            </a:r>
            <a:r>
              <a:rPr lang="en-US" dirty="0" err="1"/>
              <a:t>Finca</a:t>
            </a:r>
            <a:r>
              <a:rPr lang="en-US" dirty="0"/>
              <a:t> can trade ≤36 food to get the ≥24 clothing that it needs. </a:t>
            </a:r>
          </a:p>
          <a:p>
            <a:pPr marL="285750" indent="-285750">
              <a:spcAft>
                <a:spcPts val="600"/>
              </a:spcAft>
              <a:buFont typeface="Arial" panose="020B0604020202020204" pitchFamily="34" charset="0"/>
              <a:buChar char="•"/>
            </a:pPr>
            <a:r>
              <a:rPr lang="en-US" dirty="0"/>
              <a:t>Under the 100% allocation, </a:t>
            </a:r>
            <a:r>
              <a:rPr lang="en-US" dirty="0" err="1"/>
              <a:t>Pantalonia</a:t>
            </a:r>
            <a:r>
              <a:rPr lang="en-US" dirty="0"/>
              <a:t> can trade ≤25 clothing to get the ≥25 food that it needs.</a:t>
            </a:r>
          </a:p>
          <a:p>
            <a:pPr marL="285750" indent="-285750">
              <a:spcAft>
                <a:spcPts val="600"/>
              </a:spcAft>
              <a:buFont typeface="Arial" panose="020B0604020202020204" pitchFamily="34" charset="0"/>
              <a:buChar char="•"/>
            </a:pPr>
            <a:r>
              <a:rPr lang="en-US" dirty="0"/>
              <a:t>There are numerous rates of exchange by which both partners can be better off post-trade. </a:t>
            </a:r>
          </a:p>
          <a:p>
            <a:endParaRPr lang="en-US" dirty="0"/>
          </a:p>
          <a:p>
            <a:endParaRPr lang="en-US" dirty="0"/>
          </a:p>
        </p:txBody>
      </p:sp>
    </p:spTree>
    <p:extLst>
      <p:ext uri="{BB962C8B-B14F-4D97-AF65-F5344CB8AC3E}">
        <p14:creationId xmlns:p14="http://schemas.microsoft.com/office/powerpoint/2010/main" val="608800122"/>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0" name="Rectangle 8"/>
          <p:cNvSpPr/>
          <p:nvPr/>
        </p:nvSpPr>
        <p:spPr>
          <a:xfrm>
            <a:off x="8228012" y="-76200"/>
            <a:ext cx="2514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a:endParaRPr>
          </a:p>
        </p:txBody>
      </p:sp>
      <p:sp>
        <p:nvSpPr>
          <p:cNvPr id="1048761" name="Title 1"/>
          <p:cNvSpPr txBox="1"/>
          <p:nvPr/>
        </p:nvSpPr>
        <p:spPr>
          <a:xfrm>
            <a:off x="1522413" y="228600"/>
            <a:ext cx="10591798" cy="121920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b="1" dirty="0">
                <a:effectLst>
                  <a:outerShdw blurRad="38100" dist="38100" dir="2700000" algn="tl">
                    <a:srgbClr val="000000">
                      <a:alpha val="43137"/>
                    </a:srgbClr>
                  </a:outerShdw>
                </a:effectLst>
              </a:rPr>
              <a:t>So Now Let’s Calculate How Much Each Country Consumes Once They Trade with One Another</a:t>
            </a:r>
          </a:p>
        </p:txBody>
      </p:sp>
      <p:pic>
        <p:nvPicPr>
          <p:cNvPr id="2097161" name="Picture 6"/>
          <p:cNvPicPr>
            <a:picLocks noChangeAspect="1"/>
          </p:cNvPicPr>
          <p:nvPr/>
        </p:nvPicPr>
        <p:blipFill>
          <a:blip r:embed="rId2"/>
          <a:stretch>
            <a:fillRect/>
          </a:stretch>
        </p:blipFill>
        <p:spPr>
          <a:xfrm>
            <a:off x="7466012" y="1524000"/>
            <a:ext cx="3869237" cy="4984348"/>
          </a:xfrm>
          <a:prstGeom prst="rect">
            <a:avLst/>
          </a:prstGeom>
          <a:ln>
            <a:solidFill>
              <a:schemeClr val="tx1"/>
            </a:solidFill>
          </a:ln>
          <a:effectLst>
            <a:outerShdw blurRad="50800" dist="38100" dir="2700000" algn="tl" rotWithShape="0">
              <a:prstClr val="black">
                <a:alpha val="40000"/>
              </a:prstClr>
            </a:outerShdw>
          </a:effectLst>
        </p:spPr>
      </p:pic>
      <p:sp>
        <p:nvSpPr>
          <p:cNvPr id="1048762" name="Rectangle 7"/>
          <p:cNvSpPr/>
          <p:nvPr/>
        </p:nvSpPr>
        <p:spPr>
          <a:xfrm>
            <a:off x="1526505" y="1899320"/>
            <a:ext cx="4927448" cy="4472940"/>
          </a:xfrm>
          <a:prstGeom prst="rect">
            <a:avLst/>
          </a:prstGeom>
        </p:spPr>
        <p:txBody>
          <a:bodyPr wrap="square">
            <a:spAutoFit/>
          </a:bodyPr>
          <a:lstStyle/>
          <a:p>
            <a:pPr>
              <a:spcAft>
                <a:spcPts val="600"/>
              </a:spcAft>
            </a:pPr>
            <a:r>
              <a:rPr lang="en-US" dirty="0"/>
              <a:t>For each country and product, consumption equals what it retained plus what the other country traded. For example, </a:t>
            </a:r>
          </a:p>
          <a:p>
            <a:pPr marL="285750" indent="-285750">
              <a:spcAft>
                <a:spcPts val="600"/>
              </a:spcAft>
              <a:buFont typeface="Arial" panose="020B0604020202020204" pitchFamily="34" charset="0"/>
              <a:buChar char="•"/>
            </a:pPr>
            <a:r>
              <a:rPr lang="en-US" dirty="0"/>
              <a:t>La Finca’s consumption of food equals the value of food that it retained plus the value of food that Pantalonia traded (</a:t>
            </a:r>
            <a:r>
              <a:rPr lang="en-US" dirty="0">
                <a:solidFill>
                  <a:srgbClr val="FF0000"/>
                </a:solidFill>
              </a:rPr>
              <a:t>red rectangles</a:t>
            </a:r>
            <a:r>
              <a:rPr lang="en-US" dirty="0"/>
              <a:t>);</a:t>
            </a:r>
          </a:p>
          <a:p>
            <a:pPr marL="285750" indent="-285750">
              <a:spcAft>
                <a:spcPts val="600"/>
              </a:spcAft>
              <a:buFont typeface="Arial" panose="020B0604020202020204" pitchFamily="34" charset="0"/>
              <a:buChar char="•"/>
            </a:pPr>
            <a:r>
              <a:rPr lang="en-US" dirty="0" err="1"/>
              <a:t>Pantalonia’s</a:t>
            </a:r>
            <a:r>
              <a:rPr lang="en-US" dirty="0"/>
              <a:t> consumption of clothing equals the value of clothing that it retained plus the value of clothing that Pantalonia traded (</a:t>
            </a:r>
            <a:r>
              <a:rPr lang="en-US" dirty="0">
                <a:solidFill>
                  <a:srgbClr val="0000FF"/>
                </a:solidFill>
              </a:rPr>
              <a:t>blue rectangles</a:t>
            </a:r>
            <a:r>
              <a:rPr lang="en-US" dirty="0"/>
              <a:t>);</a:t>
            </a:r>
          </a:p>
          <a:p>
            <a:pPr marL="285750" indent="-285750">
              <a:spcAft>
                <a:spcPts val="600"/>
              </a:spcAft>
              <a:buFont typeface="Arial" panose="020B0604020202020204" pitchFamily="34" charset="0"/>
              <a:buChar char="•"/>
            </a:pPr>
            <a:r>
              <a:rPr lang="en-US" dirty="0"/>
              <a:t>Etc., etc.</a:t>
            </a:r>
          </a:p>
          <a:p>
            <a:pPr marL="285750" indent="-285750">
              <a:spcAft>
                <a:spcPts val="600"/>
              </a:spcAft>
              <a:buFont typeface="Arial" panose="020B0604020202020204" pitchFamily="34" charset="0"/>
              <a:buChar char="•"/>
            </a:pPr>
            <a:endParaRPr lang="en-US" dirty="0"/>
          </a:p>
          <a:p>
            <a:endParaRPr lang="en-US" dirty="0"/>
          </a:p>
          <a:p>
            <a:endParaRPr lang="en-US" dirty="0"/>
          </a:p>
        </p:txBody>
      </p:sp>
      <p:sp>
        <p:nvSpPr>
          <p:cNvPr id="1048763" name="Rectangle 10"/>
          <p:cNvSpPr/>
          <p:nvPr/>
        </p:nvSpPr>
        <p:spPr>
          <a:xfrm>
            <a:off x="8685212" y="3124200"/>
            <a:ext cx="228600" cy="1119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64" name="Rectangle 11"/>
          <p:cNvSpPr/>
          <p:nvPr/>
        </p:nvSpPr>
        <p:spPr>
          <a:xfrm>
            <a:off x="10056812" y="3236118"/>
            <a:ext cx="228600" cy="111918"/>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65" name="Rectangle 12"/>
          <p:cNvSpPr/>
          <p:nvPr/>
        </p:nvSpPr>
        <p:spPr>
          <a:xfrm>
            <a:off x="10056812" y="3350421"/>
            <a:ext cx="228600" cy="11191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66" name="Rectangle 13"/>
          <p:cNvSpPr/>
          <p:nvPr/>
        </p:nvSpPr>
        <p:spPr>
          <a:xfrm>
            <a:off x="8714580" y="3413523"/>
            <a:ext cx="228600" cy="111918"/>
          </a:xfrm>
          <a:prstGeom prst="rect">
            <a:avLst/>
          </a:prstGeom>
          <a:noFill/>
          <a:ln w="28575">
            <a:solidFill>
              <a:srgbClr val="00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0750992"/>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67" name="Rectangle 8"/>
          <p:cNvSpPr/>
          <p:nvPr/>
        </p:nvSpPr>
        <p:spPr>
          <a:xfrm>
            <a:off x="8228012" y="-76200"/>
            <a:ext cx="2514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a:endParaRPr>
          </a:p>
        </p:txBody>
      </p:sp>
      <p:sp>
        <p:nvSpPr>
          <p:cNvPr id="1048768" name="Title 1"/>
          <p:cNvSpPr txBox="1"/>
          <p:nvPr/>
        </p:nvSpPr>
        <p:spPr>
          <a:xfrm>
            <a:off x="1522413" y="228600"/>
            <a:ext cx="10591798" cy="121920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b="1" dirty="0">
                <a:effectLst>
                  <a:outerShdw blurRad="38100" dist="38100" dir="2700000" algn="tl">
                    <a:srgbClr val="000000">
                      <a:alpha val="43137"/>
                    </a:srgbClr>
                  </a:outerShdw>
                </a:effectLst>
              </a:rPr>
              <a:t>This Lets Us Calculate Changes in Welfare</a:t>
            </a:r>
          </a:p>
        </p:txBody>
      </p:sp>
      <p:sp>
        <p:nvSpPr>
          <p:cNvPr id="1048769" name="Title 1"/>
          <p:cNvSpPr txBox="1"/>
          <p:nvPr/>
        </p:nvSpPr>
        <p:spPr>
          <a:xfrm>
            <a:off x="6475412" y="1143000"/>
            <a:ext cx="6172199" cy="1219200"/>
          </a:xfrm>
          <a:prstGeom prst="rect">
            <a:avLst/>
          </a:prstGeom>
        </p:spPr>
        <p:txBody>
          <a:bodyPr>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b="1" dirty="0">
                <a:effectLst>
                  <a:outerShdw blurRad="38100" dist="38100" dir="2700000" algn="tl">
                    <a:srgbClr val="000000">
                      <a:alpha val="43137"/>
                    </a:srgbClr>
                  </a:outerShdw>
                </a:effectLst>
              </a:rPr>
              <a:t>We Will Simply Equate Welfare with Consumption</a:t>
            </a:r>
          </a:p>
        </p:txBody>
      </p:sp>
      <p:pic>
        <p:nvPicPr>
          <p:cNvPr id="2097162" name="Picture 12"/>
          <p:cNvPicPr>
            <a:picLocks noChangeAspect="1"/>
          </p:cNvPicPr>
          <p:nvPr/>
        </p:nvPicPr>
        <p:blipFill>
          <a:blip r:embed="rId2"/>
          <a:stretch>
            <a:fillRect/>
          </a:stretch>
        </p:blipFill>
        <p:spPr>
          <a:xfrm>
            <a:off x="1598612" y="1066801"/>
            <a:ext cx="4849515" cy="3200400"/>
          </a:xfrm>
          <a:prstGeom prst="rect">
            <a:avLst/>
          </a:prstGeom>
        </p:spPr>
      </p:pic>
      <p:pic>
        <p:nvPicPr>
          <p:cNvPr id="2097163" name="Picture 13"/>
          <p:cNvPicPr>
            <a:picLocks noChangeAspect="1"/>
          </p:cNvPicPr>
          <p:nvPr/>
        </p:nvPicPr>
        <p:blipFill rotWithShape="1">
          <a:blip r:embed="rId3"/>
          <a:srcRect l="1916" t="5883" r="9416" b="5883"/>
          <a:stretch>
            <a:fillRect/>
          </a:stretch>
        </p:blipFill>
        <p:spPr>
          <a:xfrm>
            <a:off x="4494212" y="2971800"/>
            <a:ext cx="7543800" cy="3429000"/>
          </a:xfrm>
          <a:prstGeom prst="rect">
            <a:avLst/>
          </a:prstGeom>
        </p:spPr>
      </p:pic>
    </p:spTree>
    <p:extLst>
      <p:ext uri="{BB962C8B-B14F-4D97-AF65-F5344CB8AC3E}">
        <p14:creationId xmlns:p14="http://schemas.microsoft.com/office/powerpoint/2010/main" val="1629541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97162"/>
                                        </p:tgtEl>
                                        <p:attrNameLst>
                                          <p:attrName>style.visibility</p:attrName>
                                        </p:attrNameLst>
                                      </p:cBhvr>
                                      <p:to>
                                        <p:strVal val="visible"/>
                                      </p:to>
                                    </p:set>
                                    <p:animEffect transition="in" filter="fade">
                                      <p:cBhvr>
                                        <p:cTn id="7" dur="1000"/>
                                        <p:tgtEl>
                                          <p:spTgt spid="2097162"/>
                                        </p:tgtEl>
                                      </p:cBhvr>
                                    </p:animEffect>
                                    <p:anim calcmode="lin" valueType="num">
                                      <p:cBhvr>
                                        <p:cTn id="8" dur="1000" fill="hold"/>
                                        <p:tgtEl>
                                          <p:spTgt spid="2097162"/>
                                        </p:tgtEl>
                                        <p:attrNameLst>
                                          <p:attrName>ppt_x</p:attrName>
                                        </p:attrNameLst>
                                      </p:cBhvr>
                                      <p:tavLst>
                                        <p:tav tm="0">
                                          <p:val>
                                            <p:strVal val="#ppt_x"/>
                                          </p:val>
                                        </p:tav>
                                        <p:tav tm="100000">
                                          <p:val>
                                            <p:strVal val="#ppt_x"/>
                                          </p:val>
                                        </p:tav>
                                      </p:tavLst>
                                    </p:anim>
                                    <p:anim calcmode="lin" valueType="num">
                                      <p:cBhvr>
                                        <p:cTn id="9" dur="1000" fill="hold"/>
                                        <p:tgtEl>
                                          <p:spTgt spid="209716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97163"/>
                                        </p:tgtEl>
                                        <p:attrNameLst>
                                          <p:attrName>style.visibility</p:attrName>
                                        </p:attrNameLst>
                                      </p:cBhvr>
                                      <p:to>
                                        <p:strVal val="visible"/>
                                      </p:to>
                                    </p:set>
                                    <p:animEffect transition="in" filter="fade">
                                      <p:cBhvr>
                                        <p:cTn id="14" dur="1000"/>
                                        <p:tgtEl>
                                          <p:spTgt spid="2097163"/>
                                        </p:tgtEl>
                                      </p:cBhvr>
                                    </p:animEffect>
                                    <p:anim calcmode="lin" valueType="num">
                                      <p:cBhvr>
                                        <p:cTn id="15" dur="1000" fill="hold"/>
                                        <p:tgtEl>
                                          <p:spTgt spid="2097163"/>
                                        </p:tgtEl>
                                        <p:attrNameLst>
                                          <p:attrName>ppt_x</p:attrName>
                                        </p:attrNameLst>
                                      </p:cBhvr>
                                      <p:tavLst>
                                        <p:tav tm="0">
                                          <p:val>
                                            <p:strVal val="#ppt_x"/>
                                          </p:val>
                                        </p:tav>
                                        <p:tav tm="100000">
                                          <p:val>
                                            <p:strVal val="#ppt_x"/>
                                          </p:val>
                                        </p:tav>
                                      </p:tavLst>
                                    </p:anim>
                                    <p:anim calcmode="lin" valueType="num">
                                      <p:cBhvr>
                                        <p:cTn id="16" dur="1000" fill="hold"/>
                                        <p:tgtEl>
                                          <p:spTgt spid="20971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descr="http://coloradophysicaltherapists.org/wp-content/uploads/2013/07/trophy.jpg"/>
          <p:cNvPicPr>
            <a:picLocks noChangeAspect="1" noChangeArrowheads="1"/>
          </p:cNvPicPr>
          <p:nvPr/>
        </p:nvPicPr>
        <p:blipFill>
          <a:blip r:embed="rId4"/>
          <a:srcRect/>
          <a:stretch>
            <a:fillRect/>
          </a:stretch>
        </p:blipFill>
        <p:spPr bwMode="auto">
          <a:xfrm>
            <a:off x="1533298" y="-76200"/>
            <a:ext cx="9220200" cy="7376160"/>
          </a:xfrm>
          <a:prstGeom prst="rect">
            <a:avLst/>
          </a:prstGeom>
          <a:noFill/>
        </p:spPr>
      </p:pic>
      <p:pic>
        <p:nvPicPr>
          <p:cNvPr id="2097165" name="fanfare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23412" y="5715000"/>
            <a:ext cx="609600" cy="609600"/>
          </a:xfrm>
          <a:prstGeom prst="rect">
            <a:avLst/>
          </a:prstGeom>
        </p:spPr>
      </p:pic>
      <p:sp>
        <p:nvSpPr>
          <p:cNvPr id="1048770" name="Rectangle 8"/>
          <p:cNvSpPr/>
          <p:nvPr/>
        </p:nvSpPr>
        <p:spPr>
          <a:xfrm>
            <a:off x="8228012" y="-76200"/>
            <a:ext cx="2514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imes New Roman"/>
            </a:endParaRPr>
          </a:p>
        </p:txBody>
      </p:sp>
      <p:sp>
        <p:nvSpPr>
          <p:cNvPr id="1048771" name="TextBox 9"/>
          <p:cNvSpPr txBox="1"/>
          <p:nvPr/>
        </p:nvSpPr>
        <p:spPr>
          <a:xfrm>
            <a:off x="5820801" y="1238072"/>
            <a:ext cx="1367700" cy="1513840"/>
          </a:xfrm>
          <a:prstGeom prst="rect">
            <a:avLst/>
          </a:prstGeom>
          <a:noFill/>
          <a:effectLst>
            <a:softEdge rad="12700"/>
          </a:effectLst>
        </p:spPr>
        <p:txBody>
          <a:bodyPr wrap="none" rtlCol="0">
            <a:spAutoFit/>
            <a:scene3d>
              <a:camera prst="orthographicFront">
                <a:rot lat="300000" lon="20099991" rev="0"/>
              </a:camera>
              <a:lightRig rig="threePt" dir="t"/>
            </a:scene3d>
          </a:bodyPr>
          <a:lstStyle/>
          <a:p>
            <a:pPr algn="ctr"/>
            <a:r>
              <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rPr>
              <a:t>Greatest</a:t>
            </a:r>
          </a:p>
          <a:p>
            <a:pPr algn="ctr"/>
            <a:r>
              <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rPr>
              <a:t>Gains in</a:t>
            </a:r>
          </a:p>
          <a:p>
            <a:pPr algn="ctr"/>
            <a:r>
              <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rPr>
              <a:t>Welfare</a:t>
            </a:r>
          </a:p>
          <a:p>
            <a:pPr algn="ctr"/>
            <a:endParaRPr lang="en-US" sz="2400" dirty="0">
              <a:solidFill>
                <a:prstClr val="black"/>
              </a:solidFill>
              <a:effectLst>
                <a:glow rad="228600">
                  <a:srgbClr val="FFCE93">
                    <a:alpha val="40000"/>
                  </a:srgbClr>
                </a:glow>
                <a:outerShdw blurRad="38100" dist="38100" dir="2700000" algn="tl">
                  <a:srgbClr val="000000">
                    <a:alpha val="43137"/>
                  </a:srgbClr>
                </a:outerShdw>
              </a:effectLst>
              <a:latin typeface="Times New Roman"/>
            </a:endParaRPr>
          </a:p>
        </p:txBody>
      </p:sp>
    </p:spTree>
    <p:extLst>
      <p:ext uri="{BB962C8B-B14F-4D97-AF65-F5344CB8AC3E}">
        <p14:creationId xmlns:p14="http://schemas.microsoft.com/office/powerpoint/2010/main" val="1874332437"/>
      </p:ext>
    </p:extLst>
  </p:cSld>
  <p:clrMapOvr>
    <a:masterClrMapping/>
  </p:clrMapOvr>
  <p:transition spd="slow">
    <p:randomBar dir="vert"/>
  </p:transition>
  <p:timing>
    <p:tnLst>
      <p:par>
        <p:cTn id="1" dur="indefinite" restart="never" nodeType="tmRoot">
          <p:childTnLst>
            <p:seq concurrent="1" nextAc="seek">
              <p:cTn id="2" restart="whenNotActive" fill="hold" evtFilter="cancelBubble" nodeType="interactiveSeq">
                <p:stCondLst>
                  <p:cond evt="onClick" delay="0">
                    <p:tgtEl>
                      <p:spTgt spid="209716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088" fill="hold"/>
                                        <p:tgtEl>
                                          <p:spTgt spid="2097165"/>
                                        </p:tgtEl>
                                      </p:cBhvr>
                                    </p:cmd>
                                  </p:childTnLst>
                                </p:cTn>
                              </p:par>
                            </p:childTnLst>
                          </p:cTn>
                        </p:par>
                      </p:childTnLst>
                    </p:cTn>
                  </p:par>
                </p:childTnLst>
              </p:cTn>
              <p:nextCondLst>
                <p:cond evt="onClick" delay="0">
                  <p:tgtEl>
                    <p:spTgt spid="2097165"/>
                  </p:tgtEl>
                </p:cond>
              </p:nextCondLst>
            </p:seq>
            <p:audio>
              <p:cMediaNode vol="80000">
                <p:cTn id="7" fill="hold" display="0">
                  <p:stCondLst>
                    <p:cond delay="indefinite"/>
                  </p:stCondLst>
                  <p:endCondLst>
                    <p:cond evt="onStopAudio" delay="0">
                      <p:tgtEl>
                        <p:sldTgt/>
                      </p:tgtEl>
                    </p:cond>
                  </p:endCondLst>
                </p:cTn>
                <p:tgtEl>
                  <p:spTgt spid="209716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5" name="Title 1"/>
          <p:cNvSpPr>
            <a:spLocks noGrp="1"/>
          </p:cNvSpPr>
          <p:nvPr>
            <p:ph type="ctrTitle"/>
          </p:nvPr>
        </p:nvSpPr>
        <p:spPr/>
        <p:txBody>
          <a:bodyPr>
            <a:noAutofit/>
          </a:bodyPr>
          <a:lstStyle/>
          <a:p>
            <a:r>
              <a:rPr lang="en-US" sz="4400" dirty="0"/>
              <a:t>Absolute Advantage and Comparative Advantage</a:t>
            </a:r>
          </a:p>
        </p:txBody>
      </p:sp>
      <p:sp>
        <p:nvSpPr>
          <p:cNvPr id="1048586" name="Subtitle 2"/>
          <p:cNvSpPr>
            <a:spLocks noGrp="1"/>
          </p:cNvSpPr>
          <p:nvPr>
            <p:ph type="subTitle" idx="1"/>
          </p:nvPr>
        </p:nvSpPr>
        <p:spPr/>
        <p:txBody>
          <a:bodyPr/>
          <a:lstStyle/>
          <a:p>
            <a:r>
              <a:rPr lang="en-US" b="1" dirty="0">
                <a:effectLst>
                  <a:outerShdw blurRad="38100" dist="38100" dir="2700000" algn="tl">
                    <a:srgbClr val="000000">
                      <a:alpha val="43137"/>
                    </a:srgbClr>
                  </a:outerShdw>
                </a:effectLst>
              </a:rPr>
              <a:t>Craig VanGrasstek</a:t>
            </a:r>
          </a:p>
        </p:txBody>
      </p:sp>
      <p:pic>
        <p:nvPicPr>
          <p:cNvPr id="2097154" name="Picture 3"/>
          <p:cNvPicPr>
            <a:picLocks noChangeAspect="1"/>
          </p:cNvPicPr>
          <p:nvPr/>
        </p:nvPicPr>
        <p:blipFill rotWithShape="1">
          <a:blip r:embed="rId2"/>
          <a:srcRect l="78446" t="1227" r="270" b="964"/>
          <a:stretch>
            <a:fillRect/>
          </a:stretch>
        </p:blipFill>
        <p:spPr>
          <a:xfrm>
            <a:off x="6323012" y="5486400"/>
            <a:ext cx="1438249" cy="1270453"/>
          </a:xfrm>
          <a:prstGeom prst="rect">
            <a:avLst/>
          </a:prstGeom>
        </p:spPr>
      </p:pic>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72" name="Title 12"/>
          <p:cNvSpPr>
            <a:spLocks noGrp="1"/>
          </p:cNvSpPr>
          <p:nvPr>
            <p:ph type="title"/>
          </p:nvPr>
        </p:nvSpPr>
        <p:spPr/>
        <p:txBody>
          <a:bodyPr/>
          <a:lstStyle/>
          <a:p>
            <a:r>
              <a:rPr lang="en-US" b="1" dirty="0">
                <a:effectLst>
                  <a:outerShdw blurRad="38100" dist="38100" dir="2700000" algn="tl">
                    <a:srgbClr val="000000">
                      <a:alpha val="43137"/>
                    </a:srgbClr>
                  </a:outerShdw>
                </a:effectLst>
              </a:rPr>
              <a:t>Additional Debrief Questions</a:t>
            </a:r>
          </a:p>
        </p:txBody>
      </p:sp>
      <p:sp>
        <p:nvSpPr>
          <p:cNvPr id="1048773" name="Content Placeholder 13"/>
          <p:cNvSpPr>
            <a:spLocks noGrp="1"/>
          </p:cNvSpPr>
          <p:nvPr>
            <p:ph idx="1"/>
          </p:nvPr>
        </p:nvSpPr>
        <p:spPr>
          <a:xfrm>
            <a:off x="1522413" y="1828800"/>
            <a:ext cx="10363199" cy="4876800"/>
          </a:xfrm>
        </p:spPr>
        <p:txBody>
          <a:bodyPr>
            <a:normAutofit fontScale="87500"/>
          </a:bodyPr>
          <a:lstStyle/>
          <a:p>
            <a:pPr marL="0" indent="0">
              <a:buNone/>
            </a:pPr>
            <a:r>
              <a:rPr lang="en-US" dirty="0"/>
              <a:t>You should now appreciate how the theory of comparative advantage demonstrates that even a country that is uncompetitive across-the-board can be better off with trade than it was under autarchy. That said, consider some complicating factors:</a:t>
            </a:r>
          </a:p>
          <a:p>
            <a:r>
              <a:rPr lang="en-US" dirty="0"/>
              <a:t>Can you see how the desire to get the better of a deal, or to achieve a result that appears fair to both parties, may result in no deal at all?</a:t>
            </a:r>
          </a:p>
          <a:p>
            <a:r>
              <a:rPr lang="en-US" dirty="0"/>
              <a:t>In the real world, would farmers and apparel workers eagerly change professions?</a:t>
            </a:r>
          </a:p>
          <a:p>
            <a:r>
              <a:rPr lang="en-US" dirty="0"/>
              <a:t>In the best outcome, </a:t>
            </a:r>
            <a:r>
              <a:rPr lang="en-US" dirty="0" err="1"/>
              <a:t>Pantalonia</a:t>
            </a:r>
            <a:r>
              <a:rPr lang="en-US" dirty="0"/>
              <a:t> will depend entirely on La </a:t>
            </a:r>
            <a:r>
              <a:rPr lang="en-US" dirty="0" err="1"/>
              <a:t>Finca</a:t>
            </a:r>
            <a:r>
              <a:rPr lang="en-US" dirty="0"/>
              <a:t> for its food. Is there any problem with this result?</a:t>
            </a:r>
          </a:p>
          <a:p>
            <a:r>
              <a:rPr lang="en-US" dirty="0"/>
              <a:t>What should be the impact over time of technological changes on these exchanges? Does the case for freer trade become more or less persuasive when we bring back in transportation costs, and when we factor in their long-term decline?</a:t>
            </a:r>
          </a:p>
          <a:p>
            <a:pPr lvl="1"/>
            <a:endParaRPr lang="en-US" dirty="0"/>
          </a:p>
        </p:txBody>
      </p:sp>
    </p:spTree>
    <p:extLst>
      <p:ext uri="{BB962C8B-B14F-4D97-AF65-F5344CB8AC3E}">
        <p14:creationId xmlns:p14="http://schemas.microsoft.com/office/powerpoint/2010/main" val="1819792314"/>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Topic 3:</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Three Phases in How the Gains from Trade Are Conceived</a:t>
            </a:r>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641" name="Rectangle 2"/>
          <p:cNvSpPr>
            <a:spLocks noGrp="1" noChangeArrowheads="1"/>
          </p:cNvSpPr>
          <p:nvPr>
            <p:ph type="body" idx="1"/>
          </p:nvPr>
        </p:nvSpPr>
        <p:spPr>
          <a:xfrm>
            <a:off x="912812" y="1866900"/>
            <a:ext cx="9639299" cy="5600700"/>
          </a:xfrm>
        </p:spPr>
        <p:txBody>
          <a:bodyPr>
            <a:normAutofit lnSpcReduction="10000"/>
          </a:bodyPr>
          <a:lstStyle/>
          <a:p>
            <a:pPr marL="609600" indent="-609600">
              <a:buNone/>
            </a:pPr>
            <a:r>
              <a:rPr lang="en-US" sz="2800" dirty="0"/>
              <a:t>        Trade is the conduct of war by other means:</a:t>
            </a:r>
          </a:p>
          <a:p>
            <a:pPr marL="609600" indent="-609600">
              <a:buNone/>
            </a:pPr>
            <a:r>
              <a:rPr lang="en-US" sz="2800" dirty="0"/>
              <a:t>        Wealth = Specie (precious metals)</a:t>
            </a:r>
          </a:p>
          <a:p>
            <a:pPr marL="609600" indent="-609600">
              <a:buNone/>
            </a:pPr>
            <a:r>
              <a:rPr lang="en-US" sz="2800" dirty="0"/>
              <a:t>        Specie is zero-sum, as are the gains from trade.</a:t>
            </a:r>
          </a:p>
          <a:p>
            <a:pPr marL="609600" indent="-609600">
              <a:buNone/>
            </a:pPr>
            <a:r>
              <a:rPr lang="en-US" sz="2800" dirty="0"/>
              <a:t>        Specie is obtained through trade surpluses.</a:t>
            </a:r>
          </a:p>
          <a:p>
            <a:pPr marL="609600" indent="-609600">
              <a:buNone/>
            </a:pPr>
            <a:r>
              <a:rPr lang="en-US" sz="2800" dirty="0"/>
              <a:t>        This wealth is convertible into power by</a:t>
            </a:r>
            <a:br>
              <a:rPr lang="en-US" sz="2800" dirty="0"/>
            </a:br>
            <a:r>
              <a:rPr lang="en-US" sz="2800" dirty="0"/>
              <a:t>building ships, hiring mercenaries, etc.</a:t>
            </a:r>
          </a:p>
          <a:p>
            <a:pPr marL="609600" indent="-609600">
              <a:buNone/>
            </a:pPr>
            <a:r>
              <a:rPr lang="en-US" sz="2800" dirty="0"/>
              <a:t> 	Countries have no incentive to</a:t>
            </a:r>
            <a:br>
              <a:rPr lang="en-US" sz="2800" dirty="0"/>
            </a:br>
            <a:r>
              <a:rPr lang="en-US" sz="2800" dirty="0"/>
              <a:t>liberalize trade with adversaries </a:t>
            </a:r>
            <a:br>
              <a:rPr lang="en-US" sz="2800" dirty="0"/>
            </a:br>
            <a:r>
              <a:rPr lang="en-US" sz="2800" dirty="0"/>
              <a:t>(but may reach special deals with</a:t>
            </a:r>
            <a:br>
              <a:rPr lang="en-US" sz="2800" dirty="0"/>
            </a:br>
            <a:r>
              <a:rPr lang="en-US" sz="2800" dirty="0"/>
              <a:t>their allies or clients).      </a:t>
            </a:r>
          </a:p>
          <a:p>
            <a:pPr marL="609600" indent="-609600">
              <a:buNone/>
            </a:pPr>
            <a:r>
              <a:rPr lang="en-US" sz="2800" dirty="0">
                <a:effectLst>
                  <a:outerShdw blurRad="38100" dist="38100" dir="2700000" algn="tl">
                    <a:srgbClr val="000000">
                      <a:alpha val="43137"/>
                    </a:srgbClr>
                  </a:outerShdw>
                </a:effectLst>
              </a:rPr>
              <a:t>       </a:t>
            </a:r>
          </a:p>
        </p:txBody>
      </p:sp>
      <p:sp>
        <p:nvSpPr>
          <p:cNvPr id="1048642" name="Rectangle 3"/>
          <p:cNvSpPr>
            <a:spLocks noGrp="1" noChangeArrowheads="1"/>
          </p:cNvSpPr>
          <p:nvPr>
            <p:ph type="title"/>
          </p:nvPr>
        </p:nvSpPr>
        <p:spPr>
          <a:xfrm>
            <a:off x="1446212" y="457200"/>
            <a:ext cx="7848600" cy="1143000"/>
          </a:xfrm>
        </p:spPr>
        <p:txBody>
          <a:bodyPr>
            <a:normAutofit fontScale="90000"/>
          </a:bodyPr>
          <a:lstStyle/>
          <a:p>
            <a:pPr eaLnBrk="1" hangingPunct="1"/>
            <a:r>
              <a:rPr lang="en-US" sz="4200" b="1" dirty="0">
                <a:effectLst>
                  <a:outerShdw blurRad="38100" dist="38100" dir="2700000" algn="tl">
                    <a:srgbClr val="000000"/>
                  </a:outerShdw>
                </a:effectLst>
              </a:rPr>
              <a:t>Phase I:</a:t>
            </a:r>
            <a:br>
              <a:rPr lang="en-US" sz="4200" b="1" dirty="0">
                <a:effectLst>
                  <a:outerShdw blurRad="38100" dist="38100" dir="2700000" algn="tl">
                    <a:srgbClr val="000000"/>
                  </a:outerShdw>
                </a:effectLst>
              </a:rPr>
            </a:br>
            <a:r>
              <a:rPr lang="en-US" sz="4200" b="1" dirty="0">
                <a:effectLst>
                  <a:outerShdw blurRad="38100" dist="38100" dir="2700000" algn="tl">
                    <a:srgbClr val="000000"/>
                  </a:outerShdw>
                </a:effectLst>
              </a:rPr>
              <a:t>The Mercantilist Theory of Trade</a:t>
            </a:r>
            <a:br>
              <a:rPr lang="en-US" sz="4200" b="1" dirty="0">
                <a:effectLst>
                  <a:outerShdw blurRad="38100" dist="38100" dir="2700000" algn="tl">
                    <a:srgbClr val="000000"/>
                  </a:outerShdw>
                </a:effectLst>
              </a:rPr>
            </a:br>
            <a:r>
              <a:rPr lang="en-US" sz="2700" b="1" dirty="0">
                <a:effectLst>
                  <a:outerShdw blurRad="38100" dist="38100" dir="2700000" algn="tl">
                    <a:srgbClr val="000000"/>
                  </a:outerShdw>
                </a:effectLst>
              </a:rPr>
              <a:t>(No single author or text)</a:t>
            </a:r>
          </a:p>
        </p:txBody>
      </p:sp>
      <p:pic>
        <p:nvPicPr>
          <p:cNvPr id="2097158" name="Picture 5" descr="2011_Gold_Bullion_Bars.sflb.ashx (460×269)"/>
          <p:cNvPicPr>
            <a:picLocks noChangeAspect="1" noChangeArrowheads="1"/>
          </p:cNvPicPr>
          <p:nvPr/>
        </p:nvPicPr>
        <p:blipFill>
          <a:blip r:embed="rId3"/>
          <a:srcRect/>
          <a:stretch>
            <a:fillRect/>
          </a:stretch>
        </p:blipFill>
        <p:spPr bwMode="auto">
          <a:xfrm>
            <a:off x="7237412" y="4114800"/>
            <a:ext cx="5081588" cy="2971800"/>
          </a:xfrm>
          <a:prstGeom prst="rect">
            <a:avLst/>
          </a:prstGeom>
          <a:noFill/>
          <a:ln>
            <a:noFill/>
          </a:ln>
        </p:spPr>
      </p:pic>
      <p:sp>
        <p:nvSpPr>
          <p:cNvPr id="1048643" name="Rectangle 5"/>
          <p:cNvSpPr/>
          <p:nvPr/>
        </p:nvSpPr>
        <p:spPr>
          <a:xfrm>
            <a:off x="8957412" y="2057399"/>
            <a:ext cx="2852001" cy="1066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44" name="TextBox 6"/>
          <p:cNvSpPr txBox="1"/>
          <p:nvPr/>
        </p:nvSpPr>
        <p:spPr>
          <a:xfrm>
            <a:off x="9033612" y="2088802"/>
            <a:ext cx="2852000" cy="954107"/>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Is mercantilism really dead?</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643"/>
                                        </p:tgtEl>
                                        <p:attrNameLst>
                                          <p:attrName>style.visibility</p:attrName>
                                        </p:attrNameLst>
                                      </p:cBhvr>
                                      <p:to>
                                        <p:strVal val="visible"/>
                                      </p:to>
                                    </p:set>
                                    <p:anim calcmode="lin" valueType="num">
                                      <p:cBhvr>
                                        <p:cTn id="7" dur="1000" fill="hold"/>
                                        <p:tgtEl>
                                          <p:spTgt spid="1048643"/>
                                        </p:tgtEl>
                                        <p:attrNameLst>
                                          <p:attrName>ppt_w</p:attrName>
                                        </p:attrNameLst>
                                      </p:cBhvr>
                                      <p:tavLst>
                                        <p:tav tm="0">
                                          <p:val>
                                            <p:fltVal val="0"/>
                                          </p:val>
                                        </p:tav>
                                        <p:tav tm="100000">
                                          <p:val>
                                            <p:strVal val="#ppt_w"/>
                                          </p:val>
                                        </p:tav>
                                      </p:tavLst>
                                    </p:anim>
                                    <p:anim calcmode="lin" valueType="num">
                                      <p:cBhvr>
                                        <p:cTn id="8" dur="1000" fill="hold"/>
                                        <p:tgtEl>
                                          <p:spTgt spid="1048643"/>
                                        </p:tgtEl>
                                        <p:attrNameLst>
                                          <p:attrName>ppt_h</p:attrName>
                                        </p:attrNameLst>
                                      </p:cBhvr>
                                      <p:tavLst>
                                        <p:tav tm="0">
                                          <p:val>
                                            <p:fltVal val="0"/>
                                          </p:val>
                                        </p:tav>
                                        <p:tav tm="100000">
                                          <p:val>
                                            <p:strVal val="#ppt_h"/>
                                          </p:val>
                                        </p:tav>
                                      </p:tavLst>
                                    </p:anim>
                                    <p:anim calcmode="lin" valueType="num">
                                      <p:cBhvr>
                                        <p:cTn id="9" dur="1000" fill="hold"/>
                                        <p:tgtEl>
                                          <p:spTgt spid="1048643"/>
                                        </p:tgtEl>
                                        <p:attrNameLst>
                                          <p:attrName>style.rotation</p:attrName>
                                        </p:attrNameLst>
                                      </p:cBhvr>
                                      <p:tavLst>
                                        <p:tav tm="0">
                                          <p:val>
                                            <p:fltVal val="90"/>
                                          </p:val>
                                        </p:tav>
                                        <p:tav tm="100000">
                                          <p:val>
                                            <p:fltVal val="0"/>
                                          </p:val>
                                        </p:tav>
                                      </p:tavLst>
                                    </p:anim>
                                    <p:animEffect transition="in" filter="fade">
                                      <p:cBhvr>
                                        <p:cTn id="10" dur="1000"/>
                                        <p:tgtEl>
                                          <p:spTgt spid="104864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48644"/>
                                        </p:tgtEl>
                                        <p:attrNameLst>
                                          <p:attrName>style.visibility</p:attrName>
                                        </p:attrNameLst>
                                      </p:cBhvr>
                                      <p:to>
                                        <p:strVal val="visible"/>
                                      </p:to>
                                    </p:set>
                                    <p:anim calcmode="lin" valueType="num">
                                      <p:cBhvr>
                                        <p:cTn id="13" dur="1000" fill="hold"/>
                                        <p:tgtEl>
                                          <p:spTgt spid="1048644"/>
                                        </p:tgtEl>
                                        <p:attrNameLst>
                                          <p:attrName>ppt_w</p:attrName>
                                        </p:attrNameLst>
                                      </p:cBhvr>
                                      <p:tavLst>
                                        <p:tav tm="0">
                                          <p:val>
                                            <p:fltVal val="0"/>
                                          </p:val>
                                        </p:tav>
                                        <p:tav tm="100000">
                                          <p:val>
                                            <p:strVal val="#ppt_w"/>
                                          </p:val>
                                        </p:tav>
                                      </p:tavLst>
                                    </p:anim>
                                    <p:anim calcmode="lin" valueType="num">
                                      <p:cBhvr>
                                        <p:cTn id="14" dur="1000" fill="hold"/>
                                        <p:tgtEl>
                                          <p:spTgt spid="1048644"/>
                                        </p:tgtEl>
                                        <p:attrNameLst>
                                          <p:attrName>ppt_h</p:attrName>
                                        </p:attrNameLst>
                                      </p:cBhvr>
                                      <p:tavLst>
                                        <p:tav tm="0">
                                          <p:val>
                                            <p:fltVal val="0"/>
                                          </p:val>
                                        </p:tav>
                                        <p:tav tm="100000">
                                          <p:val>
                                            <p:strVal val="#ppt_h"/>
                                          </p:val>
                                        </p:tav>
                                      </p:tavLst>
                                    </p:anim>
                                    <p:anim calcmode="lin" valueType="num">
                                      <p:cBhvr>
                                        <p:cTn id="15" dur="1000" fill="hold"/>
                                        <p:tgtEl>
                                          <p:spTgt spid="1048644"/>
                                        </p:tgtEl>
                                        <p:attrNameLst>
                                          <p:attrName>style.rotation</p:attrName>
                                        </p:attrNameLst>
                                      </p:cBhvr>
                                      <p:tavLst>
                                        <p:tav tm="0">
                                          <p:val>
                                            <p:fltVal val="90"/>
                                          </p:val>
                                        </p:tav>
                                        <p:tav tm="100000">
                                          <p:val>
                                            <p:fltVal val="0"/>
                                          </p:val>
                                        </p:tav>
                                      </p:tavLst>
                                    </p:anim>
                                    <p:animEffect transition="in" filter="fade">
                                      <p:cBhvr>
                                        <p:cTn id="16" dur="1000"/>
                                        <p:tgtEl>
                                          <p:spTgt spid="1048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3" grpId="0" animBg="1"/>
      <p:bldP spid="1048644"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648" name="Rectangle 2"/>
          <p:cNvSpPr>
            <a:spLocks noGrp="1" noChangeArrowheads="1"/>
          </p:cNvSpPr>
          <p:nvPr>
            <p:ph type="body" idx="1"/>
          </p:nvPr>
        </p:nvSpPr>
        <p:spPr>
          <a:xfrm>
            <a:off x="1065212" y="1905000"/>
            <a:ext cx="5715000" cy="5600700"/>
          </a:xfrm>
        </p:spPr>
        <p:txBody>
          <a:bodyPr>
            <a:normAutofit fontScale="96429"/>
          </a:bodyPr>
          <a:lstStyle/>
          <a:p>
            <a:pPr marL="457200" indent="0">
              <a:buNone/>
            </a:pPr>
            <a:r>
              <a:rPr lang="en-US" sz="2800" dirty="0"/>
              <a:t>Wealth is </a:t>
            </a:r>
            <a:r>
              <a:rPr lang="en-US" sz="2800" i="1" dirty="0"/>
              <a:t>not </a:t>
            </a:r>
            <a:r>
              <a:rPr lang="en-US" sz="2800" dirty="0"/>
              <a:t>money, but instead a country’s productivity.</a:t>
            </a:r>
          </a:p>
          <a:p>
            <a:pPr marL="457200" indent="0">
              <a:buNone/>
            </a:pPr>
            <a:r>
              <a:rPr lang="en-US" sz="2800" dirty="0"/>
              <a:t>Productivity can be enhanced through the division of labor.</a:t>
            </a:r>
          </a:p>
          <a:p>
            <a:pPr marL="457200" indent="0">
              <a:buNone/>
            </a:pPr>
            <a:r>
              <a:rPr lang="en-US" sz="2800" dirty="0"/>
              <a:t>That division of labor is best pursued at the global level.</a:t>
            </a:r>
          </a:p>
          <a:p>
            <a:pPr marL="457200" indent="0">
              <a:buNone/>
            </a:pPr>
            <a:r>
              <a:rPr lang="en-US" sz="2800" dirty="0"/>
              <a:t>All countries will gain if they concentrate on what they do best and import the items for which they are least competitive.      </a:t>
            </a:r>
          </a:p>
          <a:p>
            <a:pPr marL="457200" indent="0">
              <a:buNone/>
            </a:pPr>
            <a:r>
              <a:rPr lang="en-US" sz="2800" b="1" dirty="0">
                <a:effectLst>
                  <a:outerShdw blurRad="38100" dist="38100" dir="2700000" algn="tl">
                    <a:srgbClr val="000000">
                      <a:alpha val="43137"/>
                    </a:srgbClr>
                  </a:outerShdw>
                </a:effectLst>
              </a:rPr>
              <a:t>       </a:t>
            </a:r>
          </a:p>
        </p:txBody>
      </p:sp>
      <p:sp>
        <p:nvSpPr>
          <p:cNvPr id="1048649" name="Rectangle 3"/>
          <p:cNvSpPr>
            <a:spLocks noGrp="1" noChangeArrowheads="1"/>
          </p:cNvSpPr>
          <p:nvPr>
            <p:ph type="title"/>
          </p:nvPr>
        </p:nvSpPr>
        <p:spPr>
          <a:xfrm>
            <a:off x="1522413" y="-304800"/>
            <a:ext cx="10210800" cy="1981200"/>
          </a:xfrm>
        </p:spPr>
        <p:txBody>
          <a:bodyPr>
            <a:normAutofit fontScale="90000"/>
          </a:bodyPr>
          <a:lstStyle/>
          <a:p>
            <a:pPr eaLnBrk="1" hangingPunct="1">
              <a:spcBef>
                <a:spcPts val="1200"/>
              </a:spcBef>
              <a:spcAft>
                <a:spcPts val="1200"/>
              </a:spcAft>
            </a:pPr>
            <a:r>
              <a:rPr lang="en-US" sz="4200" b="1" dirty="0">
                <a:effectLst>
                  <a:outerShdw blurRad="38100" dist="38100" dir="2700000" algn="tl">
                    <a:srgbClr val="000000"/>
                  </a:outerShdw>
                </a:effectLst>
              </a:rPr>
              <a:t>Phase II:</a:t>
            </a:r>
            <a:br>
              <a:rPr lang="en-US" sz="4200" b="1" dirty="0">
                <a:effectLst>
                  <a:outerShdw blurRad="38100" dist="38100" dir="2700000" algn="tl">
                    <a:srgbClr val="000000"/>
                  </a:outerShdw>
                </a:effectLst>
              </a:rPr>
            </a:br>
            <a:r>
              <a:rPr lang="en-US" sz="4200" b="1" dirty="0">
                <a:effectLst>
                  <a:outerShdw blurRad="38100" dist="38100" dir="2700000" algn="tl">
                    <a:srgbClr val="000000"/>
                  </a:outerShdw>
                </a:effectLst>
              </a:rPr>
              <a:t>Adam Smith’s Concept of Absolute Advantage</a:t>
            </a:r>
            <a:br>
              <a:rPr lang="en-US" sz="4200" b="1" dirty="0">
                <a:effectLst>
                  <a:outerShdw blurRad="38100" dist="38100" dir="2700000" algn="tl">
                    <a:srgbClr val="000000"/>
                  </a:outerShdw>
                </a:effectLst>
              </a:rPr>
            </a:br>
            <a:r>
              <a:rPr lang="en-US" sz="2700" b="1" i="1" dirty="0">
                <a:effectLst>
                  <a:outerShdw blurRad="38100" dist="38100" dir="2700000" algn="tl">
                    <a:srgbClr val="000000"/>
                  </a:outerShdw>
                </a:effectLst>
              </a:rPr>
              <a:t>An Inquiry into the Nature and Causes of the Wealth of Nations </a:t>
            </a:r>
            <a:r>
              <a:rPr lang="en-US" sz="2700" b="1" dirty="0">
                <a:effectLst>
                  <a:outerShdw blurRad="38100" dist="38100" dir="2700000" algn="tl">
                    <a:srgbClr val="000000"/>
                  </a:outerShdw>
                </a:effectLst>
              </a:rPr>
              <a:t>(1776) </a:t>
            </a:r>
            <a:endParaRPr lang="en-US" sz="4200" b="1" dirty="0">
              <a:effectLst>
                <a:outerShdw blurRad="38100" dist="38100" dir="2700000" algn="tl">
                  <a:srgbClr val="000000"/>
                </a:outerShdw>
              </a:effectLst>
            </a:endParaRPr>
          </a:p>
        </p:txBody>
      </p:sp>
      <p:pic>
        <p:nvPicPr>
          <p:cNvPr id="2097159" name="Picture 1"/>
          <p:cNvPicPr>
            <a:picLocks noChangeAspect="1"/>
          </p:cNvPicPr>
          <p:nvPr/>
        </p:nvPicPr>
        <p:blipFill>
          <a:blip r:embed="rId3"/>
          <a:srcRect b="1741"/>
          <a:stretch>
            <a:fillRect/>
          </a:stretch>
        </p:blipFill>
        <p:spPr bwMode="auto">
          <a:xfrm>
            <a:off x="6900012" y="1887453"/>
            <a:ext cx="4909400" cy="4818147"/>
          </a:xfrm>
          <a:prstGeom prst="rect">
            <a:avLst/>
          </a:prstGeom>
          <a:noFill/>
          <a:ln w="9525">
            <a:solidFill>
              <a:srgbClr val="000000"/>
            </a:solidFill>
            <a:miter lim="800000"/>
            <a:headEnd/>
            <a:tailEnd/>
          </a:ln>
          <a:effectLst>
            <a:outerShdw blurRad="50800" dist="38100" dir="8100000" algn="tr" rotWithShape="0">
              <a:prstClr val="black">
                <a:alpha val="40000"/>
              </a:prstClr>
            </a:outerShdw>
          </a:effectLst>
        </p:spPr>
      </p:pic>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4" name="Straight Connector 7"/>
          <p:cNvCxnSpPr>
            <a:cxnSpLocks/>
          </p:cNvCxnSpPr>
          <p:nvPr/>
        </p:nvCxnSpPr>
        <p:spPr>
          <a:xfrm>
            <a:off x="3808412" y="1798007"/>
            <a:ext cx="0" cy="426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35" name="Straight Connector 8"/>
          <p:cNvCxnSpPr>
            <a:cxnSpLocks/>
          </p:cNvCxnSpPr>
          <p:nvPr/>
        </p:nvCxnSpPr>
        <p:spPr>
          <a:xfrm flipH="1">
            <a:off x="3808412" y="6065207"/>
            <a:ext cx="4724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48661" name="TextBox 10"/>
          <p:cNvSpPr txBox="1"/>
          <p:nvPr/>
        </p:nvSpPr>
        <p:spPr>
          <a:xfrm>
            <a:off x="3651959" y="6078777"/>
            <a:ext cx="312906" cy="369332"/>
          </a:xfrm>
          <a:prstGeom prst="rect">
            <a:avLst/>
          </a:prstGeom>
          <a:noFill/>
        </p:spPr>
        <p:txBody>
          <a:bodyPr wrap="none" rtlCol="0">
            <a:spAutoFit/>
          </a:bodyPr>
          <a:lstStyle/>
          <a:p>
            <a:r>
              <a:rPr lang="en-US" dirty="0"/>
              <a:t>0</a:t>
            </a:r>
          </a:p>
        </p:txBody>
      </p:sp>
      <p:sp>
        <p:nvSpPr>
          <p:cNvPr id="1048662" name="TextBox 11"/>
          <p:cNvSpPr txBox="1"/>
          <p:nvPr/>
        </p:nvSpPr>
        <p:spPr>
          <a:xfrm>
            <a:off x="8248118" y="6078777"/>
            <a:ext cx="569387" cy="369332"/>
          </a:xfrm>
          <a:prstGeom prst="rect">
            <a:avLst/>
          </a:prstGeom>
          <a:noFill/>
        </p:spPr>
        <p:txBody>
          <a:bodyPr wrap="none" rtlCol="0">
            <a:spAutoFit/>
          </a:bodyPr>
          <a:lstStyle/>
          <a:p>
            <a:r>
              <a:rPr lang="en-US" dirty="0"/>
              <a:t>100</a:t>
            </a:r>
          </a:p>
        </p:txBody>
      </p:sp>
      <p:sp>
        <p:nvSpPr>
          <p:cNvPr id="1048663" name="TextBox 12"/>
          <p:cNvSpPr txBox="1"/>
          <p:nvPr/>
        </p:nvSpPr>
        <p:spPr>
          <a:xfrm>
            <a:off x="5950039" y="6078777"/>
            <a:ext cx="441146" cy="369332"/>
          </a:xfrm>
          <a:prstGeom prst="rect">
            <a:avLst/>
          </a:prstGeom>
          <a:noFill/>
        </p:spPr>
        <p:txBody>
          <a:bodyPr wrap="none" rtlCol="0">
            <a:spAutoFit/>
          </a:bodyPr>
          <a:lstStyle/>
          <a:p>
            <a:r>
              <a:rPr lang="en-US" dirty="0"/>
              <a:t>50</a:t>
            </a:r>
          </a:p>
        </p:txBody>
      </p:sp>
      <p:sp>
        <p:nvSpPr>
          <p:cNvPr id="1048664" name="TextBox 13"/>
          <p:cNvSpPr txBox="1"/>
          <p:nvPr/>
        </p:nvSpPr>
        <p:spPr>
          <a:xfrm>
            <a:off x="3431386" y="3746941"/>
            <a:ext cx="441146" cy="369332"/>
          </a:xfrm>
          <a:prstGeom prst="rect">
            <a:avLst/>
          </a:prstGeom>
          <a:noFill/>
        </p:spPr>
        <p:txBody>
          <a:bodyPr wrap="none" rtlCol="0">
            <a:spAutoFit/>
          </a:bodyPr>
          <a:lstStyle/>
          <a:p>
            <a:r>
              <a:rPr lang="en-US" dirty="0"/>
              <a:t>50</a:t>
            </a:r>
          </a:p>
        </p:txBody>
      </p:sp>
      <p:sp>
        <p:nvSpPr>
          <p:cNvPr id="1048665" name="TextBox 14"/>
          <p:cNvSpPr txBox="1"/>
          <p:nvPr/>
        </p:nvSpPr>
        <p:spPr>
          <a:xfrm>
            <a:off x="3289801" y="1676400"/>
            <a:ext cx="569387" cy="369332"/>
          </a:xfrm>
          <a:prstGeom prst="rect">
            <a:avLst/>
          </a:prstGeom>
          <a:noFill/>
        </p:spPr>
        <p:txBody>
          <a:bodyPr wrap="none" rtlCol="0">
            <a:spAutoFit/>
          </a:bodyPr>
          <a:lstStyle/>
          <a:p>
            <a:r>
              <a:rPr lang="en-US" dirty="0"/>
              <a:t>100</a:t>
            </a:r>
          </a:p>
        </p:txBody>
      </p:sp>
      <p:sp>
        <p:nvSpPr>
          <p:cNvPr id="1048666" name="TextBox 15"/>
          <p:cNvSpPr txBox="1"/>
          <p:nvPr/>
        </p:nvSpPr>
        <p:spPr>
          <a:xfrm>
            <a:off x="3517652" y="5848705"/>
            <a:ext cx="312906" cy="369332"/>
          </a:xfrm>
          <a:prstGeom prst="rect">
            <a:avLst/>
          </a:prstGeom>
          <a:noFill/>
        </p:spPr>
        <p:txBody>
          <a:bodyPr wrap="none" rtlCol="0">
            <a:spAutoFit/>
          </a:bodyPr>
          <a:lstStyle/>
          <a:p>
            <a:r>
              <a:rPr lang="en-US" dirty="0"/>
              <a:t>0</a:t>
            </a:r>
          </a:p>
        </p:txBody>
      </p:sp>
      <p:sp>
        <p:nvSpPr>
          <p:cNvPr id="1048667" name="TextBox 16"/>
          <p:cNvSpPr txBox="1"/>
          <p:nvPr/>
        </p:nvSpPr>
        <p:spPr>
          <a:xfrm>
            <a:off x="2406107" y="2255207"/>
            <a:ext cx="1181732" cy="646331"/>
          </a:xfrm>
          <a:prstGeom prst="rect">
            <a:avLst/>
          </a:prstGeom>
          <a:noFill/>
        </p:spPr>
        <p:txBody>
          <a:bodyPr wrap="square" rtlCol="0">
            <a:spAutoFit/>
          </a:bodyPr>
          <a:lstStyle/>
          <a:p>
            <a:r>
              <a:rPr lang="en-US" b="1" dirty="0"/>
              <a:t>Units of Clothing</a:t>
            </a:r>
          </a:p>
        </p:txBody>
      </p:sp>
      <p:sp>
        <p:nvSpPr>
          <p:cNvPr id="1048668" name="TextBox 17"/>
          <p:cNvSpPr txBox="1"/>
          <p:nvPr/>
        </p:nvSpPr>
        <p:spPr>
          <a:xfrm>
            <a:off x="5180012" y="6488668"/>
            <a:ext cx="2716430" cy="369332"/>
          </a:xfrm>
          <a:prstGeom prst="rect">
            <a:avLst/>
          </a:prstGeom>
          <a:noFill/>
        </p:spPr>
        <p:txBody>
          <a:bodyPr wrap="square" rtlCol="0">
            <a:spAutoFit/>
          </a:bodyPr>
          <a:lstStyle/>
          <a:p>
            <a:r>
              <a:rPr lang="en-US" b="1" dirty="0"/>
              <a:t>Units of Food</a:t>
            </a:r>
          </a:p>
        </p:txBody>
      </p:sp>
      <p:cxnSp>
        <p:nvCxnSpPr>
          <p:cNvPr id="3145736" name="Straight Connector 18"/>
          <p:cNvCxnSpPr>
            <a:cxnSpLocks/>
            <a:endCxn id="1048662" idx="0"/>
          </p:cNvCxnSpPr>
          <p:nvPr/>
        </p:nvCxnSpPr>
        <p:spPr>
          <a:xfrm>
            <a:off x="3808412" y="3931607"/>
            <a:ext cx="4724400" cy="214717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45737" name="Straight Connector 23"/>
          <p:cNvCxnSpPr>
            <a:cxnSpLocks/>
            <a:stCxn id="1048665" idx="3"/>
            <a:endCxn id="1048663" idx="0"/>
          </p:cNvCxnSpPr>
          <p:nvPr/>
        </p:nvCxnSpPr>
        <p:spPr>
          <a:xfrm>
            <a:off x="3859188" y="1861066"/>
            <a:ext cx="2311424" cy="4217711"/>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048669" name="TextBox 27"/>
          <p:cNvSpPr txBox="1"/>
          <p:nvPr/>
        </p:nvSpPr>
        <p:spPr>
          <a:xfrm>
            <a:off x="4513314" y="2703302"/>
            <a:ext cx="4051312" cy="891540"/>
          </a:xfrm>
          <a:prstGeom prst="rect">
            <a:avLst/>
          </a:prstGeom>
          <a:noFill/>
        </p:spPr>
        <p:txBody>
          <a:bodyPr wrap="square" rtlCol="0">
            <a:spAutoFit/>
          </a:bodyPr>
          <a:lstStyle/>
          <a:p>
            <a:r>
              <a:rPr lang="en-US" i="1" dirty="0">
                <a:solidFill>
                  <a:srgbClr val="FF0000"/>
                </a:solidFill>
              </a:rPr>
              <a:t>Production </a:t>
            </a:r>
          </a:p>
          <a:p>
            <a:r>
              <a:rPr lang="en-US" i="1" dirty="0">
                <a:solidFill>
                  <a:srgbClr val="FF0000"/>
                </a:solidFill>
              </a:rPr>
              <a:t>   Possibilities </a:t>
            </a:r>
          </a:p>
          <a:p>
            <a:r>
              <a:rPr lang="en-US" i="1" dirty="0">
                <a:solidFill>
                  <a:srgbClr val="FF0000"/>
                </a:solidFill>
              </a:rPr>
              <a:t>      of </a:t>
            </a:r>
            <a:r>
              <a:rPr lang="en-US" i="1" dirty="0" err="1">
                <a:solidFill>
                  <a:srgbClr val="FF0000"/>
                </a:solidFill>
              </a:rPr>
              <a:t>Pantalonia</a:t>
            </a:r>
            <a:endParaRPr lang="en-US" i="1" dirty="0">
              <a:solidFill>
                <a:srgbClr val="FF0000"/>
              </a:solidFill>
            </a:endParaRPr>
          </a:p>
        </p:txBody>
      </p:sp>
      <p:sp>
        <p:nvSpPr>
          <p:cNvPr id="1048670" name="TextBox 28"/>
          <p:cNvSpPr txBox="1"/>
          <p:nvPr/>
        </p:nvSpPr>
        <p:spPr>
          <a:xfrm>
            <a:off x="5912961" y="4485109"/>
            <a:ext cx="4051312" cy="891541"/>
          </a:xfrm>
          <a:prstGeom prst="rect">
            <a:avLst/>
          </a:prstGeom>
          <a:noFill/>
        </p:spPr>
        <p:txBody>
          <a:bodyPr wrap="square" rtlCol="0">
            <a:spAutoFit/>
          </a:bodyPr>
          <a:lstStyle/>
          <a:p>
            <a:r>
              <a:rPr lang="en-US" i="1" dirty="0">
                <a:solidFill>
                  <a:srgbClr val="00B0F0"/>
                </a:solidFill>
              </a:rPr>
              <a:t>Production </a:t>
            </a:r>
          </a:p>
          <a:p>
            <a:r>
              <a:rPr lang="en-US" i="1" dirty="0">
                <a:solidFill>
                  <a:srgbClr val="00B0F0"/>
                </a:solidFill>
              </a:rPr>
              <a:t>         Possibilities </a:t>
            </a:r>
          </a:p>
          <a:p>
            <a:r>
              <a:rPr lang="en-US" i="1" dirty="0">
                <a:solidFill>
                  <a:srgbClr val="00B0F0"/>
                </a:solidFill>
              </a:rPr>
              <a:t>                     of La </a:t>
            </a:r>
            <a:r>
              <a:rPr lang="en-US" i="1" dirty="0" err="1">
                <a:solidFill>
                  <a:srgbClr val="00B0F0"/>
                </a:solidFill>
              </a:rPr>
              <a:t>Finca</a:t>
            </a:r>
            <a:endParaRPr lang="en-US" i="1" dirty="0">
              <a:solidFill>
                <a:srgbClr val="00B0F0"/>
              </a:solidFill>
            </a:endParaRPr>
          </a:p>
        </p:txBody>
      </p:sp>
      <p:sp>
        <p:nvSpPr>
          <p:cNvPr id="1048671" name="TextBox 30"/>
          <p:cNvSpPr txBox="1"/>
          <p:nvPr/>
        </p:nvSpPr>
        <p:spPr>
          <a:xfrm>
            <a:off x="4738866" y="6097044"/>
            <a:ext cx="441146" cy="369332"/>
          </a:xfrm>
          <a:prstGeom prst="rect">
            <a:avLst/>
          </a:prstGeom>
          <a:noFill/>
        </p:spPr>
        <p:txBody>
          <a:bodyPr wrap="none" rtlCol="0">
            <a:spAutoFit/>
          </a:bodyPr>
          <a:lstStyle/>
          <a:p>
            <a:r>
              <a:rPr lang="en-US" dirty="0"/>
              <a:t>25</a:t>
            </a:r>
          </a:p>
        </p:txBody>
      </p:sp>
      <p:sp>
        <p:nvSpPr>
          <p:cNvPr id="1048672" name="TextBox 31"/>
          <p:cNvSpPr txBox="1"/>
          <p:nvPr/>
        </p:nvSpPr>
        <p:spPr>
          <a:xfrm>
            <a:off x="3412278" y="4762108"/>
            <a:ext cx="441146" cy="369332"/>
          </a:xfrm>
          <a:prstGeom prst="rect">
            <a:avLst/>
          </a:prstGeom>
          <a:noFill/>
        </p:spPr>
        <p:txBody>
          <a:bodyPr wrap="none" rtlCol="0">
            <a:spAutoFit/>
          </a:bodyPr>
          <a:lstStyle/>
          <a:p>
            <a:r>
              <a:rPr lang="en-US" dirty="0"/>
              <a:t>25</a:t>
            </a:r>
          </a:p>
        </p:txBody>
      </p:sp>
      <p:sp>
        <p:nvSpPr>
          <p:cNvPr id="1048673" name="TextBox 32"/>
          <p:cNvSpPr txBox="1"/>
          <p:nvPr/>
        </p:nvSpPr>
        <p:spPr>
          <a:xfrm>
            <a:off x="3431386" y="2701064"/>
            <a:ext cx="441146" cy="369332"/>
          </a:xfrm>
          <a:prstGeom prst="rect">
            <a:avLst/>
          </a:prstGeom>
          <a:noFill/>
        </p:spPr>
        <p:txBody>
          <a:bodyPr wrap="none" rtlCol="0">
            <a:spAutoFit/>
          </a:bodyPr>
          <a:lstStyle/>
          <a:p>
            <a:r>
              <a:rPr lang="en-US" dirty="0"/>
              <a:t>75</a:t>
            </a:r>
          </a:p>
        </p:txBody>
      </p:sp>
      <p:sp>
        <p:nvSpPr>
          <p:cNvPr id="1048674" name="TextBox 33"/>
          <p:cNvSpPr txBox="1"/>
          <p:nvPr/>
        </p:nvSpPr>
        <p:spPr>
          <a:xfrm>
            <a:off x="7099078" y="6097044"/>
            <a:ext cx="441146" cy="369332"/>
          </a:xfrm>
          <a:prstGeom prst="rect">
            <a:avLst/>
          </a:prstGeom>
          <a:noFill/>
        </p:spPr>
        <p:txBody>
          <a:bodyPr wrap="none" rtlCol="0">
            <a:spAutoFit/>
          </a:bodyPr>
          <a:lstStyle/>
          <a:p>
            <a:r>
              <a:rPr lang="en-US" dirty="0"/>
              <a:t>75</a:t>
            </a:r>
          </a:p>
        </p:txBody>
      </p:sp>
      <p:sp>
        <p:nvSpPr>
          <p:cNvPr id="1048675" name="Title 1"/>
          <p:cNvSpPr>
            <a:spLocks noGrp="1"/>
          </p:cNvSpPr>
          <p:nvPr>
            <p:ph type="title"/>
          </p:nvPr>
        </p:nvSpPr>
        <p:spPr>
          <a:xfrm>
            <a:off x="1522413" y="381000"/>
            <a:ext cx="9829798" cy="1219200"/>
          </a:xfrm>
        </p:spPr>
        <p:txBody>
          <a:bodyPr>
            <a:normAutofit/>
          </a:bodyPr>
          <a:lstStyle/>
          <a:p>
            <a:r>
              <a:rPr lang="en-US" sz="4000" b="1" dirty="0">
                <a:effectLst>
                  <a:outerShdw blurRad="38100" dist="38100" dir="2700000" algn="tl">
                    <a:srgbClr val="000000">
                      <a:alpha val="43137"/>
                    </a:srgbClr>
                  </a:outerShdw>
                </a:effectLst>
              </a:rPr>
              <a:t>The Production Possibilities of La </a:t>
            </a:r>
            <a:r>
              <a:rPr lang="en-US" sz="4000" b="1" dirty="0" err="1">
                <a:effectLst>
                  <a:outerShdw blurRad="38100" dist="38100" dir="2700000" algn="tl">
                    <a:srgbClr val="000000">
                      <a:alpha val="43137"/>
                    </a:srgbClr>
                  </a:outerShdw>
                </a:effectLst>
              </a:rPr>
              <a:t>Finca</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and </a:t>
            </a:r>
            <a:r>
              <a:rPr lang="en-US" sz="4000" b="1" dirty="0" err="1">
                <a:effectLst>
                  <a:outerShdw blurRad="38100" dist="38100" dir="2700000" algn="tl">
                    <a:srgbClr val="000000">
                      <a:alpha val="43137"/>
                    </a:srgbClr>
                  </a:outerShdw>
                </a:effectLst>
              </a:rPr>
              <a:t>Pantalonia</a:t>
            </a:r>
            <a:r>
              <a:rPr lang="en-US" sz="4000" b="1" dirty="0">
                <a:effectLst>
                  <a:outerShdw blurRad="38100" dist="38100" dir="2700000" algn="tl">
                    <a:srgbClr val="000000">
                      <a:alpha val="43137"/>
                    </a:srgbClr>
                  </a:outerShdw>
                </a:effectLst>
              </a:rPr>
              <a:t> in Scenario 1</a:t>
            </a:r>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38" name="Straight Connector 7"/>
          <p:cNvCxnSpPr>
            <a:cxnSpLocks/>
          </p:cNvCxnSpPr>
          <p:nvPr/>
        </p:nvCxnSpPr>
        <p:spPr>
          <a:xfrm>
            <a:off x="3808412" y="1798007"/>
            <a:ext cx="0" cy="426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39" name="Straight Connector 8"/>
          <p:cNvCxnSpPr>
            <a:cxnSpLocks/>
          </p:cNvCxnSpPr>
          <p:nvPr/>
        </p:nvCxnSpPr>
        <p:spPr>
          <a:xfrm flipH="1">
            <a:off x="3808412" y="6065207"/>
            <a:ext cx="4724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48676" name="TextBox 10"/>
          <p:cNvSpPr txBox="1"/>
          <p:nvPr/>
        </p:nvSpPr>
        <p:spPr>
          <a:xfrm>
            <a:off x="3651959" y="6078777"/>
            <a:ext cx="312906" cy="369332"/>
          </a:xfrm>
          <a:prstGeom prst="rect">
            <a:avLst/>
          </a:prstGeom>
          <a:noFill/>
        </p:spPr>
        <p:txBody>
          <a:bodyPr wrap="none" rtlCol="0">
            <a:spAutoFit/>
          </a:bodyPr>
          <a:lstStyle/>
          <a:p>
            <a:r>
              <a:rPr lang="en-US" dirty="0"/>
              <a:t>0</a:t>
            </a:r>
          </a:p>
        </p:txBody>
      </p:sp>
      <p:sp>
        <p:nvSpPr>
          <p:cNvPr id="1048677" name="TextBox 11"/>
          <p:cNvSpPr txBox="1"/>
          <p:nvPr/>
        </p:nvSpPr>
        <p:spPr>
          <a:xfrm>
            <a:off x="8248118" y="6078777"/>
            <a:ext cx="569387" cy="369332"/>
          </a:xfrm>
          <a:prstGeom prst="rect">
            <a:avLst/>
          </a:prstGeom>
          <a:noFill/>
        </p:spPr>
        <p:txBody>
          <a:bodyPr wrap="none" rtlCol="0">
            <a:spAutoFit/>
          </a:bodyPr>
          <a:lstStyle/>
          <a:p>
            <a:r>
              <a:rPr lang="en-US" dirty="0"/>
              <a:t>100</a:t>
            </a:r>
          </a:p>
        </p:txBody>
      </p:sp>
      <p:sp>
        <p:nvSpPr>
          <p:cNvPr id="1048678" name="TextBox 12"/>
          <p:cNvSpPr txBox="1"/>
          <p:nvPr/>
        </p:nvSpPr>
        <p:spPr>
          <a:xfrm>
            <a:off x="5950039" y="6078777"/>
            <a:ext cx="441146" cy="369332"/>
          </a:xfrm>
          <a:prstGeom prst="rect">
            <a:avLst/>
          </a:prstGeom>
          <a:noFill/>
        </p:spPr>
        <p:txBody>
          <a:bodyPr wrap="none" rtlCol="0">
            <a:spAutoFit/>
          </a:bodyPr>
          <a:lstStyle/>
          <a:p>
            <a:r>
              <a:rPr lang="en-US" dirty="0"/>
              <a:t>50</a:t>
            </a:r>
          </a:p>
        </p:txBody>
      </p:sp>
      <p:sp>
        <p:nvSpPr>
          <p:cNvPr id="1048679" name="TextBox 13"/>
          <p:cNvSpPr txBox="1"/>
          <p:nvPr/>
        </p:nvSpPr>
        <p:spPr>
          <a:xfrm>
            <a:off x="3431386" y="3746941"/>
            <a:ext cx="441146" cy="369332"/>
          </a:xfrm>
          <a:prstGeom prst="rect">
            <a:avLst/>
          </a:prstGeom>
          <a:noFill/>
        </p:spPr>
        <p:txBody>
          <a:bodyPr wrap="none" rtlCol="0">
            <a:spAutoFit/>
          </a:bodyPr>
          <a:lstStyle/>
          <a:p>
            <a:r>
              <a:rPr lang="en-US" dirty="0"/>
              <a:t>50</a:t>
            </a:r>
          </a:p>
        </p:txBody>
      </p:sp>
      <p:sp>
        <p:nvSpPr>
          <p:cNvPr id="1048680" name="TextBox 14"/>
          <p:cNvSpPr txBox="1"/>
          <p:nvPr/>
        </p:nvSpPr>
        <p:spPr>
          <a:xfrm>
            <a:off x="3289801" y="1676400"/>
            <a:ext cx="569387" cy="369332"/>
          </a:xfrm>
          <a:prstGeom prst="rect">
            <a:avLst/>
          </a:prstGeom>
          <a:noFill/>
        </p:spPr>
        <p:txBody>
          <a:bodyPr wrap="none" rtlCol="0">
            <a:spAutoFit/>
          </a:bodyPr>
          <a:lstStyle/>
          <a:p>
            <a:r>
              <a:rPr lang="en-US" dirty="0"/>
              <a:t>100</a:t>
            </a:r>
          </a:p>
        </p:txBody>
      </p:sp>
      <p:sp>
        <p:nvSpPr>
          <p:cNvPr id="1048681" name="TextBox 15"/>
          <p:cNvSpPr txBox="1"/>
          <p:nvPr/>
        </p:nvSpPr>
        <p:spPr>
          <a:xfrm>
            <a:off x="3517652" y="5848705"/>
            <a:ext cx="312906" cy="369332"/>
          </a:xfrm>
          <a:prstGeom prst="rect">
            <a:avLst/>
          </a:prstGeom>
          <a:noFill/>
        </p:spPr>
        <p:txBody>
          <a:bodyPr wrap="none" rtlCol="0">
            <a:spAutoFit/>
          </a:bodyPr>
          <a:lstStyle/>
          <a:p>
            <a:r>
              <a:rPr lang="en-US" dirty="0"/>
              <a:t>0</a:t>
            </a:r>
          </a:p>
        </p:txBody>
      </p:sp>
      <p:cxnSp>
        <p:nvCxnSpPr>
          <p:cNvPr id="3145740" name="Straight Connector 18"/>
          <p:cNvCxnSpPr>
            <a:cxnSpLocks/>
            <a:endCxn id="1048677" idx="0"/>
          </p:cNvCxnSpPr>
          <p:nvPr/>
        </p:nvCxnSpPr>
        <p:spPr>
          <a:xfrm>
            <a:off x="3808412" y="3931607"/>
            <a:ext cx="4724400" cy="214717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45741" name="Straight Connector 23"/>
          <p:cNvCxnSpPr>
            <a:cxnSpLocks/>
            <a:stCxn id="1048680" idx="3"/>
            <a:endCxn id="1048678" idx="0"/>
          </p:cNvCxnSpPr>
          <p:nvPr/>
        </p:nvCxnSpPr>
        <p:spPr>
          <a:xfrm>
            <a:off x="3859188" y="1861066"/>
            <a:ext cx="2311424" cy="4217711"/>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048682" name="TextBox 27"/>
          <p:cNvSpPr txBox="1"/>
          <p:nvPr/>
        </p:nvSpPr>
        <p:spPr>
          <a:xfrm>
            <a:off x="4513314" y="2703302"/>
            <a:ext cx="4051312" cy="891540"/>
          </a:xfrm>
          <a:prstGeom prst="rect">
            <a:avLst/>
          </a:prstGeom>
          <a:noFill/>
        </p:spPr>
        <p:txBody>
          <a:bodyPr wrap="square" rtlCol="0">
            <a:spAutoFit/>
          </a:bodyPr>
          <a:lstStyle/>
          <a:p>
            <a:r>
              <a:rPr lang="en-US" i="1" dirty="0">
                <a:solidFill>
                  <a:srgbClr val="FF0000"/>
                </a:solidFill>
              </a:rPr>
              <a:t>Production </a:t>
            </a:r>
          </a:p>
          <a:p>
            <a:r>
              <a:rPr lang="en-US" i="1" dirty="0">
                <a:solidFill>
                  <a:srgbClr val="FF0000"/>
                </a:solidFill>
              </a:rPr>
              <a:t>   Possibilities </a:t>
            </a:r>
          </a:p>
          <a:p>
            <a:r>
              <a:rPr lang="en-US" i="1" dirty="0">
                <a:solidFill>
                  <a:srgbClr val="FF0000"/>
                </a:solidFill>
              </a:rPr>
              <a:t>      of </a:t>
            </a:r>
            <a:r>
              <a:rPr lang="en-US" i="1" dirty="0" err="1">
                <a:solidFill>
                  <a:srgbClr val="FF0000"/>
                </a:solidFill>
              </a:rPr>
              <a:t>Pantalonia</a:t>
            </a:r>
            <a:endParaRPr lang="en-US" i="1" dirty="0">
              <a:solidFill>
                <a:srgbClr val="FF0000"/>
              </a:solidFill>
            </a:endParaRPr>
          </a:p>
        </p:txBody>
      </p:sp>
      <p:sp>
        <p:nvSpPr>
          <p:cNvPr id="1048683" name="TextBox 28"/>
          <p:cNvSpPr txBox="1"/>
          <p:nvPr/>
        </p:nvSpPr>
        <p:spPr>
          <a:xfrm>
            <a:off x="5912961" y="4485109"/>
            <a:ext cx="4051312" cy="891541"/>
          </a:xfrm>
          <a:prstGeom prst="rect">
            <a:avLst/>
          </a:prstGeom>
          <a:noFill/>
        </p:spPr>
        <p:txBody>
          <a:bodyPr wrap="square" rtlCol="0">
            <a:spAutoFit/>
          </a:bodyPr>
          <a:lstStyle/>
          <a:p>
            <a:r>
              <a:rPr lang="en-US" i="1" dirty="0">
                <a:solidFill>
                  <a:srgbClr val="00B0F0"/>
                </a:solidFill>
              </a:rPr>
              <a:t>Production </a:t>
            </a:r>
          </a:p>
          <a:p>
            <a:r>
              <a:rPr lang="en-US" i="1" dirty="0">
                <a:solidFill>
                  <a:srgbClr val="00B0F0"/>
                </a:solidFill>
              </a:rPr>
              <a:t>         Possibilities </a:t>
            </a:r>
          </a:p>
          <a:p>
            <a:r>
              <a:rPr lang="en-US" i="1" dirty="0">
                <a:solidFill>
                  <a:srgbClr val="00B0F0"/>
                </a:solidFill>
              </a:rPr>
              <a:t>                     of La </a:t>
            </a:r>
            <a:r>
              <a:rPr lang="en-US" i="1" dirty="0" err="1">
                <a:solidFill>
                  <a:srgbClr val="00B0F0"/>
                </a:solidFill>
              </a:rPr>
              <a:t>Finca</a:t>
            </a:r>
            <a:endParaRPr lang="en-US" i="1" dirty="0">
              <a:solidFill>
                <a:srgbClr val="00B0F0"/>
              </a:solidFill>
            </a:endParaRPr>
          </a:p>
        </p:txBody>
      </p:sp>
      <p:sp>
        <p:nvSpPr>
          <p:cNvPr id="1048684" name="TextBox 30"/>
          <p:cNvSpPr txBox="1"/>
          <p:nvPr/>
        </p:nvSpPr>
        <p:spPr>
          <a:xfrm>
            <a:off x="4738866" y="6097044"/>
            <a:ext cx="441146" cy="369332"/>
          </a:xfrm>
          <a:prstGeom prst="rect">
            <a:avLst/>
          </a:prstGeom>
          <a:noFill/>
        </p:spPr>
        <p:txBody>
          <a:bodyPr wrap="none" rtlCol="0">
            <a:spAutoFit/>
          </a:bodyPr>
          <a:lstStyle/>
          <a:p>
            <a:r>
              <a:rPr lang="en-US" dirty="0"/>
              <a:t>25</a:t>
            </a:r>
          </a:p>
        </p:txBody>
      </p:sp>
      <p:sp>
        <p:nvSpPr>
          <p:cNvPr id="1048685" name="TextBox 31"/>
          <p:cNvSpPr txBox="1"/>
          <p:nvPr/>
        </p:nvSpPr>
        <p:spPr>
          <a:xfrm>
            <a:off x="3412278" y="4762108"/>
            <a:ext cx="441146" cy="369332"/>
          </a:xfrm>
          <a:prstGeom prst="rect">
            <a:avLst/>
          </a:prstGeom>
          <a:noFill/>
        </p:spPr>
        <p:txBody>
          <a:bodyPr wrap="none" rtlCol="0">
            <a:spAutoFit/>
          </a:bodyPr>
          <a:lstStyle/>
          <a:p>
            <a:r>
              <a:rPr lang="en-US" dirty="0"/>
              <a:t>25</a:t>
            </a:r>
          </a:p>
        </p:txBody>
      </p:sp>
      <p:sp>
        <p:nvSpPr>
          <p:cNvPr id="1048686" name="TextBox 32"/>
          <p:cNvSpPr txBox="1"/>
          <p:nvPr/>
        </p:nvSpPr>
        <p:spPr>
          <a:xfrm>
            <a:off x="3431386" y="2701064"/>
            <a:ext cx="441146" cy="369332"/>
          </a:xfrm>
          <a:prstGeom prst="rect">
            <a:avLst/>
          </a:prstGeom>
          <a:noFill/>
        </p:spPr>
        <p:txBody>
          <a:bodyPr wrap="none" rtlCol="0">
            <a:spAutoFit/>
          </a:bodyPr>
          <a:lstStyle/>
          <a:p>
            <a:r>
              <a:rPr lang="en-US" dirty="0"/>
              <a:t>75</a:t>
            </a:r>
          </a:p>
        </p:txBody>
      </p:sp>
      <p:sp>
        <p:nvSpPr>
          <p:cNvPr id="1048687" name="TextBox 33"/>
          <p:cNvSpPr txBox="1"/>
          <p:nvPr/>
        </p:nvSpPr>
        <p:spPr>
          <a:xfrm>
            <a:off x="7099078" y="6097044"/>
            <a:ext cx="441146" cy="369332"/>
          </a:xfrm>
          <a:prstGeom prst="rect">
            <a:avLst/>
          </a:prstGeom>
          <a:noFill/>
        </p:spPr>
        <p:txBody>
          <a:bodyPr wrap="none" rtlCol="0">
            <a:spAutoFit/>
          </a:bodyPr>
          <a:lstStyle/>
          <a:p>
            <a:r>
              <a:rPr lang="en-US" dirty="0"/>
              <a:t>75</a:t>
            </a:r>
          </a:p>
        </p:txBody>
      </p:sp>
      <p:sp>
        <p:nvSpPr>
          <p:cNvPr id="1048688" name="Oval 1"/>
          <p:cNvSpPr/>
          <p:nvPr/>
        </p:nvSpPr>
        <p:spPr>
          <a:xfrm>
            <a:off x="6042947" y="4876800"/>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89" name="Oval 35"/>
          <p:cNvSpPr/>
          <p:nvPr/>
        </p:nvSpPr>
        <p:spPr>
          <a:xfrm>
            <a:off x="4900293" y="3843134"/>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690" name="TextBox 36"/>
          <p:cNvSpPr txBox="1"/>
          <p:nvPr/>
        </p:nvSpPr>
        <p:spPr>
          <a:xfrm>
            <a:off x="7005450" y="2301792"/>
            <a:ext cx="4194362" cy="1844040"/>
          </a:xfrm>
          <a:prstGeom prst="rect">
            <a:avLst/>
          </a:prstGeom>
          <a:noFill/>
        </p:spPr>
        <p:txBody>
          <a:bodyPr wrap="square" rtlCol="0">
            <a:spAutoFit/>
          </a:bodyPr>
          <a:lstStyle/>
          <a:p>
            <a:pPr>
              <a:spcAft>
                <a:spcPts val="1200"/>
              </a:spcAft>
            </a:pPr>
            <a:r>
              <a:rPr lang="en-US" dirty="0"/>
              <a:t>In autarchy, La </a:t>
            </a:r>
            <a:r>
              <a:rPr lang="en-US" dirty="0" err="1"/>
              <a:t>Finca</a:t>
            </a:r>
            <a:r>
              <a:rPr lang="en-US" dirty="0"/>
              <a:t> has 50 units of food and 25 of clothing, and </a:t>
            </a:r>
            <a:r>
              <a:rPr lang="en-US" dirty="0" err="1"/>
              <a:t>Pantalonia</a:t>
            </a:r>
            <a:r>
              <a:rPr lang="en-US" dirty="0"/>
              <a:t> has 25 food and 50 clothing. </a:t>
            </a:r>
          </a:p>
          <a:p>
            <a:r>
              <a:rPr lang="en-US" dirty="0"/>
              <a:t>What could they have with specialization and trade?</a:t>
            </a:r>
          </a:p>
        </p:txBody>
      </p:sp>
      <p:sp>
        <p:nvSpPr>
          <p:cNvPr id="1048691" name="TextBox 38"/>
          <p:cNvSpPr txBox="1"/>
          <p:nvPr/>
        </p:nvSpPr>
        <p:spPr>
          <a:xfrm>
            <a:off x="2406107" y="2255207"/>
            <a:ext cx="1181732" cy="646331"/>
          </a:xfrm>
          <a:prstGeom prst="rect">
            <a:avLst/>
          </a:prstGeom>
          <a:noFill/>
        </p:spPr>
        <p:txBody>
          <a:bodyPr wrap="square" rtlCol="0">
            <a:spAutoFit/>
          </a:bodyPr>
          <a:lstStyle/>
          <a:p>
            <a:r>
              <a:rPr lang="en-US" b="1" dirty="0"/>
              <a:t>Units of Clothing</a:t>
            </a:r>
          </a:p>
        </p:txBody>
      </p:sp>
      <p:sp>
        <p:nvSpPr>
          <p:cNvPr id="1048692" name="TextBox 39"/>
          <p:cNvSpPr txBox="1"/>
          <p:nvPr/>
        </p:nvSpPr>
        <p:spPr>
          <a:xfrm>
            <a:off x="5180012" y="6488668"/>
            <a:ext cx="2716430" cy="369332"/>
          </a:xfrm>
          <a:prstGeom prst="rect">
            <a:avLst/>
          </a:prstGeom>
          <a:noFill/>
        </p:spPr>
        <p:txBody>
          <a:bodyPr wrap="square" rtlCol="0">
            <a:spAutoFit/>
          </a:bodyPr>
          <a:lstStyle/>
          <a:p>
            <a:r>
              <a:rPr lang="en-US" b="1" dirty="0"/>
              <a:t>Units of Food</a:t>
            </a:r>
          </a:p>
        </p:txBody>
      </p:sp>
      <p:sp>
        <p:nvSpPr>
          <p:cNvPr id="1048693" name="Title 1"/>
          <p:cNvSpPr>
            <a:spLocks noGrp="1"/>
          </p:cNvSpPr>
          <p:nvPr>
            <p:ph type="title"/>
          </p:nvPr>
        </p:nvSpPr>
        <p:spPr>
          <a:xfrm>
            <a:off x="1522413" y="381000"/>
            <a:ext cx="9829798" cy="1219200"/>
          </a:xfrm>
        </p:spPr>
        <p:txBody>
          <a:bodyPr>
            <a:normAutofit/>
          </a:bodyPr>
          <a:lstStyle/>
          <a:p>
            <a:r>
              <a:rPr lang="en-US" sz="4000" b="1" dirty="0">
                <a:effectLst>
                  <a:outerShdw blurRad="38100" dist="38100" dir="2700000" algn="tl">
                    <a:srgbClr val="000000">
                      <a:alpha val="43137"/>
                    </a:srgbClr>
                  </a:outerShdw>
                </a:effectLst>
              </a:rPr>
              <a:t>The Allocation of Resources by La </a:t>
            </a:r>
            <a:r>
              <a:rPr lang="en-US" sz="4000" b="1" dirty="0" err="1">
                <a:effectLst>
                  <a:outerShdw blurRad="38100" dist="38100" dir="2700000" algn="tl">
                    <a:srgbClr val="000000">
                      <a:alpha val="43137"/>
                    </a:srgbClr>
                  </a:outerShdw>
                </a:effectLst>
              </a:rPr>
              <a:t>Finca</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and </a:t>
            </a:r>
            <a:r>
              <a:rPr lang="en-US" sz="4000" b="1" dirty="0" err="1">
                <a:effectLst>
                  <a:outerShdw blurRad="38100" dist="38100" dir="2700000" algn="tl">
                    <a:srgbClr val="000000">
                      <a:alpha val="43137"/>
                    </a:srgbClr>
                  </a:outerShdw>
                </a:effectLst>
              </a:rPr>
              <a:t>Pantalonia</a:t>
            </a:r>
            <a:r>
              <a:rPr lang="en-US" sz="4000" b="1" dirty="0">
                <a:effectLst>
                  <a:outerShdw blurRad="38100" dist="38100" dir="2700000" algn="tl">
                    <a:srgbClr val="000000">
                      <a:alpha val="43137"/>
                    </a:srgbClr>
                  </a:outerShdw>
                </a:effectLst>
              </a:rPr>
              <a:t> in Autarchy</a:t>
            </a:r>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42" name="Straight Connector 7"/>
          <p:cNvCxnSpPr>
            <a:cxnSpLocks/>
          </p:cNvCxnSpPr>
          <p:nvPr/>
        </p:nvCxnSpPr>
        <p:spPr>
          <a:xfrm>
            <a:off x="3808412" y="1798007"/>
            <a:ext cx="0" cy="426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43" name="Straight Connector 8"/>
          <p:cNvCxnSpPr>
            <a:cxnSpLocks/>
          </p:cNvCxnSpPr>
          <p:nvPr/>
        </p:nvCxnSpPr>
        <p:spPr>
          <a:xfrm flipH="1">
            <a:off x="3808412" y="6065207"/>
            <a:ext cx="4724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48694" name="TextBox 10"/>
          <p:cNvSpPr txBox="1"/>
          <p:nvPr/>
        </p:nvSpPr>
        <p:spPr>
          <a:xfrm>
            <a:off x="3651959" y="6078777"/>
            <a:ext cx="312906" cy="369332"/>
          </a:xfrm>
          <a:prstGeom prst="rect">
            <a:avLst/>
          </a:prstGeom>
          <a:noFill/>
        </p:spPr>
        <p:txBody>
          <a:bodyPr wrap="none" rtlCol="0">
            <a:spAutoFit/>
          </a:bodyPr>
          <a:lstStyle/>
          <a:p>
            <a:r>
              <a:rPr lang="en-US" dirty="0"/>
              <a:t>0</a:t>
            </a:r>
          </a:p>
        </p:txBody>
      </p:sp>
      <p:sp>
        <p:nvSpPr>
          <p:cNvPr id="1048695" name="TextBox 11"/>
          <p:cNvSpPr txBox="1"/>
          <p:nvPr/>
        </p:nvSpPr>
        <p:spPr>
          <a:xfrm>
            <a:off x="8248118" y="6078777"/>
            <a:ext cx="569387" cy="369332"/>
          </a:xfrm>
          <a:prstGeom prst="rect">
            <a:avLst/>
          </a:prstGeom>
          <a:noFill/>
        </p:spPr>
        <p:txBody>
          <a:bodyPr wrap="none" rtlCol="0">
            <a:spAutoFit/>
          </a:bodyPr>
          <a:lstStyle/>
          <a:p>
            <a:r>
              <a:rPr lang="en-US" dirty="0"/>
              <a:t>100</a:t>
            </a:r>
          </a:p>
        </p:txBody>
      </p:sp>
      <p:sp>
        <p:nvSpPr>
          <p:cNvPr id="1048696" name="TextBox 12"/>
          <p:cNvSpPr txBox="1"/>
          <p:nvPr/>
        </p:nvSpPr>
        <p:spPr>
          <a:xfrm>
            <a:off x="5950039" y="6078777"/>
            <a:ext cx="441146" cy="369332"/>
          </a:xfrm>
          <a:prstGeom prst="rect">
            <a:avLst/>
          </a:prstGeom>
          <a:noFill/>
        </p:spPr>
        <p:txBody>
          <a:bodyPr wrap="none" rtlCol="0">
            <a:spAutoFit/>
          </a:bodyPr>
          <a:lstStyle/>
          <a:p>
            <a:r>
              <a:rPr lang="en-US" dirty="0"/>
              <a:t>50</a:t>
            </a:r>
          </a:p>
        </p:txBody>
      </p:sp>
      <p:sp>
        <p:nvSpPr>
          <p:cNvPr id="1048697" name="TextBox 13"/>
          <p:cNvSpPr txBox="1"/>
          <p:nvPr/>
        </p:nvSpPr>
        <p:spPr>
          <a:xfrm>
            <a:off x="3431386" y="3746941"/>
            <a:ext cx="441146" cy="369332"/>
          </a:xfrm>
          <a:prstGeom prst="rect">
            <a:avLst/>
          </a:prstGeom>
          <a:noFill/>
        </p:spPr>
        <p:txBody>
          <a:bodyPr wrap="none" rtlCol="0">
            <a:spAutoFit/>
          </a:bodyPr>
          <a:lstStyle/>
          <a:p>
            <a:r>
              <a:rPr lang="en-US" dirty="0"/>
              <a:t>50</a:t>
            </a:r>
          </a:p>
        </p:txBody>
      </p:sp>
      <p:sp>
        <p:nvSpPr>
          <p:cNvPr id="1048698" name="TextBox 14"/>
          <p:cNvSpPr txBox="1"/>
          <p:nvPr/>
        </p:nvSpPr>
        <p:spPr>
          <a:xfrm>
            <a:off x="3289801" y="1676400"/>
            <a:ext cx="569387" cy="369332"/>
          </a:xfrm>
          <a:prstGeom prst="rect">
            <a:avLst/>
          </a:prstGeom>
          <a:noFill/>
        </p:spPr>
        <p:txBody>
          <a:bodyPr wrap="none" rtlCol="0">
            <a:spAutoFit/>
          </a:bodyPr>
          <a:lstStyle/>
          <a:p>
            <a:r>
              <a:rPr lang="en-US" dirty="0"/>
              <a:t>100</a:t>
            </a:r>
          </a:p>
        </p:txBody>
      </p:sp>
      <p:sp>
        <p:nvSpPr>
          <p:cNvPr id="1048699" name="TextBox 15"/>
          <p:cNvSpPr txBox="1"/>
          <p:nvPr/>
        </p:nvSpPr>
        <p:spPr>
          <a:xfrm>
            <a:off x="3517652" y="5848705"/>
            <a:ext cx="312906" cy="369332"/>
          </a:xfrm>
          <a:prstGeom prst="rect">
            <a:avLst/>
          </a:prstGeom>
          <a:noFill/>
        </p:spPr>
        <p:txBody>
          <a:bodyPr wrap="none" rtlCol="0">
            <a:spAutoFit/>
          </a:bodyPr>
          <a:lstStyle/>
          <a:p>
            <a:r>
              <a:rPr lang="en-US" dirty="0"/>
              <a:t>0</a:t>
            </a:r>
          </a:p>
        </p:txBody>
      </p:sp>
      <p:cxnSp>
        <p:nvCxnSpPr>
          <p:cNvPr id="3145744" name="Straight Connector 18"/>
          <p:cNvCxnSpPr>
            <a:cxnSpLocks/>
            <a:endCxn id="1048695" idx="0"/>
          </p:cNvCxnSpPr>
          <p:nvPr/>
        </p:nvCxnSpPr>
        <p:spPr>
          <a:xfrm>
            <a:off x="3808412" y="3931607"/>
            <a:ext cx="4724400" cy="2147170"/>
          </a:xfrm>
          <a:prstGeom prst="line">
            <a:avLst/>
          </a:prstGeom>
          <a:ln w="4762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145745" name="Straight Connector 23"/>
          <p:cNvCxnSpPr>
            <a:cxnSpLocks/>
            <a:stCxn id="1048698" idx="3"/>
            <a:endCxn id="1048696" idx="0"/>
          </p:cNvCxnSpPr>
          <p:nvPr/>
        </p:nvCxnSpPr>
        <p:spPr>
          <a:xfrm>
            <a:off x="3859188" y="1861066"/>
            <a:ext cx="2311424" cy="4217711"/>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
        <p:nvSpPr>
          <p:cNvPr id="1048700" name="TextBox 27"/>
          <p:cNvSpPr txBox="1"/>
          <p:nvPr/>
        </p:nvSpPr>
        <p:spPr>
          <a:xfrm>
            <a:off x="4513314" y="2703302"/>
            <a:ext cx="4051312" cy="891540"/>
          </a:xfrm>
          <a:prstGeom prst="rect">
            <a:avLst/>
          </a:prstGeom>
          <a:noFill/>
        </p:spPr>
        <p:txBody>
          <a:bodyPr wrap="square" rtlCol="0">
            <a:spAutoFit/>
          </a:bodyPr>
          <a:lstStyle/>
          <a:p>
            <a:r>
              <a:rPr lang="en-US" i="1" dirty="0">
                <a:solidFill>
                  <a:srgbClr val="FF0000"/>
                </a:solidFill>
              </a:rPr>
              <a:t>Production </a:t>
            </a:r>
          </a:p>
          <a:p>
            <a:r>
              <a:rPr lang="en-US" i="1" dirty="0">
                <a:solidFill>
                  <a:srgbClr val="FF0000"/>
                </a:solidFill>
              </a:rPr>
              <a:t>   Possibilities </a:t>
            </a:r>
          </a:p>
          <a:p>
            <a:r>
              <a:rPr lang="en-US" i="1" dirty="0">
                <a:solidFill>
                  <a:srgbClr val="FF0000"/>
                </a:solidFill>
              </a:rPr>
              <a:t>      of </a:t>
            </a:r>
            <a:r>
              <a:rPr lang="en-US" i="1" dirty="0" err="1">
                <a:solidFill>
                  <a:srgbClr val="FF0000"/>
                </a:solidFill>
              </a:rPr>
              <a:t>Pantalonia</a:t>
            </a:r>
            <a:endParaRPr lang="en-US" i="1" dirty="0">
              <a:solidFill>
                <a:srgbClr val="FF0000"/>
              </a:solidFill>
            </a:endParaRPr>
          </a:p>
        </p:txBody>
      </p:sp>
      <p:sp>
        <p:nvSpPr>
          <p:cNvPr id="1048701" name="TextBox 28"/>
          <p:cNvSpPr txBox="1"/>
          <p:nvPr/>
        </p:nvSpPr>
        <p:spPr>
          <a:xfrm>
            <a:off x="5912961" y="4485109"/>
            <a:ext cx="4051312" cy="891541"/>
          </a:xfrm>
          <a:prstGeom prst="rect">
            <a:avLst/>
          </a:prstGeom>
          <a:noFill/>
        </p:spPr>
        <p:txBody>
          <a:bodyPr wrap="square" rtlCol="0">
            <a:spAutoFit/>
          </a:bodyPr>
          <a:lstStyle/>
          <a:p>
            <a:r>
              <a:rPr lang="en-US" i="1" dirty="0">
                <a:solidFill>
                  <a:srgbClr val="00B0F0"/>
                </a:solidFill>
              </a:rPr>
              <a:t>Production </a:t>
            </a:r>
          </a:p>
          <a:p>
            <a:r>
              <a:rPr lang="en-US" i="1" dirty="0">
                <a:solidFill>
                  <a:srgbClr val="00B0F0"/>
                </a:solidFill>
              </a:rPr>
              <a:t>         Possibilities </a:t>
            </a:r>
          </a:p>
          <a:p>
            <a:r>
              <a:rPr lang="en-US" i="1" dirty="0">
                <a:solidFill>
                  <a:srgbClr val="00B0F0"/>
                </a:solidFill>
              </a:rPr>
              <a:t>                     of La </a:t>
            </a:r>
            <a:r>
              <a:rPr lang="en-US" i="1" dirty="0" err="1">
                <a:solidFill>
                  <a:srgbClr val="00B0F0"/>
                </a:solidFill>
              </a:rPr>
              <a:t>Finca</a:t>
            </a:r>
            <a:endParaRPr lang="en-US" i="1" dirty="0">
              <a:solidFill>
                <a:srgbClr val="00B0F0"/>
              </a:solidFill>
            </a:endParaRPr>
          </a:p>
        </p:txBody>
      </p:sp>
      <p:sp>
        <p:nvSpPr>
          <p:cNvPr id="1048702" name="TextBox 30"/>
          <p:cNvSpPr txBox="1"/>
          <p:nvPr/>
        </p:nvSpPr>
        <p:spPr>
          <a:xfrm>
            <a:off x="4738866" y="6097044"/>
            <a:ext cx="441146" cy="369332"/>
          </a:xfrm>
          <a:prstGeom prst="rect">
            <a:avLst/>
          </a:prstGeom>
          <a:noFill/>
        </p:spPr>
        <p:txBody>
          <a:bodyPr wrap="none" rtlCol="0">
            <a:spAutoFit/>
          </a:bodyPr>
          <a:lstStyle/>
          <a:p>
            <a:r>
              <a:rPr lang="en-US" dirty="0"/>
              <a:t>25</a:t>
            </a:r>
          </a:p>
        </p:txBody>
      </p:sp>
      <p:sp>
        <p:nvSpPr>
          <p:cNvPr id="1048703" name="TextBox 31"/>
          <p:cNvSpPr txBox="1"/>
          <p:nvPr/>
        </p:nvSpPr>
        <p:spPr>
          <a:xfrm>
            <a:off x="3412278" y="4762108"/>
            <a:ext cx="441146" cy="369332"/>
          </a:xfrm>
          <a:prstGeom prst="rect">
            <a:avLst/>
          </a:prstGeom>
          <a:noFill/>
        </p:spPr>
        <p:txBody>
          <a:bodyPr wrap="none" rtlCol="0">
            <a:spAutoFit/>
          </a:bodyPr>
          <a:lstStyle/>
          <a:p>
            <a:r>
              <a:rPr lang="en-US" dirty="0"/>
              <a:t>25</a:t>
            </a:r>
          </a:p>
        </p:txBody>
      </p:sp>
      <p:sp>
        <p:nvSpPr>
          <p:cNvPr id="1048704" name="TextBox 32"/>
          <p:cNvSpPr txBox="1"/>
          <p:nvPr/>
        </p:nvSpPr>
        <p:spPr>
          <a:xfrm>
            <a:off x="3431386" y="2701064"/>
            <a:ext cx="441146" cy="369332"/>
          </a:xfrm>
          <a:prstGeom prst="rect">
            <a:avLst/>
          </a:prstGeom>
          <a:noFill/>
        </p:spPr>
        <p:txBody>
          <a:bodyPr wrap="none" rtlCol="0">
            <a:spAutoFit/>
          </a:bodyPr>
          <a:lstStyle/>
          <a:p>
            <a:r>
              <a:rPr lang="en-US" dirty="0"/>
              <a:t>75</a:t>
            </a:r>
          </a:p>
        </p:txBody>
      </p:sp>
      <p:sp>
        <p:nvSpPr>
          <p:cNvPr id="1048705" name="TextBox 33"/>
          <p:cNvSpPr txBox="1"/>
          <p:nvPr/>
        </p:nvSpPr>
        <p:spPr>
          <a:xfrm>
            <a:off x="7099078" y="6097044"/>
            <a:ext cx="441146" cy="369332"/>
          </a:xfrm>
          <a:prstGeom prst="rect">
            <a:avLst/>
          </a:prstGeom>
          <a:noFill/>
        </p:spPr>
        <p:txBody>
          <a:bodyPr wrap="none" rtlCol="0">
            <a:spAutoFit/>
          </a:bodyPr>
          <a:lstStyle/>
          <a:p>
            <a:r>
              <a:rPr lang="en-US" dirty="0"/>
              <a:t>75</a:t>
            </a:r>
          </a:p>
        </p:txBody>
      </p:sp>
      <p:sp>
        <p:nvSpPr>
          <p:cNvPr id="1048706" name="Oval 1"/>
          <p:cNvSpPr/>
          <p:nvPr/>
        </p:nvSpPr>
        <p:spPr>
          <a:xfrm>
            <a:off x="8374704" y="5917829"/>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7" name="Oval 35"/>
          <p:cNvSpPr/>
          <p:nvPr/>
        </p:nvSpPr>
        <p:spPr>
          <a:xfrm>
            <a:off x="3731523" y="1765988"/>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08" name="TextBox 36"/>
          <p:cNvSpPr txBox="1"/>
          <p:nvPr/>
        </p:nvSpPr>
        <p:spPr>
          <a:xfrm>
            <a:off x="6415693" y="2301296"/>
            <a:ext cx="5085072" cy="2225040"/>
          </a:xfrm>
          <a:prstGeom prst="rect">
            <a:avLst/>
          </a:prstGeom>
          <a:noFill/>
        </p:spPr>
        <p:txBody>
          <a:bodyPr wrap="square" rtlCol="0">
            <a:spAutoFit/>
          </a:bodyPr>
          <a:lstStyle/>
          <a:p>
            <a:r>
              <a:rPr lang="en-US" dirty="0"/>
              <a:t>With complete specialization and trade, global food production rises from 75 (25+50) to 100, and global clothing production rises to the same degree, for a global welfare increase from 150 to 200 (+33.3%). Assuming that the two countries trade one-to-one, they will each experience that same level of increased welfare.</a:t>
            </a:r>
          </a:p>
        </p:txBody>
      </p:sp>
      <p:sp>
        <p:nvSpPr>
          <p:cNvPr id="1048709" name="TextBox 24"/>
          <p:cNvSpPr txBox="1"/>
          <p:nvPr/>
        </p:nvSpPr>
        <p:spPr>
          <a:xfrm>
            <a:off x="2406107" y="2255207"/>
            <a:ext cx="1181732" cy="646331"/>
          </a:xfrm>
          <a:prstGeom prst="rect">
            <a:avLst/>
          </a:prstGeom>
          <a:noFill/>
        </p:spPr>
        <p:txBody>
          <a:bodyPr wrap="square" rtlCol="0">
            <a:spAutoFit/>
          </a:bodyPr>
          <a:lstStyle/>
          <a:p>
            <a:r>
              <a:rPr lang="en-US" b="1" dirty="0"/>
              <a:t>Units of Clothing</a:t>
            </a:r>
          </a:p>
        </p:txBody>
      </p:sp>
      <p:sp>
        <p:nvSpPr>
          <p:cNvPr id="1048710" name="TextBox 25"/>
          <p:cNvSpPr txBox="1"/>
          <p:nvPr/>
        </p:nvSpPr>
        <p:spPr>
          <a:xfrm>
            <a:off x="5180012" y="6488668"/>
            <a:ext cx="2716430" cy="369332"/>
          </a:xfrm>
          <a:prstGeom prst="rect">
            <a:avLst/>
          </a:prstGeom>
          <a:noFill/>
        </p:spPr>
        <p:txBody>
          <a:bodyPr wrap="square" rtlCol="0">
            <a:spAutoFit/>
          </a:bodyPr>
          <a:lstStyle/>
          <a:p>
            <a:r>
              <a:rPr lang="en-US" b="1" dirty="0"/>
              <a:t>Units of Food</a:t>
            </a:r>
          </a:p>
        </p:txBody>
      </p:sp>
      <p:sp>
        <p:nvSpPr>
          <p:cNvPr id="1048711" name="Title 1"/>
          <p:cNvSpPr>
            <a:spLocks noGrp="1"/>
          </p:cNvSpPr>
          <p:nvPr>
            <p:ph type="title"/>
          </p:nvPr>
        </p:nvSpPr>
        <p:spPr>
          <a:xfrm>
            <a:off x="1522413" y="381000"/>
            <a:ext cx="9829798" cy="1219200"/>
          </a:xfrm>
        </p:spPr>
        <p:txBody>
          <a:bodyPr>
            <a:normAutofit/>
          </a:bodyPr>
          <a:lstStyle/>
          <a:p>
            <a:r>
              <a:rPr lang="en-US" sz="4000" b="1" dirty="0">
                <a:effectLst>
                  <a:outerShdw blurRad="38100" dist="38100" dir="2700000" algn="tl">
                    <a:srgbClr val="000000">
                      <a:alpha val="43137"/>
                    </a:srgbClr>
                  </a:outerShdw>
                </a:effectLst>
              </a:rPr>
              <a:t>The Allocation of Resources by La </a:t>
            </a:r>
            <a:r>
              <a:rPr lang="en-US" sz="4000" b="1" dirty="0" err="1">
                <a:effectLst>
                  <a:outerShdw blurRad="38100" dist="38100" dir="2700000" algn="tl">
                    <a:srgbClr val="000000">
                      <a:alpha val="43137"/>
                    </a:srgbClr>
                  </a:outerShdw>
                </a:effectLst>
              </a:rPr>
              <a:t>Finca</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and </a:t>
            </a:r>
            <a:r>
              <a:rPr lang="en-US" sz="4000" b="1" dirty="0" err="1">
                <a:effectLst>
                  <a:outerShdw blurRad="38100" dist="38100" dir="2700000" algn="tl">
                    <a:srgbClr val="000000">
                      <a:alpha val="43137"/>
                    </a:srgbClr>
                  </a:outerShdw>
                </a:effectLst>
              </a:rPr>
              <a:t>Pantalonia</a:t>
            </a:r>
            <a:r>
              <a:rPr lang="en-US" sz="4000" b="1" dirty="0">
                <a:effectLst>
                  <a:outerShdw blurRad="38100" dist="38100" dir="2700000" algn="tl">
                    <a:srgbClr val="000000">
                      <a:alpha val="43137"/>
                    </a:srgbClr>
                  </a:outerShdw>
                </a:effectLst>
              </a:rPr>
              <a:t> in Trade</a:t>
            </a:r>
          </a:p>
        </p:txBody>
      </p:sp>
      <p:sp>
        <p:nvSpPr>
          <p:cNvPr id="1048712" name="Rectangle 2"/>
          <p:cNvSpPr/>
          <p:nvPr/>
        </p:nvSpPr>
        <p:spPr>
          <a:xfrm>
            <a:off x="1903412" y="1981200"/>
            <a:ext cx="3763554" cy="167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13" name="TextBox 3"/>
          <p:cNvSpPr txBox="1"/>
          <p:nvPr/>
        </p:nvSpPr>
        <p:spPr>
          <a:xfrm>
            <a:off x="2023212" y="2088802"/>
            <a:ext cx="3736567" cy="134874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But what should a country do if it is not best at anything?</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712"/>
                                        </p:tgtEl>
                                        <p:attrNameLst>
                                          <p:attrName>style.visibility</p:attrName>
                                        </p:attrNameLst>
                                      </p:cBhvr>
                                      <p:to>
                                        <p:strVal val="visible"/>
                                      </p:to>
                                    </p:set>
                                    <p:anim calcmode="lin" valueType="num">
                                      <p:cBhvr>
                                        <p:cTn id="7" dur="1000" fill="hold"/>
                                        <p:tgtEl>
                                          <p:spTgt spid="1048712"/>
                                        </p:tgtEl>
                                        <p:attrNameLst>
                                          <p:attrName>ppt_w</p:attrName>
                                        </p:attrNameLst>
                                      </p:cBhvr>
                                      <p:tavLst>
                                        <p:tav tm="0">
                                          <p:val>
                                            <p:fltVal val="0"/>
                                          </p:val>
                                        </p:tav>
                                        <p:tav tm="100000">
                                          <p:val>
                                            <p:strVal val="#ppt_w"/>
                                          </p:val>
                                        </p:tav>
                                      </p:tavLst>
                                    </p:anim>
                                    <p:anim calcmode="lin" valueType="num">
                                      <p:cBhvr>
                                        <p:cTn id="8" dur="1000" fill="hold"/>
                                        <p:tgtEl>
                                          <p:spTgt spid="1048712"/>
                                        </p:tgtEl>
                                        <p:attrNameLst>
                                          <p:attrName>ppt_h</p:attrName>
                                        </p:attrNameLst>
                                      </p:cBhvr>
                                      <p:tavLst>
                                        <p:tav tm="0">
                                          <p:val>
                                            <p:fltVal val="0"/>
                                          </p:val>
                                        </p:tav>
                                        <p:tav tm="100000">
                                          <p:val>
                                            <p:strVal val="#ppt_h"/>
                                          </p:val>
                                        </p:tav>
                                      </p:tavLst>
                                    </p:anim>
                                    <p:anim calcmode="lin" valueType="num">
                                      <p:cBhvr>
                                        <p:cTn id="9" dur="1000" fill="hold"/>
                                        <p:tgtEl>
                                          <p:spTgt spid="1048712"/>
                                        </p:tgtEl>
                                        <p:attrNameLst>
                                          <p:attrName>style.rotation</p:attrName>
                                        </p:attrNameLst>
                                      </p:cBhvr>
                                      <p:tavLst>
                                        <p:tav tm="0">
                                          <p:val>
                                            <p:fltVal val="90"/>
                                          </p:val>
                                        </p:tav>
                                        <p:tav tm="100000">
                                          <p:val>
                                            <p:fltVal val="0"/>
                                          </p:val>
                                        </p:tav>
                                      </p:tavLst>
                                    </p:anim>
                                    <p:animEffect transition="in" filter="fade">
                                      <p:cBhvr>
                                        <p:cTn id="10" dur="1000"/>
                                        <p:tgtEl>
                                          <p:spTgt spid="10487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48713"/>
                                        </p:tgtEl>
                                        <p:attrNameLst>
                                          <p:attrName>style.visibility</p:attrName>
                                        </p:attrNameLst>
                                      </p:cBhvr>
                                      <p:to>
                                        <p:strVal val="visible"/>
                                      </p:to>
                                    </p:set>
                                    <p:anim calcmode="lin" valueType="num">
                                      <p:cBhvr>
                                        <p:cTn id="13" dur="1000" fill="hold"/>
                                        <p:tgtEl>
                                          <p:spTgt spid="1048713"/>
                                        </p:tgtEl>
                                        <p:attrNameLst>
                                          <p:attrName>ppt_w</p:attrName>
                                        </p:attrNameLst>
                                      </p:cBhvr>
                                      <p:tavLst>
                                        <p:tav tm="0">
                                          <p:val>
                                            <p:fltVal val="0"/>
                                          </p:val>
                                        </p:tav>
                                        <p:tav tm="100000">
                                          <p:val>
                                            <p:strVal val="#ppt_w"/>
                                          </p:val>
                                        </p:tav>
                                      </p:tavLst>
                                    </p:anim>
                                    <p:anim calcmode="lin" valueType="num">
                                      <p:cBhvr>
                                        <p:cTn id="14" dur="1000" fill="hold"/>
                                        <p:tgtEl>
                                          <p:spTgt spid="1048713"/>
                                        </p:tgtEl>
                                        <p:attrNameLst>
                                          <p:attrName>ppt_h</p:attrName>
                                        </p:attrNameLst>
                                      </p:cBhvr>
                                      <p:tavLst>
                                        <p:tav tm="0">
                                          <p:val>
                                            <p:fltVal val="0"/>
                                          </p:val>
                                        </p:tav>
                                        <p:tav tm="100000">
                                          <p:val>
                                            <p:strVal val="#ppt_h"/>
                                          </p:val>
                                        </p:tav>
                                      </p:tavLst>
                                    </p:anim>
                                    <p:anim calcmode="lin" valueType="num">
                                      <p:cBhvr>
                                        <p:cTn id="15" dur="1000" fill="hold"/>
                                        <p:tgtEl>
                                          <p:spTgt spid="1048713"/>
                                        </p:tgtEl>
                                        <p:attrNameLst>
                                          <p:attrName>style.rotation</p:attrName>
                                        </p:attrNameLst>
                                      </p:cBhvr>
                                      <p:tavLst>
                                        <p:tav tm="0">
                                          <p:val>
                                            <p:fltVal val="90"/>
                                          </p:val>
                                        </p:tav>
                                        <p:tav tm="100000">
                                          <p:val>
                                            <p:fltVal val="0"/>
                                          </p:val>
                                        </p:tav>
                                      </p:tavLst>
                                    </p:anim>
                                    <p:animEffect transition="in" filter="fade">
                                      <p:cBhvr>
                                        <p:cTn id="16" dur="1000"/>
                                        <p:tgtEl>
                                          <p:spTgt spid="10487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2" grpId="0" animBg="1"/>
      <p:bldP spid="104871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14" name="Rectangle 2"/>
          <p:cNvSpPr>
            <a:spLocks noGrp="1" noChangeArrowheads="1"/>
          </p:cNvSpPr>
          <p:nvPr>
            <p:ph type="body" idx="1"/>
          </p:nvPr>
        </p:nvSpPr>
        <p:spPr>
          <a:xfrm>
            <a:off x="989014" y="1981200"/>
            <a:ext cx="6019798" cy="5600700"/>
          </a:xfrm>
        </p:spPr>
        <p:txBody>
          <a:bodyPr>
            <a:normAutofit fontScale="96429"/>
          </a:bodyPr>
          <a:lstStyle/>
          <a:p>
            <a:pPr marL="457200" indent="0">
              <a:buNone/>
            </a:pPr>
            <a:r>
              <a:rPr lang="en-US" sz="2800" dirty="0"/>
              <a:t>The gains from trade come not from absolute advantages between countries, but the reallocation of resources </a:t>
            </a:r>
            <a:r>
              <a:rPr lang="en-US" sz="2800" i="1" dirty="0"/>
              <a:t>within</a:t>
            </a:r>
            <a:r>
              <a:rPr lang="en-US" sz="2800" dirty="0"/>
              <a:t> a country that is facilitated by trade with others. </a:t>
            </a:r>
          </a:p>
          <a:p>
            <a:pPr marL="457200" indent="0">
              <a:buNone/>
            </a:pPr>
            <a:r>
              <a:rPr lang="en-US" sz="2800" dirty="0"/>
              <a:t>Each country will do better by concentrating on those goods in which it is comparatively more productive (or less unproductive).  </a:t>
            </a:r>
          </a:p>
          <a:p>
            <a:pPr marL="457200" indent="0">
              <a:buNone/>
            </a:pPr>
            <a:r>
              <a:rPr lang="en-US" sz="2800" dirty="0"/>
              <a:t>Even uncompetitive countries can gain from trade with more competitive partners.</a:t>
            </a:r>
          </a:p>
          <a:p>
            <a:pPr marL="457200" indent="0">
              <a:buNone/>
            </a:pPr>
            <a:r>
              <a:rPr lang="en-US" sz="2800" b="1" dirty="0">
                <a:effectLst>
                  <a:outerShdw blurRad="38100" dist="38100" dir="2700000" algn="tl">
                    <a:srgbClr val="000000">
                      <a:alpha val="43137"/>
                    </a:srgbClr>
                  </a:outerShdw>
                </a:effectLst>
              </a:rPr>
              <a:t>       </a:t>
            </a:r>
          </a:p>
        </p:txBody>
      </p:sp>
      <p:sp>
        <p:nvSpPr>
          <p:cNvPr id="1048715" name="Rectangle 3"/>
          <p:cNvSpPr>
            <a:spLocks noGrp="1" noChangeArrowheads="1"/>
          </p:cNvSpPr>
          <p:nvPr>
            <p:ph type="title"/>
          </p:nvPr>
        </p:nvSpPr>
        <p:spPr>
          <a:xfrm>
            <a:off x="1446212" y="457200"/>
            <a:ext cx="10210800" cy="1143000"/>
          </a:xfrm>
        </p:spPr>
        <p:txBody>
          <a:bodyPr>
            <a:normAutofit fontScale="90000"/>
          </a:bodyPr>
          <a:lstStyle/>
          <a:p>
            <a:r>
              <a:rPr lang="en-US" sz="4200" b="1" dirty="0">
                <a:effectLst>
                  <a:outerShdw blurRad="38100" dist="38100" dir="2700000" algn="tl">
                    <a:srgbClr val="000000"/>
                  </a:outerShdw>
                </a:effectLst>
              </a:rPr>
              <a:t>Phase III:</a:t>
            </a:r>
            <a:br>
              <a:rPr lang="en-US" sz="4200" b="1" dirty="0">
                <a:effectLst>
                  <a:outerShdw blurRad="38100" dist="38100" dir="2700000" algn="tl">
                    <a:srgbClr val="000000"/>
                  </a:outerShdw>
                </a:effectLst>
              </a:rPr>
            </a:br>
            <a:r>
              <a:rPr lang="en-US" sz="4200" b="1" dirty="0">
                <a:effectLst>
                  <a:outerShdw blurRad="38100" dist="38100" dir="2700000" algn="tl">
                    <a:srgbClr val="000000"/>
                  </a:outerShdw>
                </a:effectLst>
              </a:rPr>
              <a:t>David Ricardo’s Comparative Advantage</a:t>
            </a:r>
            <a:br>
              <a:rPr lang="en-US" sz="4200" b="1" dirty="0">
                <a:effectLst>
                  <a:outerShdw blurRad="38100" dist="38100" dir="2700000" algn="tl">
                    <a:srgbClr val="000000"/>
                  </a:outerShdw>
                </a:effectLst>
              </a:rPr>
            </a:br>
            <a:r>
              <a:rPr lang="en-US" sz="2700" b="1" i="1" dirty="0">
                <a:effectLst>
                  <a:outerShdw blurRad="38100" dist="38100" dir="2700000" algn="tl">
                    <a:srgbClr val="000000"/>
                  </a:outerShdw>
                </a:effectLst>
              </a:rPr>
              <a:t>On the Principles of Political Economy and Taxation </a:t>
            </a:r>
            <a:r>
              <a:rPr lang="en-US" sz="2700" b="1" dirty="0">
                <a:effectLst>
                  <a:outerShdw blurRad="38100" dist="38100" dir="2700000" algn="tl">
                    <a:srgbClr val="000000"/>
                  </a:outerShdw>
                </a:effectLst>
              </a:rPr>
              <a:t>(1817) </a:t>
            </a:r>
          </a:p>
        </p:txBody>
      </p:sp>
      <p:pic>
        <p:nvPicPr>
          <p:cNvPr id="2097160" name="Picture 6"/>
          <p:cNvPicPr>
            <a:picLocks noChangeAspect="1"/>
          </p:cNvPicPr>
          <p:nvPr/>
        </p:nvPicPr>
        <p:blipFill rotWithShape="1">
          <a:blip r:embed="rId3"/>
          <a:srcRect l="26669" r="4094"/>
          <a:stretch>
            <a:fillRect/>
          </a:stretch>
        </p:blipFill>
        <p:spPr>
          <a:xfrm>
            <a:off x="7161212" y="1828800"/>
            <a:ext cx="5029200" cy="5029200"/>
          </a:xfrm>
          <a:prstGeom prst="rect">
            <a:avLst/>
          </a:prstGeom>
        </p:spPr>
      </p:pic>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46" name="Straight Connector 7"/>
          <p:cNvCxnSpPr>
            <a:cxnSpLocks/>
          </p:cNvCxnSpPr>
          <p:nvPr/>
        </p:nvCxnSpPr>
        <p:spPr>
          <a:xfrm>
            <a:off x="3808412" y="1798007"/>
            <a:ext cx="0" cy="426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47" name="Straight Connector 8"/>
          <p:cNvCxnSpPr>
            <a:cxnSpLocks/>
          </p:cNvCxnSpPr>
          <p:nvPr/>
        </p:nvCxnSpPr>
        <p:spPr>
          <a:xfrm flipH="1">
            <a:off x="3808412" y="6065207"/>
            <a:ext cx="609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48719" name="TextBox 10"/>
          <p:cNvSpPr txBox="1"/>
          <p:nvPr/>
        </p:nvSpPr>
        <p:spPr>
          <a:xfrm>
            <a:off x="3651959" y="6078777"/>
            <a:ext cx="312906" cy="369332"/>
          </a:xfrm>
          <a:prstGeom prst="rect">
            <a:avLst/>
          </a:prstGeom>
          <a:noFill/>
        </p:spPr>
        <p:txBody>
          <a:bodyPr wrap="none" rtlCol="0">
            <a:spAutoFit/>
          </a:bodyPr>
          <a:lstStyle/>
          <a:p>
            <a:r>
              <a:rPr lang="en-US" dirty="0"/>
              <a:t>0</a:t>
            </a:r>
          </a:p>
        </p:txBody>
      </p:sp>
      <p:sp>
        <p:nvSpPr>
          <p:cNvPr id="1048720" name="TextBox 11"/>
          <p:cNvSpPr txBox="1"/>
          <p:nvPr/>
        </p:nvSpPr>
        <p:spPr>
          <a:xfrm>
            <a:off x="8248118" y="6078777"/>
            <a:ext cx="569387" cy="369332"/>
          </a:xfrm>
          <a:prstGeom prst="rect">
            <a:avLst/>
          </a:prstGeom>
          <a:noFill/>
        </p:spPr>
        <p:txBody>
          <a:bodyPr wrap="none" rtlCol="0">
            <a:spAutoFit/>
          </a:bodyPr>
          <a:lstStyle/>
          <a:p>
            <a:r>
              <a:rPr lang="en-US" dirty="0"/>
              <a:t>100</a:t>
            </a:r>
          </a:p>
        </p:txBody>
      </p:sp>
      <p:sp>
        <p:nvSpPr>
          <p:cNvPr id="1048721" name="TextBox 12"/>
          <p:cNvSpPr txBox="1"/>
          <p:nvPr/>
        </p:nvSpPr>
        <p:spPr>
          <a:xfrm>
            <a:off x="5950039" y="6078777"/>
            <a:ext cx="441146" cy="369332"/>
          </a:xfrm>
          <a:prstGeom prst="rect">
            <a:avLst/>
          </a:prstGeom>
          <a:noFill/>
        </p:spPr>
        <p:txBody>
          <a:bodyPr wrap="none" rtlCol="0">
            <a:spAutoFit/>
          </a:bodyPr>
          <a:lstStyle/>
          <a:p>
            <a:r>
              <a:rPr lang="en-US" dirty="0"/>
              <a:t>50</a:t>
            </a:r>
          </a:p>
        </p:txBody>
      </p:sp>
      <p:sp>
        <p:nvSpPr>
          <p:cNvPr id="1048722" name="TextBox 13"/>
          <p:cNvSpPr txBox="1"/>
          <p:nvPr/>
        </p:nvSpPr>
        <p:spPr>
          <a:xfrm>
            <a:off x="3431386" y="3746941"/>
            <a:ext cx="441146" cy="369332"/>
          </a:xfrm>
          <a:prstGeom prst="rect">
            <a:avLst/>
          </a:prstGeom>
          <a:noFill/>
        </p:spPr>
        <p:txBody>
          <a:bodyPr wrap="none" rtlCol="0">
            <a:spAutoFit/>
          </a:bodyPr>
          <a:lstStyle/>
          <a:p>
            <a:r>
              <a:rPr lang="en-US" dirty="0"/>
              <a:t>50</a:t>
            </a:r>
          </a:p>
        </p:txBody>
      </p:sp>
      <p:sp>
        <p:nvSpPr>
          <p:cNvPr id="1048723" name="TextBox 14"/>
          <p:cNvSpPr txBox="1"/>
          <p:nvPr/>
        </p:nvSpPr>
        <p:spPr>
          <a:xfrm>
            <a:off x="3289801" y="1676400"/>
            <a:ext cx="569387" cy="369332"/>
          </a:xfrm>
          <a:prstGeom prst="rect">
            <a:avLst/>
          </a:prstGeom>
          <a:noFill/>
        </p:spPr>
        <p:txBody>
          <a:bodyPr wrap="none" rtlCol="0">
            <a:spAutoFit/>
          </a:bodyPr>
          <a:lstStyle/>
          <a:p>
            <a:r>
              <a:rPr lang="en-US" dirty="0"/>
              <a:t>100</a:t>
            </a:r>
          </a:p>
        </p:txBody>
      </p:sp>
      <p:sp>
        <p:nvSpPr>
          <p:cNvPr id="1048724" name="TextBox 15"/>
          <p:cNvSpPr txBox="1"/>
          <p:nvPr/>
        </p:nvSpPr>
        <p:spPr>
          <a:xfrm>
            <a:off x="3517652" y="5848705"/>
            <a:ext cx="312906" cy="369332"/>
          </a:xfrm>
          <a:prstGeom prst="rect">
            <a:avLst/>
          </a:prstGeom>
          <a:noFill/>
        </p:spPr>
        <p:txBody>
          <a:bodyPr wrap="none" rtlCol="0">
            <a:spAutoFit/>
          </a:bodyPr>
          <a:lstStyle/>
          <a:p>
            <a:r>
              <a:rPr lang="en-US" dirty="0"/>
              <a:t>0</a:t>
            </a:r>
          </a:p>
        </p:txBody>
      </p:sp>
      <p:cxnSp>
        <p:nvCxnSpPr>
          <p:cNvPr id="3145748" name="Straight Connector 18"/>
          <p:cNvCxnSpPr>
            <a:cxnSpLocks/>
            <a:endCxn id="1048721" idx="0"/>
          </p:cNvCxnSpPr>
          <p:nvPr/>
        </p:nvCxnSpPr>
        <p:spPr>
          <a:xfrm>
            <a:off x="3808412" y="3931607"/>
            <a:ext cx="2362200" cy="214717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45749" name="Straight Connector 23"/>
          <p:cNvCxnSpPr>
            <a:cxnSpLocks/>
          </p:cNvCxnSpPr>
          <p:nvPr/>
        </p:nvCxnSpPr>
        <p:spPr>
          <a:xfrm>
            <a:off x="3808411" y="2590800"/>
            <a:ext cx="5638801" cy="3460838"/>
          </a:xfrm>
          <a:prstGeom prst="line">
            <a:avLst/>
          </a:prstGeom>
          <a:ln w="47625">
            <a:solidFill>
              <a:srgbClr val="4E78F0"/>
            </a:solidFill>
          </a:ln>
        </p:spPr>
        <p:style>
          <a:lnRef idx="1">
            <a:schemeClr val="accent1"/>
          </a:lnRef>
          <a:fillRef idx="0">
            <a:schemeClr val="accent1"/>
          </a:fillRef>
          <a:effectRef idx="0">
            <a:schemeClr val="accent1"/>
          </a:effectRef>
          <a:fontRef idx="minor">
            <a:schemeClr val="tx1"/>
          </a:fontRef>
        </p:style>
      </p:cxnSp>
      <p:sp>
        <p:nvSpPr>
          <p:cNvPr id="1048725" name="TextBox 27"/>
          <p:cNvSpPr txBox="1"/>
          <p:nvPr/>
        </p:nvSpPr>
        <p:spPr>
          <a:xfrm>
            <a:off x="5293995" y="3100610"/>
            <a:ext cx="4051312" cy="891540"/>
          </a:xfrm>
          <a:prstGeom prst="rect">
            <a:avLst/>
          </a:prstGeom>
          <a:noFill/>
        </p:spPr>
        <p:txBody>
          <a:bodyPr wrap="square" rtlCol="0">
            <a:spAutoFit/>
          </a:bodyPr>
          <a:lstStyle/>
          <a:p>
            <a:r>
              <a:rPr lang="en-US" i="1" dirty="0">
                <a:solidFill>
                  <a:srgbClr val="6D6DFB"/>
                </a:solidFill>
              </a:rPr>
              <a:t>Production </a:t>
            </a:r>
          </a:p>
          <a:p>
            <a:r>
              <a:rPr lang="en-US" i="1" dirty="0">
                <a:solidFill>
                  <a:srgbClr val="6D6DFB"/>
                </a:solidFill>
              </a:rPr>
              <a:t>     Possibilities </a:t>
            </a:r>
          </a:p>
          <a:p>
            <a:r>
              <a:rPr lang="en-US" i="1" dirty="0">
                <a:solidFill>
                  <a:srgbClr val="6D6DFB"/>
                </a:solidFill>
              </a:rPr>
              <a:t>              of La </a:t>
            </a:r>
            <a:r>
              <a:rPr lang="en-US" i="1" dirty="0" err="1">
                <a:solidFill>
                  <a:srgbClr val="6D6DFB"/>
                </a:solidFill>
              </a:rPr>
              <a:t>Finca</a:t>
            </a:r>
            <a:endParaRPr lang="en-US" i="1" dirty="0">
              <a:solidFill>
                <a:srgbClr val="6D6DFB"/>
              </a:solidFill>
            </a:endParaRPr>
          </a:p>
        </p:txBody>
      </p:sp>
      <p:sp>
        <p:nvSpPr>
          <p:cNvPr id="1048726" name="TextBox 28"/>
          <p:cNvSpPr txBox="1"/>
          <p:nvPr/>
        </p:nvSpPr>
        <p:spPr>
          <a:xfrm>
            <a:off x="3780243" y="5001841"/>
            <a:ext cx="4051312" cy="891540"/>
          </a:xfrm>
          <a:prstGeom prst="rect">
            <a:avLst/>
          </a:prstGeom>
          <a:noFill/>
        </p:spPr>
        <p:txBody>
          <a:bodyPr wrap="square" rtlCol="0">
            <a:spAutoFit/>
          </a:bodyPr>
          <a:lstStyle/>
          <a:p>
            <a:r>
              <a:rPr lang="en-US" i="1" dirty="0">
                <a:solidFill>
                  <a:srgbClr val="C00000"/>
                </a:solidFill>
              </a:rPr>
              <a:t>Production</a:t>
            </a:r>
            <a:br>
              <a:rPr lang="en-US" i="1" dirty="0">
                <a:solidFill>
                  <a:srgbClr val="C00000"/>
                </a:solidFill>
              </a:rPr>
            </a:br>
            <a:r>
              <a:rPr lang="en-US" i="1" dirty="0">
                <a:solidFill>
                  <a:srgbClr val="C00000"/>
                </a:solidFill>
              </a:rPr>
              <a:t> Possibilities of </a:t>
            </a:r>
          </a:p>
          <a:p>
            <a:r>
              <a:rPr lang="en-US" i="1" dirty="0">
                <a:solidFill>
                  <a:srgbClr val="C00000"/>
                </a:solidFill>
              </a:rPr>
              <a:t>              </a:t>
            </a:r>
            <a:r>
              <a:rPr lang="en-US" i="1" dirty="0" err="1">
                <a:solidFill>
                  <a:srgbClr val="C00000"/>
                </a:solidFill>
              </a:rPr>
              <a:t>Pantalonia</a:t>
            </a:r>
            <a:endParaRPr lang="en-US" i="1" dirty="0">
              <a:solidFill>
                <a:srgbClr val="C00000"/>
              </a:solidFill>
            </a:endParaRPr>
          </a:p>
        </p:txBody>
      </p:sp>
      <p:sp>
        <p:nvSpPr>
          <p:cNvPr id="1048727" name="TextBox 30"/>
          <p:cNvSpPr txBox="1"/>
          <p:nvPr/>
        </p:nvSpPr>
        <p:spPr>
          <a:xfrm>
            <a:off x="4738866" y="6097044"/>
            <a:ext cx="441146" cy="369332"/>
          </a:xfrm>
          <a:prstGeom prst="rect">
            <a:avLst/>
          </a:prstGeom>
          <a:noFill/>
        </p:spPr>
        <p:txBody>
          <a:bodyPr wrap="none" rtlCol="0">
            <a:spAutoFit/>
          </a:bodyPr>
          <a:lstStyle/>
          <a:p>
            <a:r>
              <a:rPr lang="en-US" dirty="0"/>
              <a:t>25</a:t>
            </a:r>
          </a:p>
        </p:txBody>
      </p:sp>
      <p:sp>
        <p:nvSpPr>
          <p:cNvPr id="1048728" name="TextBox 31"/>
          <p:cNvSpPr txBox="1"/>
          <p:nvPr/>
        </p:nvSpPr>
        <p:spPr>
          <a:xfrm>
            <a:off x="3412278" y="4762108"/>
            <a:ext cx="441146" cy="369332"/>
          </a:xfrm>
          <a:prstGeom prst="rect">
            <a:avLst/>
          </a:prstGeom>
          <a:noFill/>
        </p:spPr>
        <p:txBody>
          <a:bodyPr wrap="none" rtlCol="0">
            <a:spAutoFit/>
          </a:bodyPr>
          <a:lstStyle/>
          <a:p>
            <a:r>
              <a:rPr lang="en-US" dirty="0"/>
              <a:t>25</a:t>
            </a:r>
          </a:p>
        </p:txBody>
      </p:sp>
      <p:sp>
        <p:nvSpPr>
          <p:cNvPr id="1048729" name="TextBox 32"/>
          <p:cNvSpPr txBox="1"/>
          <p:nvPr/>
        </p:nvSpPr>
        <p:spPr>
          <a:xfrm>
            <a:off x="3431386" y="2701064"/>
            <a:ext cx="441146" cy="369332"/>
          </a:xfrm>
          <a:prstGeom prst="rect">
            <a:avLst/>
          </a:prstGeom>
          <a:noFill/>
        </p:spPr>
        <p:txBody>
          <a:bodyPr wrap="none" rtlCol="0">
            <a:spAutoFit/>
          </a:bodyPr>
          <a:lstStyle/>
          <a:p>
            <a:r>
              <a:rPr lang="en-US" dirty="0"/>
              <a:t>75</a:t>
            </a:r>
          </a:p>
        </p:txBody>
      </p:sp>
      <p:sp>
        <p:nvSpPr>
          <p:cNvPr id="1048730" name="TextBox 33"/>
          <p:cNvSpPr txBox="1"/>
          <p:nvPr/>
        </p:nvSpPr>
        <p:spPr>
          <a:xfrm>
            <a:off x="7099078" y="6097044"/>
            <a:ext cx="441146" cy="369332"/>
          </a:xfrm>
          <a:prstGeom prst="rect">
            <a:avLst/>
          </a:prstGeom>
          <a:noFill/>
        </p:spPr>
        <p:txBody>
          <a:bodyPr wrap="none" rtlCol="0">
            <a:spAutoFit/>
          </a:bodyPr>
          <a:lstStyle/>
          <a:p>
            <a:r>
              <a:rPr lang="en-US" dirty="0"/>
              <a:t>75</a:t>
            </a:r>
          </a:p>
        </p:txBody>
      </p:sp>
      <p:sp>
        <p:nvSpPr>
          <p:cNvPr id="1048731" name="TextBox 22"/>
          <p:cNvSpPr txBox="1"/>
          <p:nvPr/>
        </p:nvSpPr>
        <p:spPr>
          <a:xfrm>
            <a:off x="9563625" y="6097044"/>
            <a:ext cx="569387" cy="369332"/>
          </a:xfrm>
          <a:prstGeom prst="rect">
            <a:avLst/>
          </a:prstGeom>
          <a:noFill/>
        </p:spPr>
        <p:txBody>
          <a:bodyPr wrap="none" rtlCol="0">
            <a:spAutoFit/>
          </a:bodyPr>
          <a:lstStyle/>
          <a:p>
            <a:r>
              <a:rPr lang="en-US" dirty="0"/>
              <a:t>125</a:t>
            </a:r>
          </a:p>
        </p:txBody>
      </p:sp>
      <p:sp>
        <p:nvSpPr>
          <p:cNvPr id="1048732" name="Oval 25"/>
          <p:cNvSpPr/>
          <p:nvPr/>
        </p:nvSpPr>
        <p:spPr>
          <a:xfrm>
            <a:off x="4870219" y="4884629"/>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3" name="Oval 26"/>
          <p:cNvSpPr/>
          <p:nvPr/>
        </p:nvSpPr>
        <p:spPr>
          <a:xfrm>
            <a:off x="6373172" y="4114800"/>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4" name="TextBox 29"/>
          <p:cNvSpPr txBox="1"/>
          <p:nvPr/>
        </p:nvSpPr>
        <p:spPr>
          <a:xfrm>
            <a:off x="2406107" y="2255207"/>
            <a:ext cx="1181732" cy="646331"/>
          </a:xfrm>
          <a:prstGeom prst="rect">
            <a:avLst/>
          </a:prstGeom>
          <a:noFill/>
        </p:spPr>
        <p:txBody>
          <a:bodyPr wrap="square" rtlCol="0">
            <a:spAutoFit/>
          </a:bodyPr>
          <a:lstStyle/>
          <a:p>
            <a:r>
              <a:rPr lang="en-US" b="1" dirty="0"/>
              <a:t>Units of Clothing</a:t>
            </a:r>
          </a:p>
        </p:txBody>
      </p:sp>
      <p:sp>
        <p:nvSpPr>
          <p:cNvPr id="1048735" name="TextBox 34"/>
          <p:cNvSpPr txBox="1"/>
          <p:nvPr/>
        </p:nvSpPr>
        <p:spPr>
          <a:xfrm>
            <a:off x="5180012" y="6488668"/>
            <a:ext cx="2716430" cy="369332"/>
          </a:xfrm>
          <a:prstGeom prst="rect">
            <a:avLst/>
          </a:prstGeom>
          <a:noFill/>
        </p:spPr>
        <p:txBody>
          <a:bodyPr wrap="square" rtlCol="0">
            <a:spAutoFit/>
          </a:bodyPr>
          <a:lstStyle/>
          <a:p>
            <a:r>
              <a:rPr lang="en-US" b="1" dirty="0"/>
              <a:t>Units of Food</a:t>
            </a:r>
          </a:p>
        </p:txBody>
      </p:sp>
      <p:sp>
        <p:nvSpPr>
          <p:cNvPr id="1048736" name="Title 1"/>
          <p:cNvSpPr>
            <a:spLocks noGrp="1"/>
          </p:cNvSpPr>
          <p:nvPr>
            <p:ph type="title"/>
          </p:nvPr>
        </p:nvSpPr>
        <p:spPr>
          <a:xfrm>
            <a:off x="1522413" y="381000"/>
            <a:ext cx="9829798" cy="1219200"/>
          </a:xfrm>
        </p:spPr>
        <p:txBody>
          <a:bodyPr>
            <a:normAutofit/>
          </a:bodyPr>
          <a:lstStyle/>
          <a:p>
            <a:r>
              <a:rPr lang="en-US" sz="4000" b="1" dirty="0">
                <a:effectLst>
                  <a:outerShdw blurRad="38100" dist="38100" dir="2700000" algn="tl">
                    <a:srgbClr val="000000">
                      <a:alpha val="43137"/>
                    </a:srgbClr>
                  </a:outerShdw>
                </a:effectLst>
              </a:rPr>
              <a:t>The Production Possibilities </a:t>
            </a:r>
            <a:br>
              <a:rPr lang="en-US" sz="4000" b="1" dirty="0">
                <a:effectLst>
                  <a:outerShdw blurRad="38100" dist="38100" dir="2700000" algn="tl">
                    <a:srgbClr val="000000">
                      <a:alpha val="43137"/>
                    </a:srgbClr>
                  </a:outerShdw>
                </a:effectLst>
              </a:rPr>
            </a:br>
            <a:r>
              <a:rPr lang="en-US" sz="4000" b="1" dirty="0">
                <a:effectLst>
                  <a:outerShdw blurRad="38100" dist="38100" dir="2700000" algn="tl">
                    <a:srgbClr val="000000">
                      <a:alpha val="43137"/>
                    </a:srgbClr>
                  </a:outerShdw>
                </a:effectLst>
              </a:rPr>
              <a:t>of La Finca and Pantalonia</a:t>
            </a:r>
          </a:p>
        </p:txBody>
      </p:sp>
      <p:sp>
        <p:nvSpPr>
          <p:cNvPr id="1048737" name="Rectangle 35"/>
          <p:cNvSpPr/>
          <p:nvPr/>
        </p:nvSpPr>
        <p:spPr>
          <a:xfrm>
            <a:off x="7360486" y="1981199"/>
            <a:ext cx="4448923" cy="2418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38" name="TextBox 36"/>
          <p:cNvSpPr txBox="1"/>
          <p:nvPr/>
        </p:nvSpPr>
        <p:spPr>
          <a:xfrm>
            <a:off x="7540225" y="2057400"/>
            <a:ext cx="4116788" cy="2186940"/>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For which of these products is </a:t>
            </a:r>
            <a:r>
              <a:rPr lang="en-US" sz="2800" b="1" dirty="0" err="1">
                <a:solidFill>
                  <a:schemeClr val="bg1"/>
                </a:solidFill>
                <a:effectLst>
                  <a:outerShdw blurRad="38100" dist="38100" dir="2700000" algn="tl">
                    <a:srgbClr val="000000">
                      <a:alpha val="43137"/>
                    </a:srgbClr>
                  </a:outerShdw>
                </a:effectLst>
              </a:rPr>
              <a:t>Pantalonia</a:t>
            </a:r>
            <a:r>
              <a:rPr lang="en-US" sz="2800" b="1" dirty="0">
                <a:solidFill>
                  <a:schemeClr val="bg1"/>
                </a:solidFill>
                <a:effectLst>
                  <a:outerShdw blurRad="38100" dist="38100" dir="2700000" algn="tl">
                    <a:srgbClr val="000000">
                      <a:alpha val="43137"/>
                    </a:srgbClr>
                  </a:outerShdw>
                </a:effectLst>
              </a:rPr>
              <a:t> at less of a disadvantage in comparison to La </a:t>
            </a:r>
            <a:r>
              <a:rPr lang="en-US" sz="2800" b="1" dirty="0" err="1">
                <a:solidFill>
                  <a:schemeClr val="bg1"/>
                </a:solidFill>
                <a:effectLst>
                  <a:outerShdw blurRad="38100" dist="38100" dir="2700000" algn="tl">
                    <a:srgbClr val="000000">
                      <a:alpha val="43137"/>
                    </a:srgbClr>
                  </a:outerShdw>
                </a:effectLst>
              </a:rPr>
              <a:t>Finca</a:t>
            </a:r>
            <a:r>
              <a:rPr lang="en-US" sz="2800" b="1" dirty="0">
                <a:solidFill>
                  <a:schemeClr val="bg1"/>
                </a:solidFill>
                <a:effectLst>
                  <a:outerShdw blurRad="38100" dist="38100" dir="2700000" algn="tl">
                    <a:srgbClr val="000000">
                      <a:alpha val="43137"/>
                    </a:srgbClr>
                  </a:outerShdw>
                </a:effectLst>
              </a:rPr>
              <a:t>?</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737"/>
                                        </p:tgtEl>
                                        <p:attrNameLst>
                                          <p:attrName>style.visibility</p:attrName>
                                        </p:attrNameLst>
                                      </p:cBhvr>
                                      <p:to>
                                        <p:strVal val="visible"/>
                                      </p:to>
                                    </p:set>
                                    <p:anim calcmode="lin" valueType="num">
                                      <p:cBhvr>
                                        <p:cTn id="7" dur="1000" fill="hold"/>
                                        <p:tgtEl>
                                          <p:spTgt spid="1048737"/>
                                        </p:tgtEl>
                                        <p:attrNameLst>
                                          <p:attrName>ppt_w</p:attrName>
                                        </p:attrNameLst>
                                      </p:cBhvr>
                                      <p:tavLst>
                                        <p:tav tm="0">
                                          <p:val>
                                            <p:fltVal val="0"/>
                                          </p:val>
                                        </p:tav>
                                        <p:tav tm="100000">
                                          <p:val>
                                            <p:strVal val="#ppt_w"/>
                                          </p:val>
                                        </p:tav>
                                      </p:tavLst>
                                    </p:anim>
                                    <p:anim calcmode="lin" valueType="num">
                                      <p:cBhvr>
                                        <p:cTn id="8" dur="1000" fill="hold"/>
                                        <p:tgtEl>
                                          <p:spTgt spid="1048737"/>
                                        </p:tgtEl>
                                        <p:attrNameLst>
                                          <p:attrName>ppt_h</p:attrName>
                                        </p:attrNameLst>
                                      </p:cBhvr>
                                      <p:tavLst>
                                        <p:tav tm="0">
                                          <p:val>
                                            <p:fltVal val="0"/>
                                          </p:val>
                                        </p:tav>
                                        <p:tav tm="100000">
                                          <p:val>
                                            <p:strVal val="#ppt_h"/>
                                          </p:val>
                                        </p:tav>
                                      </p:tavLst>
                                    </p:anim>
                                    <p:anim calcmode="lin" valueType="num">
                                      <p:cBhvr>
                                        <p:cTn id="9" dur="1000" fill="hold"/>
                                        <p:tgtEl>
                                          <p:spTgt spid="1048737"/>
                                        </p:tgtEl>
                                        <p:attrNameLst>
                                          <p:attrName>style.rotation</p:attrName>
                                        </p:attrNameLst>
                                      </p:cBhvr>
                                      <p:tavLst>
                                        <p:tav tm="0">
                                          <p:val>
                                            <p:fltVal val="90"/>
                                          </p:val>
                                        </p:tav>
                                        <p:tav tm="100000">
                                          <p:val>
                                            <p:fltVal val="0"/>
                                          </p:val>
                                        </p:tav>
                                      </p:tavLst>
                                    </p:anim>
                                    <p:animEffect transition="in" filter="fade">
                                      <p:cBhvr>
                                        <p:cTn id="10" dur="1000"/>
                                        <p:tgtEl>
                                          <p:spTgt spid="104873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048738"/>
                                        </p:tgtEl>
                                        <p:attrNameLst>
                                          <p:attrName>style.visibility</p:attrName>
                                        </p:attrNameLst>
                                      </p:cBhvr>
                                      <p:to>
                                        <p:strVal val="visible"/>
                                      </p:to>
                                    </p:set>
                                    <p:anim calcmode="lin" valueType="num">
                                      <p:cBhvr>
                                        <p:cTn id="13" dur="1000" fill="hold"/>
                                        <p:tgtEl>
                                          <p:spTgt spid="1048738"/>
                                        </p:tgtEl>
                                        <p:attrNameLst>
                                          <p:attrName>ppt_w</p:attrName>
                                        </p:attrNameLst>
                                      </p:cBhvr>
                                      <p:tavLst>
                                        <p:tav tm="0">
                                          <p:val>
                                            <p:fltVal val="0"/>
                                          </p:val>
                                        </p:tav>
                                        <p:tav tm="100000">
                                          <p:val>
                                            <p:strVal val="#ppt_w"/>
                                          </p:val>
                                        </p:tav>
                                      </p:tavLst>
                                    </p:anim>
                                    <p:anim calcmode="lin" valueType="num">
                                      <p:cBhvr>
                                        <p:cTn id="14" dur="1000" fill="hold"/>
                                        <p:tgtEl>
                                          <p:spTgt spid="1048738"/>
                                        </p:tgtEl>
                                        <p:attrNameLst>
                                          <p:attrName>ppt_h</p:attrName>
                                        </p:attrNameLst>
                                      </p:cBhvr>
                                      <p:tavLst>
                                        <p:tav tm="0">
                                          <p:val>
                                            <p:fltVal val="0"/>
                                          </p:val>
                                        </p:tav>
                                        <p:tav tm="100000">
                                          <p:val>
                                            <p:strVal val="#ppt_h"/>
                                          </p:val>
                                        </p:tav>
                                      </p:tavLst>
                                    </p:anim>
                                    <p:anim calcmode="lin" valueType="num">
                                      <p:cBhvr>
                                        <p:cTn id="15" dur="1000" fill="hold"/>
                                        <p:tgtEl>
                                          <p:spTgt spid="1048738"/>
                                        </p:tgtEl>
                                        <p:attrNameLst>
                                          <p:attrName>style.rotation</p:attrName>
                                        </p:attrNameLst>
                                      </p:cBhvr>
                                      <p:tavLst>
                                        <p:tav tm="0">
                                          <p:val>
                                            <p:fltVal val="90"/>
                                          </p:val>
                                        </p:tav>
                                        <p:tav tm="100000">
                                          <p:val>
                                            <p:fltVal val="0"/>
                                          </p:val>
                                        </p:tav>
                                      </p:tavLst>
                                    </p:anim>
                                    <p:animEffect transition="in" filter="fade">
                                      <p:cBhvr>
                                        <p:cTn id="16" dur="1000"/>
                                        <p:tgtEl>
                                          <p:spTgt spid="1048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7" grpId="0" animBg="1"/>
      <p:bldP spid="104873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45750" name="Straight Connector 7"/>
          <p:cNvCxnSpPr>
            <a:cxnSpLocks/>
          </p:cNvCxnSpPr>
          <p:nvPr/>
        </p:nvCxnSpPr>
        <p:spPr>
          <a:xfrm>
            <a:off x="3808412" y="1798007"/>
            <a:ext cx="0" cy="426720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45751" name="Straight Connector 8"/>
          <p:cNvCxnSpPr>
            <a:cxnSpLocks/>
          </p:cNvCxnSpPr>
          <p:nvPr/>
        </p:nvCxnSpPr>
        <p:spPr>
          <a:xfrm flipH="1">
            <a:off x="3808412" y="6065207"/>
            <a:ext cx="609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048739" name="TextBox 10"/>
          <p:cNvSpPr txBox="1"/>
          <p:nvPr/>
        </p:nvSpPr>
        <p:spPr>
          <a:xfrm>
            <a:off x="3651959" y="6078777"/>
            <a:ext cx="312906" cy="369332"/>
          </a:xfrm>
          <a:prstGeom prst="rect">
            <a:avLst/>
          </a:prstGeom>
          <a:noFill/>
        </p:spPr>
        <p:txBody>
          <a:bodyPr wrap="none" rtlCol="0">
            <a:spAutoFit/>
          </a:bodyPr>
          <a:lstStyle/>
          <a:p>
            <a:r>
              <a:rPr lang="en-US" dirty="0"/>
              <a:t>0</a:t>
            </a:r>
          </a:p>
        </p:txBody>
      </p:sp>
      <p:sp>
        <p:nvSpPr>
          <p:cNvPr id="1048740" name="TextBox 11"/>
          <p:cNvSpPr txBox="1"/>
          <p:nvPr/>
        </p:nvSpPr>
        <p:spPr>
          <a:xfrm>
            <a:off x="8248118" y="6078777"/>
            <a:ext cx="569387" cy="369332"/>
          </a:xfrm>
          <a:prstGeom prst="rect">
            <a:avLst/>
          </a:prstGeom>
          <a:noFill/>
        </p:spPr>
        <p:txBody>
          <a:bodyPr wrap="none" rtlCol="0">
            <a:spAutoFit/>
          </a:bodyPr>
          <a:lstStyle/>
          <a:p>
            <a:r>
              <a:rPr lang="en-US" dirty="0"/>
              <a:t>100</a:t>
            </a:r>
          </a:p>
        </p:txBody>
      </p:sp>
      <p:sp>
        <p:nvSpPr>
          <p:cNvPr id="1048741" name="TextBox 12"/>
          <p:cNvSpPr txBox="1"/>
          <p:nvPr/>
        </p:nvSpPr>
        <p:spPr>
          <a:xfrm>
            <a:off x="5950039" y="6078777"/>
            <a:ext cx="441146" cy="369332"/>
          </a:xfrm>
          <a:prstGeom prst="rect">
            <a:avLst/>
          </a:prstGeom>
          <a:noFill/>
        </p:spPr>
        <p:txBody>
          <a:bodyPr wrap="none" rtlCol="0">
            <a:spAutoFit/>
          </a:bodyPr>
          <a:lstStyle/>
          <a:p>
            <a:r>
              <a:rPr lang="en-US" dirty="0"/>
              <a:t>50</a:t>
            </a:r>
          </a:p>
        </p:txBody>
      </p:sp>
      <p:sp>
        <p:nvSpPr>
          <p:cNvPr id="1048742" name="TextBox 13"/>
          <p:cNvSpPr txBox="1"/>
          <p:nvPr/>
        </p:nvSpPr>
        <p:spPr>
          <a:xfrm>
            <a:off x="3431386" y="3746941"/>
            <a:ext cx="441146" cy="369332"/>
          </a:xfrm>
          <a:prstGeom prst="rect">
            <a:avLst/>
          </a:prstGeom>
          <a:noFill/>
        </p:spPr>
        <p:txBody>
          <a:bodyPr wrap="none" rtlCol="0">
            <a:spAutoFit/>
          </a:bodyPr>
          <a:lstStyle/>
          <a:p>
            <a:r>
              <a:rPr lang="en-US" dirty="0"/>
              <a:t>50</a:t>
            </a:r>
          </a:p>
        </p:txBody>
      </p:sp>
      <p:sp>
        <p:nvSpPr>
          <p:cNvPr id="1048743" name="TextBox 14"/>
          <p:cNvSpPr txBox="1"/>
          <p:nvPr/>
        </p:nvSpPr>
        <p:spPr>
          <a:xfrm>
            <a:off x="3289801" y="1676400"/>
            <a:ext cx="569387" cy="369332"/>
          </a:xfrm>
          <a:prstGeom prst="rect">
            <a:avLst/>
          </a:prstGeom>
          <a:noFill/>
        </p:spPr>
        <p:txBody>
          <a:bodyPr wrap="none" rtlCol="0">
            <a:spAutoFit/>
          </a:bodyPr>
          <a:lstStyle/>
          <a:p>
            <a:r>
              <a:rPr lang="en-US" dirty="0"/>
              <a:t>100</a:t>
            </a:r>
          </a:p>
        </p:txBody>
      </p:sp>
      <p:sp>
        <p:nvSpPr>
          <p:cNvPr id="1048744" name="TextBox 15"/>
          <p:cNvSpPr txBox="1"/>
          <p:nvPr/>
        </p:nvSpPr>
        <p:spPr>
          <a:xfrm>
            <a:off x="3517652" y="5848705"/>
            <a:ext cx="312906" cy="369332"/>
          </a:xfrm>
          <a:prstGeom prst="rect">
            <a:avLst/>
          </a:prstGeom>
          <a:noFill/>
        </p:spPr>
        <p:txBody>
          <a:bodyPr wrap="none" rtlCol="0">
            <a:spAutoFit/>
          </a:bodyPr>
          <a:lstStyle/>
          <a:p>
            <a:r>
              <a:rPr lang="en-US" dirty="0"/>
              <a:t>0</a:t>
            </a:r>
          </a:p>
        </p:txBody>
      </p:sp>
      <p:cxnSp>
        <p:nvCxnSpPr>
          <p:cNvPr id="3145752" name="Straight Connector 18"/>
          <p:cNvCxnSpPr>
            <a:cxnSpLocks/>
            <a:endCxn id="1048741" idx="0"/>
          </p:cNvCxnSpPr>
          <p:nvPr/>
        </p:nvCxnSpPr>
        <p:spPr>
          <a:xfrm>
            <a:off x="3808412" y="3931607"/>
            <a:ext cx="2362200" cy="2147170"/>
          </a:xfrm>
          <a:prstGeom prst="line">
            <a:avLst/>
          </a:prstGeom>
          <a:ln w="476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45753" name="Straight Connector 23"/>
          <p:cNvCxnSpPr>
            <a:cxnSpLocks/>
          </p:cNvCxnSpPr>
          <p:nvPr/>
        </p:nvCxnSpPr>
        <p:spPr>
          <a:xfrm>
            <a:off x="3808411" y="2590800"/>
            <a:ext cx="5638801" cy="3460838"/>
          </a:xfrm>
          <a:prstGeom prst="line">
            <a:avLst/>
          </a:prstGeom>
          <a:ln w="47625">
            <a:solidFill>
              <a:srgbClr val="4E78F0"/>
            </a:solidFill>
          </a:ln>
        </p:spPr>
        <p:style>
          <a:lnRef idx="1">
            <a:schemeClr val="accent1"/>
          </a:lnRef>
          <a:fillRef idx="0">
            <a:schemeClr val="accent1"/>
          </a:fillRef>
          <a:effectRef idx="0">
            <a:schemeClr val="accent1"/>
          </a:effectRef>
          <a:fontRef idx="minor">
            <a:schemeClr val="tx1"/>
          </a:fontRef>
        </p:style>
      </p:cxnSp>
      <p:sp>
        <p:nvSpPr>
          <p:cNvPr id="1048745" name="TextBox 27"/>
          <p:cNvSpPr txBox="1"/>
          <p:nvPr/>
        </p:nvSpPr>
        <p:spPr>
          <a:xfrm>
            <a:off x="5293995" y="3100610"/>
            <a:ext cx="4051312" cy="891540"/>
          </a:xfrm>
          <a:prstGeom prst="rect">
            <a:avLst/>
          </a:prstGeom>
          <a:noFill/>
        </p:spPr>
        <p:txBody>
          <a:bodyPr wrap="square" rtlCol="0">
            <a:spAutoFit/>
          </a:bodyPr>
          <a:lstStyle/>
          <a:p>
            <a:r>
              <a:rPr lang="en-US" i="1" dirty="0">
                <a:solidFill>
                  <a:srgbClr val="6D6DFB"/>
                </a:solidFill>
              </a:rPr>
              <a:t>Production </a:t>
            </a:r>
          </a:p>
          <a:p>
            <a:r>
              <a:rPr lang="en-US" i="1" dirty="0">
                <a:solidFill>
                  <a:srgbClr val="6D6DFB"/>
                </a:solidFill>
              </a:rPr>
              <a:t>     Possibilities </a:t>
            </a:r>
          </a:p>
          <a:p>
            <a:r>
              <a:rPr lang="en-US" i="1" dirty="0">
                <a:solidFill>
                  <a:srgbClr val="6D6DFB"/>
                </a:solidFill>
              </a:rPr>
              <a:t>              of La </a:t>
            </a:r>
            <a:r>
              <a:rPr lang="en-US" i="1" dirty="0" err="1">
                <a:solidFill>
                  <a:srgbClr val="6D6DFB"/>
                </a:solidFill>
              </a:rPr>
              <a:t>Finca</a:t>
            </a:r>
            <a:endParaRPr lang="en-US" i="1" dirty="0">
              <a:solidFill>
                <a:srgbClr val="6D6DFB"/>
              </a:solidFill>
            </a:endParaRPr>
          </a:p>
        </p:txBody>
      </p:sp>
      <p:sp>
        <p:nvSpPr>
          <p:cNvPr id="1048746" name="TextBox 28"/>
          <p:cNvSpPr txBox="1"/>
          <p:nvPr/>
        </p:nvSpPr>
        <p:spPr>
          <a:xfrm>
            <a:off x="3780243" y="5001841"/>
            <a:ext cx="4051312" cy="891540"/>
          </a:xfrm>
          <a:prstGeom prst="rect">
            <a:avLst/>
          </a:prstGeom>
          <a:noFill/>
        </p:spPr>
        <p:txBody>
          <a:bodyPr wrap="square" rtlCol="0">
            <a:spAutoFit/>
          </a:bodyPr>
          <a:lstStyle/>
          <a:p>
            <a:r>
              <a:rPr lang="en-US" i="1" dirty="0">
                <a:solidFill>
                  <a:srgbClr val="C00000"/>
                </a:solidFill>
              </a:rPr>
              <a:t>Production</a:t>
            </a:r>
            <a:br>
              <a:rPr lang="en-US" i="1" dirty="0">
                <a:solidFill>
                  <a:srgbClr val="C00000"/>
                </a:solidFill>
              </a:rPr>
            </a:br>
            <a:r>
              <a:rPr lang="en-US" i="1" dirty="0">
                <a:solidFill>
                  <a:srgbClr val="C00000"/>
                </a:solidFill>
              </a:rPr>
              <a:t> Possibilities of </a:t>
            </a:r>
          </a:p>
          <a:p>
            <a:r>
              <a:rPr lang="en-US" i="1" dirty="0">
                <a:solidFill>
                  <a:srgbClr val="C00000"/>
                </a:solidFill>
              </a:rPr>
              <a:t>              </a:t>
            </a:r>
            <a:r>
              <a:rPr lang="en-US" i="1" dirty="0" err="1">
                <a:solidFill>
                  <a:srgbClr val="C00000"/>
                </a:solidFill>
              </a:rPr>
              <a:t>Pantalonia</a:t>
            </a:r>
            <a:endParaRPr lang="en-US" i="1" dirty="0">
              <a:solidFill>
                <a:srgbClr val="C00000"/>
              </a:solidFill>
            </a:endParaRPr>
          </a:p>
        </p:txBody>
      </p:sp>
      <p:sp>
        <p:nvSpPr>
          <p:cNvPr id="1048747" name="TextBox 30"/>
          <p:cNvSpPr txBox="1"/>
          <p:nvPr/>
        </p:nvSpPr>
        <p:spPr>
          <a:xfrm>
            <a:off x="4738866" y="6097044"/>
            <a:ext cx="441146" cy="369332"/>
          </a:xfrm>
          <a:prstGeom prst="rect">
            <a:avLst/>
          </a:prstGeom>
          <a:noFill/>
        </p:spPr>
        <p:txBody>
          <a:bodyPr wrap="none" rtlCol="0">
            <a:spAutoFit/>
          </a:bodyPr>
          <a:lstStyle/>
          <a:p>
            <a:r>
              <a:rPr lang="en-US" dirty="0"/>
              <a:t>25</a:t>
            </a:r>
          </a:p>
        </p:txBody>
      </p:sp>
      <p:sp>
        <p:nvSpPr>
          <p:cNvPr id="1048748" name="TextBox 31"/>
          <p:cNvSpPr txBox="1"/>
          <p:nvPr/>
        </p:nvSpPr>
        <p:spPr>
          <a:xfrm>
            <a:off x="3412278" y="4762108"/>
            <a:ext cx="441146" cy="369332"/>
          </a:xfrm>
          <a:prstGeom prst="rect">
            <a:avLst/>
          </a:prstGeom>
          <a:noFill/>
        </p:spPr>
        <p:txBody>
          <a:bodyPr wrap="none" rtlCol="0">
            <a:spAutoFit/>
          </a:bodyPr>
          <a:lstStyle/>
          <a:p>
            <a:r>
              <a:rPr lang="en-US" dirty="0"/>
              <a:t>25</a:t>
            </a:r>
          </a:p>
        </p:txBody>
      </p:sp>
      <p:sp>
        <p:nvSpPr>
          <p:cNvPr id="1048749" name="TextBox 32"/>
          <p:cNvSpPr txBox="1"/>
          <p:nvPr/>
        </p:nvSpPr>
        <p:spPr>
          <a:xfrm>
            <a:off x="3431386" y="2701064"/>
            <a:ext cx="441146" cy="369332"/>
          </a:xfrm>
          <a:prstGeom prst="rect">
            <a:avLst/>
          </a:prstGeom>
          <a:noFill/>
        </p:spPr>
        <p:txBody>
          <a:bodyPr wrap="none" rtlCol="0">
            <a:spAutoFit/>
          </a:bodyPr>
          <a:lstStyle/>
          <a:p>
            <a:r>
              <a:rPr lang="en-US" dirty="0"/>
              <a:t>75</a:t>
            </a:r>
          </a:p>
        </p:txBody>
      </p:sp>
      <p:sp>
        <p:nvSpPr>
          <p:cNvPr id="1048750" name="TextBox 33"/>
          <p:cNvSpPr txBox="1"/>
          <p:nvPr/>
        </p:nvSpPr>
        <p:spPr>
          <a:xfrm>
            <a:off x="7099078" y="6097044"/>
            <a:ext cx="441146" cy="369332"/>
          </a:xfrm>
          <a:prstGeom prst="rect">
            <a:avLst/>
          </a:prstGeom>
          <a:noFill/>
        </p:spPr>
        <p:txBody>
          <a:bodyPr wrap="none" rtlCol="0">
            <a:spAutoFit/>
          </a:bodyPr>
          <a:lstStyle/>
          <a:p>
            <a:r>
              <a:rPr lang="en-US" dirty="0"/>
              <a:t>75</a:t>
            </a:r>
          </a:p>
        </p:txBody>
      </p:sp>
      <p:sp>
        <p:nvSpPr>
          <p:cNvPr id="1048751" name="TextBox 22"/>
          <p:cNvSpPr txBox="1"/>
          <p:nvPr/>
        </p:nvSpPr>
        <p:spPr>
          <a:xfrm>
            <a:off x="9563625" y="6097044"/>
            <a:ext cx="569387" cy="369332"/>
          </a:xfrm>
          <a:prstGeom prst="rect">
            <a:avLst/>
          </a:prstGeom>
          <a:noFill/>
        </p:spPr>
        <p:txBody>
          <a:bodyPr wrap="none" rtlCol="0">
            <a:spAutoFit/>
          </a:bodyPr>
          <a:lstStyle/>
          <a:p>
            <a:r>
              <a:rPr lang="en-US" dirty="0"/>
              <a:t>125</a:t>
            </a:r>
          </a:p>
        </p:txBody>
      </p:sp>
      <p:sp>
        <p:nvSpPr>
          <p:cNvPr id="1048752" name="Oval 25"/>
          <p:cNvSpPr/>
          <p:nvPr/>
        </p:nvSpPr>
        <p:spPr>
          <a:xfrm>
            <a:off x="4870219" y="4884629"/>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3" name="Oval 26"/>
          <p:cNvSpPr/>
          <p:nvPr/>
        </p:nvSpPr>
        <p:spPr>
          <a:xfrm>
            <a:off x="6627812" y="4267200"/>
            <a:ext cx="178440" cy="1784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754" name="TextBox 29"/>
          <p:cNvSpPr txBox="1"/>
          <p:nvPr/>
        </p:nvSpPr>
        <p:spPr>
          <a:xfrm>
            <a:off x="1491491" y="2483584"/>
            <a:ext cx="1935921" cy="1920240"/>
          </a:xfrm>
          <a:prstGeom prst="rect">
            <a:avLst/>
          </a:prstGeom>
          <a:noFill/>
        </p:spPr>
        <p:txBody>
          <a:bodyPr wrap="square" rtlCol="0">
            <a:spAutoFit/>
          </a:bodyPr>
          <a:lstStyle/>
          <a:p>
            <a:r>
              <a:rPr lang="en-US" sz="2000" dirty="0" err="1"/>
              <a:t>Pantalonia’s</a:t>
            </a:r>
            <a:r>
              <a:rPr lang="en-US" sz="2000" dirty="0"/>
              <a:t> productivity for clothing is 50/80 (62.5%) that of La </a:t>
            </a:r>
            <a:r>
              <a:rPr lang="en-US" sz="2000" dirty="0" err="1"/>
              <a:t>Finca</a:t>
            </a:r>
            <a:endParaRPr lang="en-US" sz="2000" dirty="0"/>
          </a:p>
        </p:txBody>
      </p:sp>
      <p:cxnSp>
        <p:nvCxnSpPr>
          <p:cNvPr id="3145754" name="Straight Arrow Connector 5"/>
          <p:cNvCxnSpPr>
            <a:cxnSpLocks/>
          </p:cNvCxnSpPr>
          <p:nvPr/>
        </p:nvCxnSpPr>
        <p:spPr>
          <a:xfrm>
            <a:off x="3503612" y="2590800"/>
            <a:ext cx="0" cy="1340807"/>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45755" name="Straight Arrow Connector 37"/>
          <p:cNvCxnSpPr>
            <a:cxnSpLocks/>
          </p:cNvCxnSpPr>
          <p:nvPr/>
        </p:nvCxnSpPr>
        <p:spPr>
          <a:xfrm flipH="1">
            <a:off x="6170613" y="6400426"/>
            <a:ext cx="3393012" cy="11149"/>
          </a:xfrm>
          <a:prstGeom prst="straightConnector1">
            <a:avLst/>
          </a:prstGeom>
          <a:ln w="571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048755" name="TextBox 38"/>
          <p:cNvSpPr txBox="1"/>
          <p:nvPr/>
        </p:nvSpPr>
        <p:spPr>
          <a:xfrm>
            <a:off x="2777053" y="6457890"/>
            <a:ext cx="10063717" cy="400110"/>
          </a:xfrm>
          <a:prstGeom prst="rect">
            <a:avLst/>
          </a:prstGeom>
          <a:noFill/>
        </p:spPr>
        <p:txBody>
          <a:bodyPr wrap="square" rtlCol="0">
            <a:spAutoFit/>
          </a:bodyPr>
          <a:lstStyle/>
          <a:p>
            <a:r>
              <a:rPr lang="en-US" sz="2000" dirty="0" err="1"/>
              <a:t>Pantalonia’s</a:t>
            </a:r>
            <a:r>
              <a:rPr lang="en-US" sz="2000" dirty="0"/>
              <a:t> productivity for food is 50/120 (41.6%) that of La </a:t>
            </a:r>
            <a:r>
              <a:rPr lang="en-US" sz="2000" dirty="0" err="1"/>
              <a:t>Finca</a:t>
            </a:r>
            <a:endParaRPr lang="en-US" sz="2000" dirty="0"/>
          </a:p>
        </p:txBody>
      </p:sp>
      <p:sp>
        <p:nvSpPr>
          <p:cNvPr id="1048756" name="Title 1"/>
          <p:cNvSpPr txBox="1"/>
          <p:nvPr/>
        </p:nvSpPr>
        <p:spPr>
          <a:xfrm>
            <a:off x="1674813" y="533400"/>
            <a:ext cx="9829798" cy="1219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a:lstStyle>
          <a:p>
            <a:r>
              <a:rPr lang="en-US" sz="4000" b="1">
                <a:effectLst>
                  <a:outerShdw blurRad="38100" dist="38100" dir="2700000" algn="tl">
                    <a:srgbClr val="000000">
                      <a:alpha val="43137"/>
                    </a:srgbClr>
                  </a:outerShdw>
                </a:effectLst>
              </a:rPr>
              <a:t>The Production Possibilities </a:t>
            </a:r>
            <a:br>
              <a:rPr lang="en-US" sz="4000" b="1">
                <a:effectLst>
                  <a:outerShdw blurRad="38100" dist="38100" dir="2700000" algn="tl">
                    <a:srgbClr val="000000">
                      <a:alpha val="43137"/>
                    </a:srgbClr>
                  </a:outerShdw>
                </a:effectLst>
              </a:rPr>
            </a:br>
            <a:r>
              <a:rPr lang="en-US" sz="4000" b="1">
                <a:effectLst>
                  <a:outerShdw blurRad="38100" dist="38100" dir="2700000" algn="tl">
                    <a:srgbClr val="000000">
                      <a:alpha val="43137"/>
                    </a:srgbClr>
                  </a:outerShdw>
                </a:effectLst>
              </a:rPr>
              <a:t>of La Finca and Pantalonia</a:t>
            </a:r>
            <a:endParaRPr lang="en-US" sz="4000" b="1" dirty="0">
              <a:effectLst>
                <a:outerShdw blurRad="38100" dist="38100" dir="2700000" algn="tl">
                  <a:srgbClr val="000000">
                    <a:alpha val="43137"/>
                  </a:srgbClr>
                </a:outerShdw>
              </a:effectLst>
            </a:endParaRPr>
          </a:p>
        </p:txBody>
      </p:sp>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3"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Our Sequence:</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Practice, then Theory</a:t>
            </a:r>
          </a:p>
        </p:txBody>
      </p:sp>
    </p:spTree>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6" name="Picture 1"/>
          <p:cNvPicPr>
            <a:picLocks noChangeAspect="1"/>
          </p:cNvPicPr>
          <p:nvPr/>
        </p:nvPicPr>
        <p:blipFill rotWithShape="1">
          <a:blip r:embed="rId2"/>
          <a:srcRect l="78446" t="1227" r="270" b="964"/>
          <a:stretch>
            <a:fillRect/>
          </a:stretch>
        </p:blipFill>
        <p:spPr>
          <a:xfrm>
            <a:off x="4623862" y="1143000"/>
            <a:ext cx="2941099" cy="2597971"/>
          </a:xfrm>
          <a:prstGeom prst="rect">
            <a:avLst/>
          </a:prstGeom>
        </p:spPr>
      </p:pic>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Rectangle 3"/>
          <p:cNvSpPr>
            <a:spLocks noGrp="1" noChangeArrowheads="1"/>
          </p:cNvSpPr>
          <p:nvPr>
            <p:ph type="title"/>
          </p:nvPr>
        </p:nvSpPr>
        <p:spPr>
          <a:xfrm>
            <a:off x="1522413" y="-304800"/>
            <a:ext cx="10210800" cy="1981200"/>
          </a:xfrm>
        </p:spPr>
        <p:txBody>
          <a:bodyPr>
            <a:normAutofit/>
          </a:bodyPr>
          <a:lstStyle/>
          <a:p>
            <a:pPr eaLnBrk="1" hangingPunct="1">
              <a:spcBef>
                <a:spcPts val="1200"/>
              </a:spcBef>
              <a:spcAft>
                <a:spcPts val="1200"/>
              </a:spcAft>
            </a:pPr>
            <a:r>
              <a:rPr lang="en-US" sz="4200" b="1" dirty="0">
                <a:effectLst>
                  <a:outerShdw blurRad="38100" dist="38100" dir="2700000" algn="tl">
                    <a:srgbClr val="000000"/>
                  </a:outerShdw>
                </a:effectLst>
              </a:rPr>
              <a:t>Team Assignments</a:t>
            </a:r>
          </a:p>
        </p:txBody>
      </p:sp>
      <p:graphicFrame>
        <p:nvGraphicFramePr>
          <p:cNvPr id="4194304" name="Table 3"/>
          <p:cNvGraphicFramePr>
            <a:graphicFrameLocks noGrp="1"/>
          </p:cNvGraphicFramePr>
          <p:nvPr>
            <p:extLst>
              <p:ext uri="{D42A27DB-BD31-4B8C-83A1-F6EECF244321}">
                <p14:modId xmlns:p14="http://schemas.microsoft.com/office/powerpoint/2010/main" val="4098277139"/>
              </p:ext>
            </p:extLst>
          </p:nvPr>
        </p:nvGraphicFramePr>
        <p:xfrm>
          <a:off x="1522412" y="1905000"/>
          <a:ext cx="5105400" cy="3800475"/>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09550">
                <a:tc>
                  <a:txBody>
                    <a:bodyPr/>
                    <a:lstStyle/>
                    <a:p>
                      <a:pPr algn="l" fontAlgn="ctr"/>
                      <a:r>
                        <a:rPr lang="en-US" sz="1600" u="none" strike="noStrike" dirty="0">
                          <a:effectLst/>
                          <a:latin typeface="Calibri" panose="020F0502020204030204" pitchFamily="34" charset="0"/>
                        </a:rPr>
                        <a:t>Negotiation 1</a:t>
                      </a: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202294001, 202292026, 202242065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202231011, 202231008, 202230097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2</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202230091, 202230049, 202230001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202225024, 202220108, 202209101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3</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202209034, 202209005, 202203037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202203017, 202202396, 202202341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4</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202202247, 202202045, 202201083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202201059, 202121060, 202157027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9550">
                <a:tc>
                  <a:txBody>
                    <a:bodyPr/>
                    <a:lstStyle/>
                    <a:p>
                      <a:pPr algn="l" fontAlgn="ct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550">
                <a:tc>
                  <a:txBody>
                    <a:bodyPr/>
                    <a:lstStyle/>
                    <a:p>
                      <a:pPr algn="l" fontAlgn="ct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9550">
                <a:tc>
                  <a:txBody>
                    <a:bodyPr/>
                    <a:lstStyle/>
                    <a:p>
                      <a:pPr algn="l" fontAlgn="ct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aphicFrame>
        <p:nvGraphicFramePr>
          <p:cNvPr id="4194305" name="Table 4"/>
          <p:cNvGraphicFramePr>
            <a:graphicFrameLocks noGrp="1"/>
          </p:cNvGraphicFramePr>
          <p:nvPr>
            <p:extLst>
              <p:ext uri="{D42A27DB-BD31-4B8C-83A1-F6EECF244321}">
                <p14:modId xmlns:p14="http://schemas.microsoft.com/office/powerpoint/2010/main" val="945427170"/>
              </p:ext>
            </p:extLst>
          </p:nvPr>
        </p:nvGraphicFramePr>
        <p:xfrm>
          <a:off x="6323012" y="1905000"/>
          <a:ext cx="5791200" cy="304038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5</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202142066, 202142029, 202142002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202130029, 202130013, 202130004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6</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202121021, 202120118, 202117019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202116029, 202116007, 202109054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7</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202109038, 202109037, 202106064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202106026, 202103024, 202102137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8</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202102122, 202102118, 202101158, </a:t>
                      </a:r>
                      <a:r>
                        <a:rPr lang="en-US" sz="1600" b="0" i="0" u="none" strike="noStrike" dirty="0">
                          <a:solidFill>
                            <a:srgbClr val="000000"/>
                          </a:solidFill>
                          <a:effectLst/>
                          <a:latin typeface="Calibri" panose="020F0502020204030204" pitchFamily="34" charset="0"/>
                        </a:rPr>
                        <a:t>202106111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202101133, 202101093, 202016020, 202006286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Rectangle 3"/>
          <p:cNvSpPr>
            <a:spLocks noGrp="1" noChangeArrowheads="1"/>
          </p:cNvSpPr>
          <p:nvPr>
            <p:ph type="title"/>
          </p:nvPr>
        </p:nvSpPr>
        <p:spPr>
          <a:xfrm>
            <a:off x="1522413" y="-304800"/>
            <a:ext cx="10210800" cy="1981200"/>
          </a:xfrm>
        </p:spPr>
        <p:txBody>
          <a:bodyPr>
            <a:normAutofit/>
          </a:bodyPr>
          <a:lstStyle/>
          <a:p>
            <a:pPr eaLnBrk="1" hangingPunct="1">
              <a:spcBef>
                <a:spcPts val="1200"/>
              </a:spcBef>
              <a:spcAft>
                <a:spcPts val="1200"/>
              </a:spcAft>
            </a:pPr>
            <a:r>
              <a:rPr lang="en-US" sz="4200" b="1" dirty="0">
                <a:effectLst>
                  <a:outerShdw blurRad="38100" dist="38100" dir="2700000" algn="tl">
                    <a:srgbClr val="000000"/>
                  </a:outerShdw>
                </a:effectLst>
              </a:rPr>
              <a:t>Team Assignments</a:t>
            </a:r>
          </a:p>
        </p:txBody>
      </p:sp>
      <p:graphicFrame>
        <p:nvGraphicFramePr>
          <p:cNvPr id="4194306" name="Table 3"/>
          <p:cNvGraphicFramePr>
            <a:graphicFrameLocks noGrp="1"/>
          </p:cNvGraphicFramePr>
          <p:nvPr>
            <p:extLst>
              <p:ext uri="{D42A27DB-BD31-4B8C-83A1-F6EECF244321}">
                <p14:modId xmlns:p14="http://schemas.microsoft.com/office/powerpoint/2010/main" val="2046838517"/>
              </p:ext>
            </p:extLst>
          </p:nvPr>
        </p:nvGraphicFramePr>
        <p:xfrm>
          <a:off x="1522412" y="1905000"/>
          <a:ext cx="5105400" cy="3800475"/>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209550">
                <a:tc>
                  <a:txBody>
                    <a:bodyPr/>
                    <a:lstStyle/>
                    <a:p>
                      <a:pPr algn="l" fontAlgn="ctr"/>
                      <a:r>
                        <a:rPr lang="en-US" sz="1600" u="none" strike="noStrike" dirty="0">
                          <a:effectLst/>
                          <a:latin typeface="Calibri" panose="020F0502020204030204" pitchFamily="34" charset="0"/>
                        </a:rPr>
                        <a:t>Negotiation 1</a:t>
                      </a: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202294001</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202292026, 202242065</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202231011</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202231008, 202230097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2</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202230091</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202230049, 202230001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202225024</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202220108, 202209101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3</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202209034</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202209005, 202203037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202203017</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202202396, 202202341</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4</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1" kern="120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202202247</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 202202045, 202201083</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kern="1200"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202201059</a:t>
                      </a:r>
                      <a:r>
                        <a:rPr lang="en-US" sz="1600" kern="1200">
                          <a:solidFill>
                            <a:schemeClr val="dk1"/>
                          </a:solidFill>
                          <a:effectLst/>
                          <a:latin typeface="Calibri" panose="020F0502020204030204" pitchFamily="34" charset="0"/>
                          <a:ea typeface="Calibri" panose="020F0502020204030204" pitchFamily="34" charset="0"/>
                          <a:cs typeface="Calibri" panose="020F0502020204030204" pitchFamily="34" charset="0"/>
                        </a:rPr>
                        <a:t>, 202121060, </a:t>
                      </a:r>
                      <a:r>
                        <a:rPr lang="en-US" sz="16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202157027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9550">
                <a:tc>
                  <a:txBody>
                    <a:bodyPr/>
                    <a:lstStyle/>
                    <a:p>
                      <a:pPr algn="l" fontAlgn="ct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9550">
                <a:tc>
                  <a:txBody>
                    <a:bodyPr/>
                    <a:lstStyle/>
                    <a:p>
                      <a:pPr algn="l" fontAlgn="ct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9550">
                <a:tc>
                  <a:txBody>
                    <a:bodyPr/>
                    <a:lstStyle/>
                    <a:p>
                      <a:pPr algn="l" fontAlgn="ctr"/>
                      <a:endParaRPr lang="en-US" sz="1600" b="0" i="0" u="none" strike="noStrike" dirty="0">
                        <a:solidFill>
                          <a:srgbClr val="222222"/>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bl>
          </a:graphicData>
        </a:graphic>
      </p:graphicFrame>
      <p:graphicFrame>
        <p:nvGraphicFramePr>
          <p:cNvPr id="4194307" name="Table 4"/>
          <p:cNvGraphicFramePr>
            <a:graphicFrameLocks noGrp="1"/>
          </p:cNvGraphicFramePr>
          <p:nvPr>
            <p:extLst>
              <p:ext uri="{D42A27DB-BD31-4B8C-83A1-F6EECF244321}">
                <p14:modId xmlns:p14="http://schemas.microsoft.com/office/powerpoint/2010/main" val="2276921929"/>
              </p:ext>
            </p:extLst>
          </p:nvPr>
        </p:nvGraphicFramePr>
        <p:xfrm>
          <a:off x="6323012" y="1905000"/>
          <a:ext cx="5791200" cy="3040380"/>
        </p:xfrm>
        <a:graphic>
          <a:graphicData uri="http://schemas.openxmlformats.org/drawingml/2006/table">
            <a:tbl>
              <a:tblPr>
                <a:tableStyleId>{5C22544A-7EE6-4342-B048-85BDC9FD1C3A}</a:tableStyleId>
              </a:tblPr>
              <a:tblGrid>
                <a:gridCol w="13716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5</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202142066</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202142029, 202142002</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1" i="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202130029</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202130013, 202130004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6</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202121021</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202120118, 202117019</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i="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202116029</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202116007, 202109054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7</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202109038</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202109037, 202106064</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i="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202106026</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202103024, 202102137</a:t>
                      </a: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9550">
                <a:tc>
                  <a:txBody>
                    <a:bodyPr/>
                    <a:lstStyle/>
                    <a:p>
                      <a:pPr algn="l" fontAlgn="ctr"/>
                      <a:r>
                        <a:rPr lang="en-US" sz="1600" u="none" strike="noStrike" dirty="0">
                          <a:effectLst/>
                          <a:latin typeface="Calibri" panose="020F0502020204030204" pitchFamily="34" charset="0"/>
                          <a:ea typeface="Calibri" panose="020F0502020204030204" pitchFamily="34" charset="0"/>
                          <a:cs typeface="Calibri" panose="020F0502020204030204" pitchFamily="34" charset="0"/>
                        </a:rPr>
                        <a:t>Negotiation 8</a:t>
                      </a:r>
                      <a:endPar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La Finca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rtl="0" fontAlgn="b"/>
                      <a:r>
                        <a:rPr lang="en-US" sz="1600" b="1" i="0" u="none" strike="noStrike"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202102122</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202102118, 202101158, </a:t>
                      </a:r>
                      <a:r>
                        <a:rPr lang="en-US" sz="1600" b="0" i="0" u="none" strike="noStrike" dirty="0">
                          <a:solidFill>
                            <a:srgbClr val="000000"/>
                          </a:solidFill>
                          <a:effectLst/>
                          <a:latin typeface="Calibri" panose="020F0502020204030204" pitchFamily="34" charset="0"/>
                        </a:rPr>
                        <a:t>202106111</a:t>
                      </a:r>
                      <a:endPar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9550">
                <a:tc>
                  <a:txBody>
                    <a:bodyPr/>
                    <a:lstStyle/>
                    <a:p>
                      <a:pPr algn="l" fontAlgn="ctr"/>
                      <a:r>
                        <a:rPr lang="en-US" sz="1600" b="0" i="0" u="none" strike="noStrike"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Patagonia</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14400" rtl="0" eaLnBrk="1" fontAlgn="b" latinLnBrk="0" hangingPunct="1">
                        <a:lnSpc>
                          <a:spcPct val="100000"/>
                        </a:lnSpc>
                        <a:spcBef>
                          <a:spcPts val="0"/>
                        </a:spcBef>
                        <a:spcAft>
                          <a:spcPts val="0"/>
                        </a:spcAft>
                        <a:buClrTx/>
                        <a:buSzTx/>
                        <a:buFontTx/>
                        <a:buNone/>
                      </a:pPr>
                      <a:r>
                        <a:rPr lang="en-US" sz="1600" b="1" i="0" u="none" strike="noStrike" dirty="0">
                          <a:solidFill>
                            <a:srgbClr val="0000FF"/>
                          </a:solidFill>
                          <a:effectLst/>
                          <a:latin typeface="Calibri" panose="020F0502020204030204" pitchFamily="34" charset="0"/>
                          <a:ea typeface="Calibri" panose="020F0502020204030204" pitchFamily="34" charset="0"/>
                          <a:cs typeface="Calibri" panose="020F0502020204030204" pitchFamily="34" charset="0"/>
                        </a:rPr>
                        <a:t>202101133</a:t>
                      </a:r>
                      <a:r>
                        <a:rPr lang="en-US" sz="16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202101093, 202016020, 202006286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606" name="Rectangle 2"/>
          <p:cNvSpPr>
            <a:spLocks noGrp="1" noChangeArrowheads="1"/>
          </p:cNvSpPr>
          <p:nvPr>
            <p:ph type="body" idx="1"/>
          </p:nvPr>
        </p:nvSpPr>
        <p:spPr>
          <a:xfrm>
            <a:off x="1065212" y="1828800"/>
            <a:ext cx="10820401" cy="5600700"/>
          </a:xfrm>
        </p:spPr>
        <p:txBody>
          <a:bodyPr>
            <a:normAutofit fontScale="96875"/>
          </a:bodyPr>
          <a:lstStyle/>
          <a:p>
            <a:pPr marL="457200" indent="0">
              <a:buNone/>
            </a:pPr>
            <a:r>
              <a:rPr lang="en-US" sz="3200" dirty="0"/>
              <a:t>There are just two countries (</a:t>
            </a:r>
            <a:r>
              <a:rPr lang="en-US" sz="3200" dirty="0" err="1"/>
              <a:t>Pantalonia</a:t>
            </a:r>
            <a:r>
              <a:rPr lang="en-US" sz="3200" dirty="0"/>
              <a:t> and La </a:t>
            </a:r>
            <a:r>
              <a:rPr lang="en-US" sz="3200" dirty="0" err="1"/>
              <a:t>Finca</a:t>
            </a:r>
            <a:r>
              <a:rPr lang="en-US" sz="3200" dirty="0"/>
              <a:t>) of identical population size</a:t>
            </a:r>
          </a:p>
          <a:p>
            <a:pPr marL="457200" indent="0">
              <a:buNone/>
            </a:pPr>
            <a:r>
              <a:rPr lang="en-US" sz="3200" dirty="0"/>
              <a:t>They produce, consume, and trade only clothing and food, with no qualitative differences between these goods.</a:t>
            </a:r>
          </a:p>
          <a:p>
            <a:pPr marL="457200" indent="0">
              <a:buNone/>
            </a:pPr>
            <a:r>
              <a:rPr lang="en-US" sz="3200" dirty="0"/>
              <a:t>There being only two products, the countries can trade by barter (i.e., there is no money or exchange rates).</a:t>
            </a:r>
          </a:p>
          <a:p>
            <a:pPr marL="457200" indent="0">
              <a:buNone/>
            </a:pPr>
            <a:r>
              <a:rPr lang="en-US" sz="3200" dirty="0"/>
              <a:t>Transportation costs and other transaction costs are zero.</a:t>
            </a:r>
          </a:p>
          <a:p>
            <a:pPr marL="457200" indent="0">
              <a:buNone/>
            </a:pPr>
            <a:r>
              <a:rPr lang="en-US" sz="3200" dirty="0"/>
              <a:t>The returns to scale are constant, with no frictional costs in moving from the production of one good to another.</a:t>
            </a:r>
            <a:endParaRPr lang="en-US" sz="3200" b="1" dirty="0"/>
          </a:p>
        </p:txBody>
      </p:sp>
      <p:sp>
        <p:nvSpPr>
          <p:cNvPr id="1048607" name="Rectangle 3"/>
          <p:cNvSpPr>
            <a:spLocks noGrp="1" noChangeArrowheads="1"/>
          </p:cNvSpPr>
          <p:nvPr>
            <p:ph type="title"/>
          </p:nvPr>
        </p:nvSpPr>
        <p:spPr>
          <a:xfrm>
            <a:off x="1522413" y="-304800"/>
            <a:ext cx="10210800" cy="1981200"/>
          </a:xfrm>
        </p:spPr>
        <p:txBody>
          <a:bodyPr>
            <a:normAutofit/>
          </a:bodyPr>
          <a:lstStyle/>
          <a:p>
            <a:pPr eaLnBrk="1" hangingPunct="1">
              <a:spcBef>
                <a:spcPts val="1200"/>
              </a:spcBef>
              <a:spcAft>
                <a:spcPts val="1200"/>
              </a:spcAft>
            </a:pPr>
            <a:r>
              <a:rPr lang="en-US" sz="4200" b="1" dirty="0">
                <a:effectLst>
                  <a:outerShdw blurRad="38100" dist="38100" dir="2700000" algn="tl">
                    <a:srgbClr val="000000"/>
                  </a:outerShdw>
                </a:effectLst>
              </a:rPr>
              <a:t>Imagine a Simplified World</a:t>
            </a:r>
            <a:r>
              <a:rPr lang="en-US" sz="2700" b="1" dirty="0">
                <a:effectLst>
                  <a:outerShdw blurRad="38100" dist="38100" dir="2700000" algn="tl">
                    <a:srgbClr val="000000"/>
                  </a:outerShdw>
                </a:effectLst>
              </a:rPr>
              <a:t> </a:t>
            </a:r>
            <a:endParaRPr lang="en-US" sz="4200" b="1" dirty="0">
              <a:effectLst>
                <a:outerShdw blurRad="38100" dist="38100" dir="2700000" algn="tl">
                  <a:srgbClr val="000000"/>
                </a:outerShdw>
              </a:effectLst>
            </a:endParaRP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Production Possibilities for Pantalonia</a:t>
            </a:r>
          </a:p>
        </p:txBody>
      </p:sp>
      <p:sp>
        <p:nvSpPr>
          <p:cNvPr id="1048618" name="Content Placeholder 2"/>
          <p:cNvSpPr>
            <a:spLocks noGrp="1"/>
          </p:cNvSpPr>
          <p:nvPr>
            <p:ph sz="half" idx="1"/>
          </p:nvPr>
        </p:nvSpPr>
        <p:spPr>
          <a:xfrm>
            <a:off x="1488168" y="1984248"/>
            <a:ext cx="4800600" cy="4873752"/>
          </a:xfrm>
        </p:spPr>
        <p:txBody>
          <a:bodyPr>
            <a:normAutofit lnSpcReduction="10000"/>
          </a:bodyPr>
          <a:lstStyle/>
          <a:p>
            <a:r>
              <a:rPr lang="en-US" dirty="0"/>
              <a:t>In autarchy, </a:t>
            </a:r>
            <a:r>
              <a:rPr lang="en-US" dirty="0" err="1"/>
              <a:t>Pantalonia</a:t>
            </a:r>
            <a:r>
              <a:rPr lang="en-US" dirty="0"/>
              <a:t> divides its productive resources evenly between these two sectors</a:t>
            </a:r>
          </a:p>
          <a:p>
            <a:r>
              <a:rPr lang="en-US" dirty="0"/>
              <a:t>It produces and consumes 25 units of food and 25 units of clothing</a:t>
            </a:r>
          </a:p>
          <a:p>
            <a:r>
              <a:rPr lang="en-US" dirty="0"/>
              <a:t>In trade, it can reallocate its resources to any of these possibilities</a:t>
            </a:r>
          </a:p>
          <a:p>
            <a:r>
              <a:rPr lang="en-US" dirty="0"/>
              <a:t>The citizenry insists that any exchange with La </a:t>
            </a:r>
            <a:r>
              <a:rPr lang="en-US" dirty="0" err="1"/>
              <a:t>Finca</a:t>
            </a:r>
            <a:r>
              <a:rPr lang="en-US" dirty="0"/>
              <a:t> must result in no net loss of food or clothing</a:t>
            </a:r>
          </a:p>
        </p:txBody>
      </p:sp>
      <p:graphicFrame>
        <p:nvGraphicFramePr>
          <p:cNvPr id="4194308" name="Content Placeholder 6" descr="Sample table with 3 columns, 4 rows" title="Table"/>
          <p:cNvGraphicFramePr>
            <a:graphicFrameLocks noGrp="1"/>
          </p:cNvGraphicFramePr>
          <p:nvPr>
            <p:ph sz="half" idx="2"/>
          </p:nvPr>
        </p:nvGraphicFramePr>
        <p:xfrm>
          <a:off x="6551613" y="1984374"/>
          <a:ext cx="4800600" cy="46450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387085">
                <a:tc>
                  <a:txBody>
                    <a:bodyPr/>
                    <a:lstStyle/>
                    <a:p>
                      <a:endParaRPr lang="en-US" dirty="0"/>
                    </a:p>
                  </a:txBody>
                  <a:tcPr anchor="ctr"/>
                </a:tc>
                <a:tc>
                  <a:txBody>
                    <a:bodyPr/>
                    <a:lstStyle/>
                    <a:p>
                      <a:pPr algn="ctr"/>
                      <a:r>
                        <a:rPr lang="en-US" dirty="0"/>
                        <a:t>Food</a:t>
                      </a:r>
                    </a:p>
                  </a:txBody>
                  <a:tcPr anchor="ctr"/>
                </a:tc>
                <a:tc>
                  <a:txBody>
                    <a:bodyPr/>
                    <a:lstStyle/>
                    <a:p>
                      <a:pPr algn="ctr"/>
                      <a:r>
                        <a:rPr lang="en-US" dirty="0"/>
                        <a:t>Clothing</a:t>
                      </a:r>
                    </a:p>
                  </a:txBody>
                  <a:tcPr anchor="ctr"/>
                </a:tc>
                <a:extLst>
                  <a:ext uri="{0D108BD9-81ED-4DB2-BD59-A6C34878D82A}">
                    <a16:rowId xmlns:a16="http://schemas.microsoft.com/office/drawing/2014/main" val="10000"/>
                  </a:ext>
                </a:extLst>
              </a:tr>
              <a:tr h="387085">
                <a:tc>
                  <a:txBody>
                    <a:bodyPr/>
                    <a:lstStyle/>
                    <a:p>
                      <a:r>
                        <a:rPr lang="en-US" dirty="0"/>
                        <a:t>Only Food</a:t>
                      </a:r>
                    </a:p>
                  </a:txBody>
                  <a:tcPr anchor="ctr"/>
                </a:tc>
                <a:tc>
                  <a:txBody>
                    <a:bodyPr/>
                    <a:lstStyle/>
                    <a:p>
                      <a:pPr algn="ctr"/>
                      <a:r>
                        <a:rPr lang="en-US" dirty="0"/>
                        <a:t>50</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387085">
                <a:tc>
                  <a:txBody>
                    <a:bodyPr/>
                    <a:lstStyle/>
                    <a:p>
                      <a:r>
                        <a:rPr lang="en-US" dirty="0"/>
                        <a:t>90% Food</a:t>
                      </a:r>
                    </a:p>
                  </a:txBody>
                  <a:tcPr anchor="ctr"/>
                </a:tc>
                <a:tc>
                  <a:txBody>
                    <a:bodyPr/>
                    <a:lstStyle/>
                    <a:p>
                      <a:pPr algn="ctr"/>
                      <a:r>
                        <a:rPr lang="en-US" dirty="0"/>
                        <a:t>45</a:t>
                      </a:r>
                    </a:p>
                  </a:txBody>
                  <a:tcPr anchor="ctr"/>
                </a:tc>
                <a:tc>
                  <a:txBody>
                    <a:bodyPr/>
                    <a:lstStyle/>
                    <a:p>
                      <a:pPr algn="ctr"/>
                      <a:r>
                        <a:rPr lang="en-US" dirty="0"/>
                        <a:t>5</a:t>
                      </a:r>
                    </a:p>
                  </a:txBody>
                  <a:tcPr anchor="ctr"/>
                </a:tc>
                <a:extLst>
                  <a:ext uri="{0D108BD9-81ED-4DB2-BD59-A6C34878D82A}">
                    <a16:rowId xmlns:a16="http://schemas.microsoft.com/office/drawing/2014/main" val="10002"/>
                  </a:ext>
                </a:extLst>
              </a:tr>
              <a:tr h="387085">
                <a:tc>
                  <a:txBody>
                    <a:bodyPr/>
                    <a:lstStyle/>
                    <a:p>
                      <a:r>
                        <a:rPr lang="en-US" dirty="0"/>
                        <a:t>80% Food</a:t>
                      </a:r>
                    </a:p>
                  </a:txBody>
                  <a:tcPr anchor="ctr"/>
                </a:tc>
                <a:tc>
                  <a:txBody>
                    <a:bodyPr/>
                    <a:lstStyle/>
                    <a:p>
                      <a:pPr algn="ctr"/>
                      <a:r>
                        <a:rPr lang="en-US" dirty="0"/>
                        <a:t>40</a:t>
                      </a:r>
                    </a:p>
                  </a:txBody>
                  <a:tcPr anchor="ctr"/>
                </a:tc>
                <a:tc>
                  <a:txBody>
                    <a:bodyPr/>
                    <a:lstStyle/>
                    <a:p>
                      <a:pPr algn="ctr"/>
                      <a:r>
                        <a:rPr lang="en-US" dirty="0"/>
                        <a:t>10</a:t>
                      </a:r>
                    </a:p>
                  </a:txBody>
                  <a:tcPr anchor="ctr"/>
                </a:tc>
                <a:extLst>
                  <a:ext uri="{0D108BD9-81ED-4DB2-BD59-A6C34878D82A}">
                    <a16:rowId xmlns:a16="http://schemas.microsoft.com/office/drawing/2014/main" val="10003"/>
                  </a:ext>
                </a:extLst>
              </a:tr>
              <a:tr h="387085">
                <a:tc>
                  <a:txBody>
                    <a:bodyPr/>
                    <a:lstStyle/>
                    <a:p>
                      <a:r>
                        <a:rPr lang="en-US" dirty="0"/>
                        <a:t>70% Food</a:t>
                      </a:r>
                    </a:p>
                  </a:txBody>
                  <a:tcPr anchor="ctr"/>
                </a:tc>
                <a:tc>
                  <a:txBody>
                    <a:bodyPr/>
                    <a:lstStyle/>
                    <a:p>
                      <a:pPr algn="ctr"/>
                      <a:r>
                        <a:rPr lang="en-US" dirty="0"/>
                        <a:t>35</a:t>
                      </a:r>
                    </a:p>
                  </a:txBody>
                  <a:tcPr anchor="ctr"/>
                </a:tc>
                <a:tc>
                  <a:txBody>
                    <a:bodyPr/>
                    <a:lstStyle/>
                    <a:p>
                      <a:pPr algn="ctr"/>
                      <a:r>
                        <a:rPr lang="en-US" dirty="0"/>
                        <a:t>15</a:t>
                      </a:r>
                    </a:p>
                  </a:txBody>
                  <a:tcPr anchor="ctr"/>
                </a:tc>
                <a:extLst>
                  <a:ext uri="{0D108BD9-81ED-4DB2-BD59-A6C34878D82A}">
                    <a16:rowId xmlns:a16="http://schemas.microsoft.com/office/drawing/2014/main" val="10004"/>
                  </a:ext>
                </a:extLst>
              </a:tr>
              <a:tr h="387085">
                <a:tc>
                  <a:txBody>
                    <a:bodyPr/>
                    <a:lstStyle/>
                    <a:p>
                      <a:r>
                        <a:rPr lang="en-US" dirty="0"/>
                        <a:t>60% Food</a:t>
                      </a:r>
                    </a:p>
                  </a:txBody>
                  <a:tcPr anchor="ctr"/>
                </a:tc>
                <a:tc>
                  <a:txBody>
                    <a:bodyPr/>
                    <a:lstStyle/>
                    <a:p>
                      <a:pPr algn="ctr"/>
                      <a:r>
                        <a:rPr lang="en-US" dirty="0"/>
                        <a:t>30</a:t>
                      </a:r>
                    </a:p>
                  </a:txBody>
                  <a:tcPr anchor="ctr"/>
                </a:tc>
                <a:tc>
                  <a:txBody>
                    <a:bodyPr/>
                    <a:lstStyle/>
                    <a:p>
                      <a:pPr algn="ctr"/>
                      <a:r>
                        <a:rPr lang="en-US" dirty="0"/>
                        <a:t>20</a:t>
                      </a:r>
                    </a:p>
                  </a:txBody>
                  <a:tcPr anchor="ctr"/>
                </a:tc>
                <a:extLst>
                  <a:ext uri="{0D108BD9-81ED-4DB2-BD59-A6C34878D82A}">
                    <a16:rowId xmlns:a16="http://schemas.microsoft.com/office/drawing/2014/main" val="10005"/>
                  </a:ext>
                </a:extLst>
              </a:tr>
              <a:tr h="387085">
                <a:tc>
                  <a:txBody>
                    <a:bodyPr/>
                    <a:lstStyle/>
                    <a:p>
                      <a:r>
                        <a:rPr lang="en-US" dirty="0"/>
                        <a:t>50-50%</a:t>
                      </a:r>
                    </a:p>
                  </a:txBody>
                  <a:tcPr anchor="ctr"/>
                </a:tc>
                <a:tc>
                  <a:txBody>
                    <a:bodyPr/>
                    <a:lstStyle/>
                    <a:p>
                      <a:pPr algn="ctr"/>
                      <a:r>
                        <a:rPr lang="en-US" dirty="0"/>
                        <a:t>25</a:t>
                      </a:r>
                    </a:p>
                  </a:txBody>
                  <a:tcPr anchor="ctr"/>
                </a:tc>
                <a:tc>
                  <a:txBody>
                    <a:bodyPr/>
                    <a:lstStyle/>
                    <a:p>
                      <a:pPr algn="ctr"/>
                      <a:r>
                        <a:rPr lang="en-US" dirty="0"/>
                        <a:t>25</a:t>
                      </a:r>
                    </a:p>
                  </a:txBody>
                  <a:tcPr anchor="ctr"/>
                </a:tc>
                <a:extLst>
                  <a:ext uri="{0D108BD9-81ED-4DB2-BD59-A6C34878D82A}">
                    <a16:rowId xmlns:a16="http://schemas.microsoft.com/office/drawing/2014/main" val="10006"/>
                  </a:ext>
                </a:extLst>
              </a:tr>
              <a:tr h="387085">
                <a:tc>
                  <a:txBody>
                    <a:bodyPr/>
                    <a:lstStyle/>
                    <a:p>
                      <a:r>
                        <a:rPr lang="en-US" dirty="0"/>
                        <a:t>60% Clothing</a:t>
                      </a:r>
                    </a:p>
                  </a:txBody>
                  <a:tcPr anchor="ctr"/>
                </a:tc>
                <a:tc>
                  <a:txBody>
                    <a:bodyPr/>
                    <a:lstStyle/>
                    <a:p>
                      <a:pPr algn="ctr"/>
                      <a:r>
                        <a:rPr lang="en-US" dirty="0"/>
                        <a:t>20</a:t>
                      </a:r>
                    </a:p>
                  </a:txBody>
                  <a:tcPr anchor="ctr"/>
                </a:tc>
                <a:tc>
                  <a:txBody>
                    <a:bodyPr/>
                    <a:lstStyle/>
                    <a:p>
                      <a:pPr algn="ctr"/>
                      <a:r>
                        <a:rPr lang="en-US" dirty="0"/>
                        <a:t>30</a:t>
                      </a:r>
                    </a:p>
                  </a:txBody>
                  <a:tcPr anchor="ctr"/>
                </a:tc>
                <a:extLst>
                  <a:ext uri="{0D108BD9-81ED-4DB2-BD59-A6C34878D82A}">
                    <a16:rowId xmlns:a16="http://schemas.microsoft.com/office/drawing/2014/main" val="10007"/>
                  </a:ext>
                </a:extLst>
              </a:tr>
              <a:tr h="387085">
                <a:tc>
                  <a:txBody>
                    <a:bodyPr/>
                    <a:lstStyle/>
                    <a:p>
                      <a:r>
                        <a:rPr lang="en-US" dirty="0"/>
                        <a:t>70% Clothing</a:t>
                      </a:r>
                    </a:p>
                  </a:txBody>
                  <a:tcPr anchor="ctr"/>
                </a:tc>
                <a:tc>
                  <a:txBody>
                    <a:bodyPr/>
                    <a:lstStyle/>
                    <a:p>
                      <a:pPr algn="ctr"/>
                      <a:r>
                        <a:rPr lang="en-US" dirty="0"/>
                        <a:t>15</a:t>
                      </a:r>
                    </a:p>
                  </a:txBody>
                  <a:tcPr anchor="ctr"/>
                </a:tc>
                <a:tc>
                  <a:txBody>
                    <a:bodyPr/>
                    <a:lstStyle/>
                    <a:p>
                      <a:pPr algn="ctr"/>
                      <a:r>
                        <a:rPr lang="en-US" dirty="0"/>
                        <a:t>35</a:t>
                      </a:r>
                    </a:p>
                  </a:txBody>
                  <a:tcPr anchor="ctr"/>
                </a:tc>
                <a:extLst>
                  <a:ext uri="{0D108BD9-81ED-4DB2-BD59-A6C34878D82A}">
                    <a16:rowId xmlns:a16="http://schemas.microsoft.com/office/drawing/2014/main" val="10008"/>
                  </a:ext>
                </a:extLst>
              </a:tr>
              <a:tr h="387085">
                <a:tc>
                  <a:txBody>
                    <a:bodyPr/>
                    <a:lstStyle/>
                    <a:p>
                      <a:r>
                        <a:rPr lang="en-US" dirty="0"/>
                        <a:t>80% Clothing</a:t>
                      </a:r>
                    </a:p>
                  </a:txBody>
                  <a:tcPr anchor="ctr"/>
                </a:tc>
                <a:tc>
                  <a:txBody>
                    <a:bodyPr/>
                    <a:lstStyle/>
                    <a:p>
                      <a:pPr algn="ctr"/>
                      <a:r>
                        <a:rPr lang="en-US" dirty="0"/>
                        <a:t>10</a:t>
                      </a:r>
                    </a:p>
                  </a:txBody>
                  <a:tcPr anchor="ctr"/>
                </a:tc>
                <a:tc>
                  <a:txBody>
                    <a:bodyPr/>
                    <a:lstStyle/>
                    <a:p>
                      <a:pPr algn="ctr"/>
                      <a:r>
                        <a:rPr lang="en-US" dirty="0"/>
                        <a:t>40</a:t>
                      </a:r>
                    </a:p>
                  </a:txBody>
                  <a:tcPr anchor="ctr"/>
                </a:tc>
                <a:extLst>
                  <a:ext uri="{0D108BD9-81ED-4DB2-BD59-A6C34878D82A}">
                    <a16:rowId xmlns:a16="http://schemas.microsoft.com/office/drawing/2014/main" val="10009"/>
                  </a:ext>
                </a:extLst>
              </a:tr>
              <a:tr h="387085">
                <a:tc>
                  <a:txBody>
                    <a:bodyPr/>
                    <a:lstStyle/>
                    <a:p>
                      <a:r>
                        <a:rPr lang="en-US" dirty="0"/>
                        <a:t>90% Clothing</a:t>
                      </a:r>
                    </a:p>
                  </a:txBody>
                  <a:tcPr anchor="ctr"/>
                </a:tc>
                <a:tc>
                  <a:txBody>
                    <a:bodyPr/>
                    <a:lstStyle/>
                    <a:p>
                      <a:pPr algn="ctr"/>
                      <a:r>
                        <a:rPr lang="en-US" dirty="0"/>
                        <a:t>5</a:t>
                      </a:r>
                    </a:p>
                  </a:txBody>
                  <a:tcPr anchor="ctr"/>
                </a:tc>
                <a:tc>
                  <a:txBody>
                    <a:bodyPr/>
                    <a:lstStyle/>
                    <a:p>
                      <a:pPr algn="ctr"/>
                      <a:r>
                        <a:rPr lang="en-US" dirty="0"/>
                        <a:t>45</a:t>
                      </a:r>
                    </a:p>
                  </a:txBody>
                  <a:tcPr anchor="ctr"/>
                </a:tc>
                <a:extLst>
                  <a:ext uri="{0D108BD9-81ED-4DB2-BD59-A6C34878D82A}">
                    <a16:rowId xmlns:a16="http://schemas.microsoft.com/office/drawing/2014/main" val="10010"/>
                  </a:ext>
                </a:extLst>
              </a:tr>
              <a:tr h="387085">
                <a:tc>
                  <a:txBody>
                    <a:bodyPr/>
                    <a:lstStyle/>
                    <a:p>
                      <a:r>
                        <a:rPr lang="en-US" dirty="0"/>
                        <a:t>Only Clothing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dirty="0"/>
                        <a:t>—</a:t>
                      </a:r>
                    </a:p>
                  </a:txBody>
                  <a:tcPr anchor="ctr"/>
                </a:tc>
                <a:tc>
                  <a:txBody>
                    <a:bodyPr/>
                    <a:lstStyle/>
                    <a:p>
                      <a:pPr algn="ctr"/>
                      <a:r>
                        <a:rPr lang="en-US" dirty="0"/>
                        <a:t>50</a:t>
                      </a:r>
                    </a:p>
                  </a:txBody>
                  <a:tcPr anchor="ctr"/>
                </a:tc>
                <a:extLst>
                  <a:ext uri="{0D108BD9-81ED-4DB2-BD59-A6C34878D82A}">
                    <a16:rowId xmlns:a16="http://schemas.microsoft.com/office/drawing/2014/main" val="10011"/>
                  </a:ext>
                </a:extLst>
              </a:tr>
            </a:tbl>
          </a:graphicData>
        </a:graphic>
      </p:graphicFrame>
      <p:sp>
        <p:nvSpPr>
          <p:cNvPr id="1048619" name="Rectangle 3"/>
          <p:cNvSpPr/>
          <p:nvPr/>
        </p:nvSpPr>
        <p:spPr>
          <a:xfrm>
            <a:off x="6551613" y="4267200"/>
            <a:ext cx="4800598" cy="4572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txBody>
          <a:bodyPr/>
          <a:lstStyle/>
          <a:p>
            <a:r>
              <a:rPr lang="en-US" b="1" dirty="0">
                <a:effectLst>
                  <a:outerShdw blurRad="38100" dist="38100" dir="2700000" algn="tl">
                    <a:srgbClr val="000000">
                      <a:alpha val="43137"/>
                    </a:srgbClr>
                  </a:outerShdw>
                </a:effectLst>
              </a:rPr>
              <a:t>The Production Possibilities for La Finca</a:t>
            </a:r>
          </a:p>
        </p:txBody>
      </p:sp>
      <p:sp>
        <p:nvSpPr>
          <p:cNvPr id="1048621" name="Content Placeholder 2"/>
          <p:cNvSpPr>
            <a:spLocks noGrp="1"/>
          </p:cNvSpPr>
          <p:nvPr>
            <p:ph sz="half" idx="1"/>
          </p:nvPr>
        </p:nvSpPr>
        <p:spPr>
          <a:xfrm>
            <a:off x="1488168" y="1984248"/>
            <a:ext cx="4800600" cy="4873752"/>
          </a:xfrm>
        </p:spPr>
        <p:txBody>
          <a:bodyPr>
            <a:normAutofit lnSpcReduction="10000"/>
          </a:bodyPr>
          <a:lstStyle/>
          <a:p>
            <a:r>
              <a:rPr lang="en-US" dirty="0"/>
              <a:t>In autarchy, La </a:t>
            </a:r>
            <a:r>
              <a:rPr lang="en-US" dirty="0" err="1"/>
              <a:t>Finca</a:t>
            </a:r>
            <a:r>
              <a:rPr lang="en-US" dirty="0"/>
              <a:t> divides its productive resources evenly between these two sectors</a:t>
            </a:r>
          </a:p>
          <a:p>
            <a:r>
              <a:rPr lang="en-US" dirty="0"/>
              <a:t>It produces and consumes 60 units of food and 40 units of clothing</a:t>
            </a:r>
          </a:p>
          <a:p>
            <a:r>
              <a:rPr lang="en-US" dirty="0"/>
              <a:t>In trade, it can reallocate its resources to any of these possibilities</a:t>
            </a:r>
          </a:p>
          <a:p>
            <a:r>
              <a:rPr lang="en-US" dirty="0"/>
              <a:t>The citizenry insists that any exchange with </a:t>
            </a:r>
            <a:r>
              <a:rPr lang="en-US" dirty="0" err="1"/>
              <a:t>Pantalonia</a:t>
            </a:r>
            <a:r>
              <a:rPr lang="en-US" dirty="0"/>
              <a:t> must result in no net loss of food or clothing</a:t>
            </a:r>
          </a:p>
        </p:txBody>
      </p:sp>
      <p:graphicFrame>
        <p:nvGraphicFramePr>
          <p:cNvPr id="4194309" name="Content Placeholder 6" descr="Sample table with 3 columns, 4 rows" title="Table"/>
          <p:cNvGraphicFramePr>
            <a:graphicFrameLocks noGrp="1"/>
          </p:cNvGraphicFramePr>
          <p:nvPr>
            <p:ph sz="half" idx="2"/>
          </p:nvPr>
        </p:nvGraphicFramePr>
        <p:xfrm>
          <a:off x="6551613" y="1984374"/>
          <a:ext cx="4800600" cy="4645020"/>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tblGrid>
              <a:tr h="387085">
                <a:tc>
                  <a:txBody>
                    <a:bodyPr/>
                    <a:lstStyle/>
                    <a:p>
                      <a:endParaRPr lang="en-US" dirty="0"/>
                    </a:p>
                  </a:txBody>
                  <a:tcPr anchor="ctr"/>
                </a:tc>
                <a:tc>
                  <a:txBody>
                    <a:bodyPr/>
                    <a:lstStyle/>
                    <a:p>
                      <a:pPr algn="ctr"/>
                      <a:r>
                        <a:rPr lang="en-US" dirty="0"/>
                        <a:t>Food</a:t>
                      </a:r>
                    </a:p>
                  </a:txBody>
                  <a:tcPr anchor="ctr"/>
                </a:tc>
                <a:tc>
                  <a:txBody>
                    <a:bodyPr/>
                    <a:lstStyle/>
                    <a:p>
                      <a:pPr algn="ctr"/>
                      <a:r>
                        <a:rPr lang="en-US" dirty="0"/>
                        <a:t>Clothing</a:t>
                      </a:r>
                    </a:p>
                  </a:txBody>
                  <a:tcPr anchor="ctr"/>
                </a:tc>
                <a:extLst>
                  <a:ext uri="{0D108BD9-81ED-4DB2-BD59-A6C34878D82A}">
                    <a16:rowId xmlns:a16="http://schemas.microsoft.com/office/drawing/2014/main" val="10000"/>
                  </a:ext>
                </a:extLst>
              </a:tr>
              <a:tr h="387085">
                <a:tc>
                  <a:txBody>
                    <a:bodyPr/>
                    <a:lstStyle/>
                    <a:p>
                      <a:r>
                        <a:rPr lang="en-US" dirty="0"/>
                        <a:t>Only Food</a:t>
                      </a:r>
                    </a:p>
                  </a:txBody>
                  <a:tcPr anchor="ctr"/>
                </a:tc>
                <a:tc>
                  <a:txBody>
                    <a:bodyPr/>
                    <a:lstStyle/>
                    <a:p>
                      <a:pPr algn="ctr"/>
                      <a:r>
                        <a:rPr lang="en-US" dirty="0"/>
                        <a:t>120</a:t>
                      </a:r>
                    </a:p>
                  </a:txBody>
                  <a:tcPr anchor="ctr"/>
                </a:tc>
                <a:tc>
                  <a:txBody>
                    <a:bodyPr/>
                    <a:lstStyle/>
                    <a:p>
                      <a:pPr algn="ctr"/>
                      <a:r>
                        <a:rPr lang="en-US" dirty="0"/>
                        <a:t>—</a:t>
                      </a:r>
                    </a:p>
                  </a:txBody>
                  <a:tcPr anchor="ctr"/>
                </a:tc>
                <a:extLst>
                  <a:ext uri="{0D108BD9-81ED-4DB2-BD59-A6C34878D82A}">
                    <a16:rowId xmlns:a16="http://schemas.microsoft.com/office/drawing/2014/main" val="10001"/>
                  </a:ext>
                </a:extLst>
              </a:tr>
              <a:tr h="387085">
                <a:tc>
                  <a:txBody>
                    <a:bodyPr/>
                    <a:lstStyle/>
                    <a:p>
                      <a:r>
                        <a:rPr lang="en-US" dirty="0"/>
                        <a:t>90% Food</a:t>
                      </a:r>
                    </a:p>
                  </a:txBody>
                  <a:tcPr anchor="ctr"/>
                </a:tc>
                <a:tc>
                  <a:txBody>
                    <a:bodyPr/>
                    <a:lstStyle/>
                    <a:p>
                      <a:pPr algn="ctr"/>
                      <a:r>
                        <a:rPr lang="en-US" dirty="0"/>
                        <a:t>108</a:t>
                      </a:r>
                    </a:p>
                  </a:txBody>
                  <a:tcPr anchor="ctr"/>
                </a:tc>
                <a:tc>
                  <a:txBody>
                    <a:bodyPr/>
                    <a:lstStyle/>
                    <a:p>
                      <a:pPr algn="ctr"/>
                      <a:r>
                        <a:rPr lang="en-US" dirty="0"/>
                        <a:t>8</a:t>
                      </a:r>
                    </a:p>
                  </a:txBody>
                  <a:tcPr anchor="ctr"/>
                </a:tc>
                <a:extLst>
                  <a:ext uri="{0D108BD9-81ED-4DB2-BD59-A6C34878D82A}">
                    <a16:rowId xmlns:a16="http://schemas.microsoft.com/office/drawing/2014/main" val="10002"/>
                  </a:ext>
                </a:extLst>
              </a:tr>
              <a:tr h="387085">
                <a:tc>
                  <a:txBody>
                    <a:bodyPr/>
                    <a:lstStyle/>
                    <a:p>
                      <a:r>
                        <a:rPr lang="en-US" dirty="0"/>
                        <a:t>80% Food</a:t>
                      </a:r>
                    </a:p>
                  </a:txBody>
                  <a:tcPr anchor="ctr"/>
                </a:tc>
                <a:tc>
                  <a:txBody>
                    <a:bodyPr/>
                    <a:lstStyle/>
                    <a:p>
                      <a:pPr algn="ctr"/>
                      <a:r>
                        <a:rPr lang="en-US" dirty="0"/>
                        <a:t>96</a:t>
                      </a:r>
                    </a:p>
                  </a:txBody>
                  <a:tcPr anchor="ctr"/>
                </a:tc>
                <a:tc>
                  <a:txBody>
                    <a:bodyPr/>
                    <a:lstStyle/>
                    <a:p>
                      <a:pPr algn="ctr"/>
                      <a:r>
                        <a:rPr lang="en-US" dirty="0"/>
                        <a:t>16</a:t>
                      </a:r>
                    </a:p>
                  </a:txBody>
                  <a:tcPr anchor="ctr"/>
                </a:tc>
                <a:extLst>
                  <a:ext uri="{0D108BD9-81ED-4DB2-BD59-A6C34878D82A}">
                    <a16:rowId xmlns:a16="http://schemas.microsoft.com/office/drawing/2014/main" val="10003"/>
                  </a:ext>
                </a:extLst>
              </a:tr>
              <a:tr h="387085">
                <a:tc>
                  <a:txBody>
                    <a:bodyPr/>
                    <a:lstStyle/>
                    <a:p>
                      <a:r>
                        <a:rPr lang="en-US" dirty="0"/>
                        <a:t>70% Food</a:t>
                      </a:r>
                    </a:p>
                  </a:txBody>
                  <a:tcPr anchor="ctr"/>
                </a:tc>
                <a:tc>
                  <a:txBody>
                    <a:bodyPr/>
                    <a:lstStyle/>
                    <a:p>
                      <a:pPr algn="ctr"/>
                      <a:r>
                        <a:rPr lang="en-US" dirty="0"/>
                        <a:t>84</a:t>
                      </a:r>
                    </a:p>
                  </a:txBody>
                  <a:tcPr anchor="ctr"/>
                </a:tc>
                <a:tc>
                  <a:txBody>
                    <a:bodyPr/>
                    <a:lstStyle/>
                    <a:p>
                      <a:pPr algn="ctr"/>
                      <a:r>
                        <a:rPr lang="en-US" dirty="0"/>
                        <a:t>24</a:t>
                      </a:r>
                    </a:p>
                  </a:txBody>
                  <a:tcPr anchor="ctr"/>
                </a:tc>
                <a:extLst>
                  <a:ext uri="{0D108BD9-81ED-4DB2-BD59-A6C34878D82A}">
                    <a16:rowId xmlns:a16="http://schemas.microsoft.com/office/drawing/2014/main" val="10004"/>
                  </a:ext>
                </a:extLst>
              </a:tr>
              <a:tr h="387085">
                <a:tc>
                  <a:txBody>
                    <a:bodyPr/>
                    <a:lstStyle/>
                    <a:p>
                      <a:r>
                        <a:rPr lang="en-US" dirty="0"/>
                        <a:t>60% Food</a:t>
                      </a:r>
                    </a:p>
                  </a:txBody>
                  <a:tcPr anchor="ctr"/>
                </a:tc>
                <a:tc>
                  <a:txBody>
                    <a:bodyPr/>
                    <a:lstStyle/>
                    <a:p>
                      <a:pPr algn="ctr"/>
                      <a:r>
                        <a:rPr lang="en-US" dirty="0"/>
                        <a:t>72</a:t>
                      </a:r>
                    </a:p>
                  </a:txBody>
                  <a:tcPr anchor="ctr"/>
                </a:tc>
                <a:tc>
                  <a:txBody>
                    <a:bodyPr/>
                    <a:lstStyle/>
                    <a:p>
                      <a:pPr algn="ctr"/>
                      <a:r>
                        <a:rPr lang="en-US" dirty="0"/>
                        <a:t>32</a:t>
                      </a:r>
                    </a:p>
                  </a:txBody>
                  <a:tcPr anchor="ctr"/>
                </a:tc>
                <a:extLst>
                  <a:ext uri="{0D108BD9-81ED-4DB2-BD59-A6C34878D82A}">
                    <a16:rowId xmlns:a16="http://schemas.microsoft.com/office/drawing/2014/main" val="10005"/>
                  </a:ext>
                </a:extLst>
              </a:tr>
              <a:tr h="387085">
                <a:tc>
                  <a:txBody>
                    <a:bodyPr/>
                    <a:lstStyle/>
                    <a:p>
                      <a:r>
                        <a:rPr lang="en-US" dirty="0"/>
                        <a:t>50-50%</a:t>
                      </a:r>
                    </a:p>
                  </a:txBody>
                  <a:tcPr anchor="ctr"/>
                </a:tc>
                <a:tc>
                  <a:txBody>
                    <a:bodyPr/>
                    <a:lstStyle/>
                    <a:p>
                      <a:pPr algn="ctr"/>
                      <a:r>
                        <a:rPr lang="en-US" dirty="0"/>
                        <a:t>60</a:t>
                      </a:r>
                    </a:p>
                  </a:txBody>
                  <a:tcPr anchor="ctr"/>
                </a:tc>
                <a:tc>
                  <a:txBody>
                    <a:bodyPr/>
                    <a:lstStyle/>
                    <a:p>
                      <a:pPr algn="ctr"/>
                      <a:r>
                        <a:rPr lang="en-US" dirty="0"/>
                        <a:t>40</a:t>
                      </a:r>
                    </a:p>
                  </a:txBody>
                  <a:tcPr anchor="ctr"/>
                </a:tc>
                <a:extLst>
                  <a:ext uri="{0D108BD9-81ED-4DB2-BD59-A6C34878D82A}">
                    <a16:rowId xmlns:a16="http://schemas.microsoft.com/office/drawing/2014/main" val="10006"/>
                  </a:ext>
                </a:extLst>
              </a:tr>
              <a:tr h="387085">
                <a:tc>
                  <a:txBody>
                    <a:bodyPr/>
                    <a:lstStyle/>
                    <a:p>
                      <a:r>
                        <a:rPr lang="en-US" dirty="0"/>
                        <a:t>60% Clothing</a:t>
                      </a:r>
                    </a:p>
                  </a:txBody>
                  <a:tcPr anchor="ctr"/>
                </a:tc>
                <a:tc>
                  <a:txBody>
                    <a:bodyPr/>
                    <a:lstStyle/>
                    <a:p>
                      <a:pPr algn="ctr"/>
                      <a:r>
                        <a:rPr lang="en-US" dirty="0"/>
                        <a:t>48</a:t>
                      </a:r>
                    </a:p>
                  </a:txBody>
                  <a:tcPr anchor="ctr"/>
                </a:tc>
                <a:tc>
                  <a:txBody>
                    <a:bodyPr/>
                    <a:lstStyle/>
                    <a:p>
                      <a:pPr algn="ctr"/>
                      <a:r>
                        <a:rPr lang="en-US" dirty="0"/>
                        <a:t>48</a:t>
                      </a:r>
                    </a:p>
                  </a:txBody>
                  <a:tcPr anchor="ctr"/>
                </a:tc>
                <a:extLst>
                  <a:ext uri="{0D108BD9-81ED-4DB2-BD59-A6C34878D82A}">
                    <a16:rowId xmlns:a16="http://schemas.microsoft.com/office/drawing/2014/main" val="10007"/>
                  </a:ext>
                </a:extLst>
              </a:tr>
              <a:tr h="387085">
                <a:tc>
                  <a:txBody>
                    <a:bodyPr/>
                    <a:lstStyle/>
                    <a:p>
                      <a:r>
                        <a:rPr lang="en-US" dirty="0"/>
                        <a:t>70% Clothing</a:t>
                      </a:r>
                    </a:p>
                  </a:txBody>
                  <a:tcPr anchor="ctr"/>
                </a:tc>
                <a:tc>
                  <a:txBody>
                    <a:bodyPr/>
                    <a:lstStyle/>
                    <a:p>
                      <a:pPr algn="ctr"/>
                      <a:r>
                        <a:rPr lang="en-US" dirty="0"/>
                        <a:t>36</a:t>
                      </a:r>
                    </a:p>
                  </a:txBody>
                  <a:tcPr anchor="ctr"/>
                </a:tc>
                <a:tc>
                  <a:txBody>
                    <a:bodyPr/>
                    <a:lstStyle/>
                    <a:p>
                      <a:pPr algn="ctr"/>
                      <a:r>
                        <a:rPr lang="en-US" dirty="0"/>
                        <a:t>56</a:t>
                      </a:r>
                    </a:p>
                  </a:txBody>
                  <a:tcPr anchor="ctr"/>
                </a:tc>
                <a:extLst>
                  <a:ext uri="{0D108BD9-81ED-4DB2-BD59-A6C34878D82A}">
                    <a16:rowId xmlns:a16="http://schemas.microsoft.com/office/drawing/2014/main" val="10008"/>
                  </a:ext>
                </a:extLst>
              </a:tr>
              <a:tr h="387085">
                <a:tc>
                  <a:txBody>
                    <a:bodyPr/>
                    <a:lstStyle/>
                    <a:p>
                      <a:r>
                        <a:rPr lang="en-US" dirty="0"/>
                        <a:t>80% Clothing</a:t>
                      </a:r>
                    </a:p>
                  </a:txBody>
                  <a:tcPr anchor="ctr"/>
                </a:tc>
                <a:tc>
                  <a:txBody>
                    <a:bodyPr/>
                    <a:lstStyle/>
                    <a:p>
                      <a:pPr algn="ctr"/>
                      <a:r>
                        <a:rPr lang="en-US" dirty="0"/>
                        <a:t>24</a:t>
                      </a:r>
                    </a:p>
                  </a:txBody>
                  <a:tcPr anchor="ctr"/>
                </a:tc>
                <a:tc>
                  <a:txBody>
                    <a:bodyPr/>
                    <a:lstStyle/>
                    <a:p>
                      <a:pPr algn="ctr"/>
                      <a:r>
                        <a:rPr lang="en-US" dirty="0"/>
                        <a:t>64</a:t>
                      </a:r>
                    </a:p>
                  </a:txBody>
                  <a:tcPr anchor="ctr"/>
                </a:tc>
                <a:extLst>
                  <a:ext uri="{0D108BD9-81ED-4DB2-BD59-A6C34878D82A}">
                    <a16:rowId xmlns:a16="http://schemas.microsoft.com/office/drawing/2014/main" val="10009"/>
                  </a:ext>
                </a:extLst>
              </a:tr>
              <a:tr h="387085">
                <a:tc>
                  <a:txBody>
                    <a:bodyPr/>
                    <a:lstStyle/>
                    <a:p>
                      <a:r>
                        <a:rPr lang="en-US" dirty="0"/>
                        <a:t>90% Clothing</a:t>
                      </a:r>
                    </a:p>
                  </a:txBody>
                  <a:tcPr anchor="ctr"/>
                </a:tc>
                <a:tc>
                  <a:txBody>
                    <a:bodyPr/>
                    <a:lstStyle/>
                    <a:p>
                      <a:pPr algn="ctr"/>
                      <a:r>
                        <a:rPr lang="en-US" dirty="0"/>
                        <a:t>12</a:t>
                      </a:r>
                    </a:p>
                  </a:txBody>
                  <a:tcPr anchor="ctr"/>
                </a:tc>
                <a:tc>
                  <a:txBody>
                    <a:bodyPr/>
                    <a:lstStyle/>
                    <a:p>
                      <a:pPr algn="ctr"/>
                      <a:r>
                        <a:rPr lang="en-US" dirty="0"/>
                        <a:t>72</a:t>
                      </a:r>
                    </a:p>
                  </a:txBody>
                  <a:tcPr anchor="ctr"/>
                </a:tc>
                <a:extLst>
                  <a:ext uri="{0D108BD9-81ED-4DB2-BD59-A6C34878D82A}">
                    <a16:rowId xmlns:a16="http://schemas.microsoft.com/office/drawing/2014/main" val="10010"/>
                  </a:ext>
                </a:extLst>
              </a:tr>
              <a:tr h="387085">
                <a:tc>
                  <a:txBody>
                    <a:bodyPr/>
                    <a:lstStyle/>
                    <a:p>
                      <a:r>
                        <a:rPr lang="en-US" dirty="0"/>
                        <a:t>Only Clothing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dirty="0"/>
                        <a:t>—</a:t>
                      </a:r>
                    </a:p>
                  </a:txBody>
                  <a:tcPr anchor="ctr"/>
                </a:tc>
                <a:tc>
                  <a:txBody>
                    <a:bodyPr/>
                    <a:lstStyle/>
                    <a:p>
                      <a:pPr algn="ctr"/>
                      <a:r>
                        <a:rPr lang="en-US" dirty="0"/>
                        <a:t>80</a:t>
                      </a:r>
                    </a:p>
                  </a:txBody>
                  <a:tcPr anchor="ctr"/>
                </a:tc>
                <a:extLst>
                  <a:ext uri="{0D108BD9-81ED-4DB2-BD59-A6C34878D82A}">
                    <a16:rowId xmlns:a16="http://schemas.microsoft.com/office/drawing/2014/main" val="10011"/>
                  </a:ext>
                </a:extLst>
              </a:tr>
            </a:tbl>
          </a:graphicData>
        </a:graphic>
      </p:graphicFrame>
      <p:sp>
        <p:nvSpPr>
          <p:cNvPr id="1048622" name="Rectangle 3"/>
          <p:cNvSpPr/>
          <p:nvPr/>
        </p:nvSpPr>
        <p:spPr>
          <a:xfrm>
            <a:off x="6551613" y="4267200"/>
            <a:ext cx="4800598" cy="457200"/>
          </a:xfrm>
          <a:prstGeom prst="rect">
            <a:avLst/>
          </a:prstGeom>
          <a:no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3" name="Title 12"/>
          <p:cNvSpPr>
            <a:spLocks noGrp="1"/>
          </p:cNvSpPr>
          <p:nvPr>
            <p:ph type="title"/>
          </p:nvPr>
        </p:nvSpPr>
        <p:spPr/>
        <p:txBody>
          <a:bodyPr/>
          <a:lstStyle/>
          <a:p>
            <a:r>
              <a:rPr lang="en-US" b="1" dirty="0">
                <a:effectLst>
                  <a:outerShdw blurRad="38100" dist="38100" dir="2700000" algn="tl">
                    <a:srgbClr val="000000">
                      <a:alpha val="43137"/>
                    </a:srgbClr>
                  </a:outerShdw>
                </a:effectLst>
              </a:rPr>
              <a:t>Your Deal Must Meet the Following Conditions</a:t>
            </a:r>
          </a:p>
        </p:txBody>
      </p:sp>
      <p:sp>
        <p:nvSpPr>
          <p:cNvPr id="1048624" name="Content Placeholder 13"/>
          <p:cNvSpPr>
            <a:spLocks noGrp="1"/>
          </p:cNvSpPr>
          <p:nvPr>
            <p:ph idx="1"/>
          </p:nvPr>
        </p:nvSpPr>
        <p:spPr>
          <a:xfrm>
            <a:off x="1522413" y="1828800"/>
            <a:ext cx="10363199" cy="4876800"/>
          </a:xfrm>
        </p:spPr>
        <p:txBody>
          <a:bodyPr>
            <a:normAutofit/>
          </a:bodyPr>
          <a:lstStyle/>
          <a:p>
            <a:r>
              <a:rPr lang="en-US" dirty="0"/>
              <a:t>The total amount of food produced in this two-country world must equal or exceed the 85 units produced in autarchy</a:t>
            </a:r>
          </a:p>
          <a:p>
            <a:r>
              <a:rPr lang="en-US" dirty="0"/>
              <a:t>Total production of clothing must equal or exceed 65 units</a:t>
            </a:r>
          </a:p>
          <a:p>
            <a:r>
              <a:rPr lang="en-US" dirty="0" err="1"/>
              <a:t>Pantalonia’s</a:t>
            </a:r>
            <a:r>
              <a:rPr lang="en-US" dirty="0"/>
              <a:t> consumption of food — the amount that it produces and retains, plus the amount that it receives from La </a:t>
            </a:r>
            <a:r>
              <a:rPr lang="en-US" dirty="0" err="1"/>
              <a:t>Finca</a:t>
            </a:r>
            <a:r>
              <a:rPr lang="en-US" dirty="0"/>
              <a:t> — must equal or exceed 25 units</a:t>
            </a:r>
          </a:p>
          <a:p>
            <a:r>
              <a:rPr lang="en-US" dirty="0" err="1"/>
              <a:t>Pantalonia’s</a:t>
            </a:r>
            <a:r>
              <a:rPr lang="en-US" dirty="0"/>
              <a:t> consumption of clothing must equal or exceed 25 units</a:t>
            </a:r>
          </a:p>
          <a:p>
            <a:r>
              <a:rPr lang="en-US" dirty="0"/>
              <a:t>La </a:t>
            </a:r>
            <a:r>
              <a:rPr lang="en-US" dirty="0" err="1"/>
              <a:t>Finca’s</a:t>
            </a:r>
            <a:r>
              <a:rPr lang="en-US" dirty="0"/>
              <a:t> consumption of food must equal or exceed 60 units</a:t>
            </a:r>
          </a:p>
          <a:p>
            <a:r>
              <a:rPr lang="en-US" dirty="0"/>
              <a:t>La </a:t>
            </a:r>
            <a:r>
              <a:rPr lang="en-US" dirty="0" err="1"/>
              <a:t>Finca’s</a:t>
            </a:r>
            <a:r>
              <a:rPr lang="en-US" dirty="0"/>
              <a:t> consumption of clothing must equal or exceed 40 units</a:t>
            </a:r>
          </a:p>
          <a:p>
            <a:endParaRPr lang="en-US" dirty="0"/>
          </a:p>
          <a:p>
            <a:pPr marL="282575" lvl="1" indent="0">
              <a:buNone/>
            </a:pPr>
            <a:endParaRPr lang="en-US" dirty="0"/>
          </a:p>
        </p:txBody>
      </p:sp>
    </p:spTree>
  </p:cSld>
  <p:clrMapOvr>
    <a:masterClrMapping/>
  </p:clrMapOvr>
  <p:transition spd="slow">
    <p:randomBar dir="vert"/>
  </p:transition>
</p:sld>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938D8C5-2D91-4879-BF17-3BFD24E237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2171</Words>
  <Application>Microsoft Office PowerPoint</Application>
  <PresentationFormat>Custom</PresentationFormat>
  <Paragraphs>418</Paragraphs>
  <Slides>30</Slides>
  <Notes>6</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Cambria</vt:lpstr>
      <vt:lpstr>Corbel</vt:lpstr>
      <vt:lpstr>Times New Roman</vt:lpstr>
      <vt:lpstr>Currency Symbols 16x9</vt:lpstr>
      <vt:lpstr>Office Theme</vt:lpstr>
      <vt:lpstr>PowerPoint Presentation</vt:lpstr>
      <vt:lpstr>Absolute Advantage and Comparative Advantage</vt:lpstr>
      <vt:lpstr>Our Sequence: Practice, then Theory</vt:lpstr>
      <vt:lpstr>Team Assignments</vt:lpstr>
      <vt:lpstr>Team Assignments</vt:lpstr>
      <vt:lpstr>Imagine a Simplified World </vt:lpstr>
      <vt:lpstr>The Production Possibilities for Pantalonia</vt:lpstr>
      <vt:lpstr>The Production Possibilities for La Finca</vt:lpstr>
      <vt:lpstr>Your Deal Must Meet the Following Conditions</vt:lpstr>
      <vt:lpstr>PowerPoint Presentation</vt:lpstr>
      <vt:lpstr>PowerPoint Presentation</vt:lpstr>
      <vt:lpstr>PowerPoint Presentation</vt:lpstr>
      <vt:lpstr>PowerPoint Presentation</vt:lpstr>
      <vt:lpstr>PowerPoint Presentation</vt:lpstr>
      <vt:lpstr>Topic 2: Debrief on the Results  of Your Negotiations</vt:lpstr>
      <vt:lpstr>A Summary of the Problem and Its Solution(s): How to Produce a Win-Win Result for the Partners</vt:lpstr>
      <vt:lpstr>PowerPoint Presentation</vt:lpstr>
      <vt:lpstr>PowerPoint Presentation</vt:lpstr>
      <vt:lpstr>PowerPoint Presentation</vt:lpstr>
      <vt:lpstr>Additional Debrief Questions</vt:lpstr>
      <vt:lpstr>Topic 3: Three Phases in How the Gains from Trade Are Conceived</vt:lpstr>
      <vt:lpstr>Phase I: The Mercantilist Theory of Trade (No single author or text)</vt:lpstr>
      <vt:lpstr>Phase II: Adam Smith’s Concept of Absolute Advantage An Inquiry into the Nature and Causes of the Wealth of Nations (1776) </vt:lpstr>
      <vt:lpstr>The Production Possibilities of La Finca and Pantalonia in Scenario 1</vt:lpstr>
      <vt:lpstr>The Allocation of Resources by La Finca and Pantalonia in Autarchy</vt:lpstr>
      <vt:lpstr>The Allocation of Resources by La Finca and Pantalonia in Trade</vt:lpstr>
      <vt:lpstr>Phase III: David Ricardo’s Comparative Advantage On the Principles of Political Economy and Taxation (1817) </vt:lpstr>
      <vt:lpstr>The Production Possibilities  of La Finca and Pantalonia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2024-07-09T09:59:41Z</dcterms:created>
  <dcterms:modified xsi:type="dcterms:W3CDTF">2024-07-10T04:22:12Z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y fmtid="{D5CDD505-2E9C-101B-9397-08002B2CF9AE}" pid="3" name="ICV">
    <vt:lpwstr>2c1f4d5fcf7b4357aa0d528adf9bca17_23</vt:lpwstr>
  </property>
</Properties>
</file>