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handoutMasterIdLst>
    <p:handoutMasterId r:id="rId60"/>
  </p:handoutMasterIdLst>
  <p:sldIdLst>
    <p:sldId id="769" r:id="rId3"/>
    <p:sldId id="763" r:id="rId4"/>
    <p:sldId id="764" r:id="rId5"/>
    <p:sldId id="765" r:id="rId6"/>
    <p:sldId id="766" r:id="rId7"/>
    <p:sldId id="767" r:id="rId8"/>
    <p:sldId id="768" r:id="rId9"/>
    <p:sldId id="742" r:id="rId10"/>
    <p:sldId id="311" r:id="rId11"/>
    <p:sldId id="312" r:id="rId12"/>
    <p:sldId id="260" r:id="rId13"/>
    <p:sldId id="313" r:id="rId14"/>
    <p:sldId id="314" r:id="rId15"/>
    <p:sldId id="315" r:id="rId16"/>
    <p:sldId id="318" r:id="rId17"/>
    <p:sldId id="297" r:id="rId18"/>
    <p:sldId id="298" r:id="rId19"/>
    <p:sldId id="319" r:id="rId20"/>
    <p:sldId id="320" r:id="rId21"/>
    <p:sldId id="290" r:id="rId22"/>
    <p:sldId id="302" r:id="rId23"/>
    <p:sldId id="303" r:id="rId24"/>
    <p:sldId id="321" r:id="rId25"/>
    <p:sldId id="322" r:id="rId26"/>
    <p:sldId id="323" r:id="rId27"/>
    <p:sldId id="324" r:id="rId28"/>
    <p:sldId id="325" r:id="rId29"/>
    <p:sldId id="326" r:id="rId30"/>
    <p:sldId id="276" r:id="rId31"/>
    <p:sldId id="327" r:id="rId32"/>
    <p:sldId id="328" r:id="rId33"/>
    <p:sldId id="329" r:id="rId34"/>
    <p:sldId id="330" r:id="rId35"/>
    <p:sldId id="331" r:id="rId36"/>
    <p:sldId id="332" r:id="rId37"/>
    <p:sldId id="333" r:id="rId38"/>
    <p:sldId id="334" r:id="rId39"/>
    <p:sldId id="301" r:id="rId40"/>
    <p:sldId id="272" r:id="rId41"/>
    <p:sldId id="288" r:id="rId42"/>
    <p:sldId id="289" r:id="rId43"/>
    <p:sldId id="295" r:id="rId44"/>
    <p:sldId id="291" r:id="rId45"/>
    <p:sldId id="292" r:id="rId46"/>
    <p:sldId id="308" r:id="rId47"/>
    <p:sldId id="310" r:id="rId48"/>
    <p:sldId id="304" r:id="rId49"/>
    <p:sldId id="284" r:id="rId50"/>
    <p:sldId id="279" r:id="rId51"/>
    <p:sldId id="280" r:id="rId52"/>
    <p:sldId id="281" r:id="rId53"/>
    <p:sldId id="282" r:id="rId54"/>
    <p:sldId id="307" r:id="rId55"/>
    <p:sldId id="305" r:id="rId56"/>
    <p:sldId id="306" r:id="rId57"/>
    <p:sldId id="309"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5A63C-0746-4A0D-B3CE-41B0ADCF66CF}" v="1" dt="2024-07-02T14:24:29.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59" d="100"/>
          <a:sy n="159" d="100"/>
        </p:scale>
        <p:origin x="384" y="2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VanGrasstek" userId="a1839c20f2d42322" providerId="LiveId" clId="{6115A63C-0746-4A0D-B3CE-41B0ADCF66CF}"/>
    <pc:docChg chg="delSld modSld">
      <pc:chgData name="Craig VanGrasstek" userId="a1839c20f2d42322" providerId="LiveId" clId="{6115A63C-0746-4A0D-B3CE-41B0ADCF66CF}" dt="2024-07-02T14:26:34.447" v="51" actId="20577"/>
      <pc:docMkLst>
        <pc:docMk/>
      </pc:docMkLst>
      <pc:sldChg chg="del">
        <pc:chgData name="Craig VanGrasstek" userId="a1839c20f2d42322" providerId="LiveId" clId="{6115A63C-0746-4A0D-B3CE-41B0ADCF66CF}" dt="2024-07-02T14:25:30.316" v="4" actId="47"/>
        <pc:sldMkLst>
          <pc:docMk/>
          <pc:sldMk cId="1961995489" sldId="257"/>
        </pc:sldMkLst>
      </pc:sldChg>
      <pc:sldChg chg="del">
        <pc:chgData name="Craig VanGrasstek" userId="a1839c20f2d42322" providerId="LiveId" clId="{6115A63C-0746-4A0D-B3CE-41B0ADCF66CF}" dt="2024-07-02T14:26:00.349" v="46" actId="47"/>
        <pc:sldMkLst>
          <pc:docMk/>
          <pc:sldMk cId="460323549" sldId="285"/>
        </pc:sldMkLst>
      </pc:sldChg>
      <pc:sldChg chg="modSp mod">
        <pc:chgData name="Craig VanGrasstek" userId="a1839c20f2d42322" providerId="LiveId" clId="{6115A63C-0746-4A0D-B3CE-41B0ADCF66CF}" dt="2024-07-02T14:25:51.397" v="45" actId="20577"/>
        <pc:sldMkLst>
          <pc:docMk/>
          <pc:sldMk cId="4275056270" sldId="288"/>
        </pc:sldMkLst>
        <pc:spChg chg="mod">
          <ac:chgData name="Craig VanGrasstek" userId="a1839c20f2d42322" providerId="LiveId" clId="{6115A63C-0746-4A0D-B3CE-41B0ADCF66CF}" dt="2024-07-02T14:25:51.397" v="45" actId="20577"/>
          <ac:spMkLst>
            <pc:docMk/>
            <pc:sldMk cId="4275056270" sldId="288"/>
            <ac:spMk id="18" creationId="{00000000-0000-0000-0000-000000000000}"/>
          </ac:spMkLst>
        </pc:spChg>
      </pc:sldChg>
      <pc:sldChg chg="modSp mod">
        <pc:chgData name="Craig VanGrasstek" userId="a1839c20f2d42322" providerId="LiveId" clId="{6115A63C-0746-4A0D-B3CE-41B0ADCF66CF}" dt="2024-07-02T14:26:17.308" v="48" actId="20577"/>
        <pc:sldMkLst>
          <pc:docMk/>
          <pc:sldMk cId="3053308445" sldId="295"/>
        </pc:sldMkLst>
        <pc:spChg chg="mod">
          <ac:chgData name="Craig VanGrasstek" userId="a1839c20f2d42322" providerId="LiveId" clId="{6115A63C-0746-4A0D-B3CE-41B0ADCF66CF}" dt="2024-07-02T14:26:17.308" v="48" actId="20577"/>
          <ac:spMkLst>
            <pc:docMk/>
            <pc:sldMk cId="3053308445" sldId="295"/>
            <ac:spMk id="18" creationId="{00000000-0000-0000-0000-000000000000}"/>
          </ac:spMkLst>
        </pc:spChg>
      </pc:sldChg>
      <pc:sldChg chg="modSp mod">
        <pc:chgData name="Craig VanGrasstek" userId="a1839c20f2d42322" providerId="LiveId" clId="{6115A63C-0746-4A0D-B3CE-41B0ADCF66CF}" dt="2024-07-02T14:22:10.086" v="1" actId="20577"/>
        <pc:sldMkLst>
          <pc:docMk/>
          <pc:sldMk cId="816825785" sldId="298"/>
        </pc:sldMkLst>
        <pc:spChg chg="mod">
          <ac:chgData name="Craig VanGrasstek" userId="a1839c20f2d42322" providerId="LiveId" clId="{6115A63C-0746-4A0D-B3CE-41B0ADCF66CF}" dt="2024-07-02T14:22:10.086" v="1" actId="20577"/>
          <ac:spMkLst>
            <pc:docMk/>
            <pc:sldMk cId="816825785" sldId="298"/>
            <ac:spMk id="9" creationId="{00000000-0000-0000-0000-000000000000}"/>
          </ac:spMkLst>
        </pc:spChg>
      </pc:sldChg>
      <pc:sldChg chg="modSp mod">
        <pc:chgData name="Craig VanGrasstek" userId="a1839c20f2d42322" providerId="LiveId" clId="{6115A63C-0746-4A0D-B3CE-41B0ADCF66CF}" dt="2024-07-02T14:25:40.164" v="43" actId="1036"/>
        <pc:sldMkLst>
          <pc:docMk/>
          <pc:sldMk cId="781021871" sldId="301"/>
        </pc:sldMkLst>
        <pc:spChg chg="mod">
          <ac:chgData name="Craig VanGrasstek" userId="a1839c20f2d42322" providerId="LiveId" clId="{6115A63C-0746-4A0D-B3CE-41B0ADCF66CF}" dt="2024-07-02T14:25:40.164" v="43" actId="1036"/>
          <ac:spMkLst>
            <pc:docMk/>
            <pc:sldMk cId="781021871" sldId="301"/>
            <ac:spMk id="18" creationId="{00000000-0000-0000-0000-000000000000}"/>
          </ac:spMkLst>
        </pc:spChg>
      </pc:sldChg>
      <pc:sldChg chg="modSp mod">
        <pc:chgData name="Craig VanGrasstek" userId="a1839c20f2d42322" providerId="LiveId" clId="{6115A63C-0746-4A0D-B3CE-41B0ADCF66CF}" dt="2024-07-02T14:24:29.715" v="3" actId="20577"/>
        <pc:sldMkLst>
          <pc:docMk/>
          <pc:sldMk cId="2869389175" sldId="303"/>
        </pc:sldMkLst>
        <pc:spChg chg="mod">
          <ac:chgData name="Craig VanGrasstek" userId="a1839c20f2d42322" providerId="LiveId" clId="{6115A63C-0746-4A0D-B3CE-41B0ADCF66CF}" dt="2024-07-02T14:24:29.715" v="3" actId="20577"/>
          <ac:spMkLst>
            <pc:docMk/>
            <pc:sldMk cId="2869389175" sldId="303"/>
            <ac:spMk id="10" creationId="{00000000-0000-0000-0000-000000000000}"/>
          </ac:spMkLst>
        </pc:spChg>
      </pc:sldChg>
      <pc:sldChg chg="modSp mod">
        <pc:chgData name="Craig VanGrasstek" userId="a1839c20f2d42322" providerId="LiveId" clId="{6115A63C-0746-4A0D-B3CE-41B0ADCF66CF}" dt="2024-07-02T14:26:25.754" v="50" actId="20577"/>
        <pc:sldMkLst>
          <pc:docMk/>
          <pc:sldMk cId="3744938462" sldId="304"/>
        </pc:sldMkLst>
        <pc:spChg chg="mod">
          <ac:chgData name="Craig VanGrasstek" userId="a1839c20f2d42322" providerId="LiveId" clId="{6115A63C-0746-4A0D-B3CE-41B0ADCF66CF}" dt="2024-07-02T14:26:25.754" v="50" actId="20577"/>
          <ac:spMkLst>
            <pc:docMk/>
            <pc:sldMk cId="3744938462" sldId="304"/>
            <ac:spMk id="18" creationId="{00000000-0000-0000-0000-000000000000}"/>
          </ac:spMkLst>
        </pc:spChg>
      </pc:sldChg>
      <pc:sldChg chg="modSp mod">
        <pc:chgData name="Craig VanGrasstek" userId="a1839c20f2d42322" providerId="LiveId" clId="{6115A63C-0746-4A0D-B3CE-41B0ADCF66CF}" dt="2024-07-02T14:26:34.447" v="51" actId="20577"/>
        <pc:sldMkLst>
          <pc:docMk/>
          <pc:sldMk cId="919542511" sldId="307"/>
        </pc:sldMkLst>
        <pc:spChg chg="mod">
          <ac:chgData name="Craig VanGrasstek" userId="a1839c20f2d42322" providerId="LiveId" clId="{6115A63C-0746-4A0D-B3CE-41B0ADCF66CF}" dt="2024-07-02T14:26:34.447" v="51" actId="20577"/>
          <ac:spMkLst>
            <pc:docMk/>
            <pc:sldMk cId="919542511" sldId="307"/>
            <ac:spMk id="18" creationId="{00000000-0000-0000-0000-000000000000}"/>
          </ac:spMkLst>
        </pc:spChg>
      </pc:sldChg>
      <pc:sldChg chg="del">
        <pc:chgData name="Craig VanGrasstek" userId="a1839c20f2d42322" providerId="LiveId" clId="{6115A63C-0746-4A0D-B3CE-41B0ADCF66CF}" dt="2024-07-02T14:25:30.316" v="4" actId="47"/>
        <pc:sldMkLst>
          <pc:docMk/>
          <pc:sldMk cId="2682882976" sldId="358"/>
        </pc:sldMkLst>
      </pc:sldChg>
      <pc:sldChg chg="del">
        <pc:chgData name="Craig VanGrasstek" userId="a1839c20f2d42322" providerId="LiveId" clId="{6115A63C-0746-4A0D-B3CE-41B0ADCF66CF}" dt="2024-07-02T14:25:30.316" v="4" actId="47"/>
        <pc:sldMkLst>
          <pc:docMk/>
          <pc:sldMk cId="1078313786" sldId="359"/>
        </pc:sldMkLst>
      </pc:sldChg>
      <pc:sldChg chg="del">
        <pc:chgData name="Craig VanGrasstek" userId="a1839c20f2d42322" providerId="LiveId" clId="{6115A63C-0746-4A0D-B3CE-41B0ADCF66CF}" dt="2024-07-02T14:25:30.316" v="4" actId="47"/>
        <pc:sldMkLst>
          <pc:docMk/>
          <pc:sldMk cId="3588638127" sldId="364"/>
        </pc:sldMkLst>
      </pc:sldChg>
      <pc:sldChg chg="del">
        <pc:chgData name="Craig VanGrasstek" userId="a1839c20f2d42322" providerId="LiveId" clId="{6115A63C-0746-4A0D-B3CE-41B0ADCF66CF}" dt="2024-07-02T14:25:30.316" v="4" actId="47"/>
        <pc:sldMkLst>
          <pc:docMk/>
          <pc:sldMk cId="3425514934" sldId="758"/>
        </pc:sldMkLst>
      </pc:sldChg>
      <pc:sldChg chg="del">
        <pc:chgData name="Craig VanGrasstek" userId="a1839c20f2d42322" providerId="LiveId" clId="{6115A63C-0746-4A0D-B3CE-41B0ADCF66CF}" dt="2024-07-02T14:25:30.316" v="4" actId="47"/>
        <pc:sldMkLst>
          <pc:docMk/>
          <pc:sldMk cId="3752765986" sldId="759"/>
        </pc:sldMkLst>
      </pc:sldChg>
      <pc:sldChg chg="del">
        <pc:chgData name="Craig VanGrasstek" userId="a1839c20f2d42322" providerId="LiveId" clId="{6115A63C-0746-4A0D-B3CE-41B0ADCF66CF}" dt="2024-07-02T14:25:30.316" v="4" actId="47"/>
        <pc:sldMkLst>
          <pc:docMk/>
          <pc:sldMk cId="3395933934" sldId="760"/>
        </pc:sldMkLst>
      </pc:sldChg>
      <pc:sldChg chg="del">
        <pc:chgData name="Craig VanGrasstek" userId="a1839c20f2d42322" providerId="LiveId" clId="{6115A63C-0746-4A0D-B3CE-41B0ADCF66CF}" dt="2024-07-02T14:25:30.316" v="4" actId="47"/>
        <pc:sldMkLst>
          <pc:docMk/>
          <pc:sldMk cId="265708248" sldId="761"/>
        </pc:sldMkLst>
      </pc:sldChg>
      <pc:sldChg chg="del">
        <pc:chgData name="Craig VanGrasstek" userId="a1839c20f2d42322" providerId="LiveId" clId="{6115A63C-0746-4A0D-B3CE-41B0ADCF66CF}" dt="2024-07-02T14:25:30.316" v="4" actId="47"/>
        <pc:sldMkLst>
          <pc:docMk/>
          <pc:sldMk cId="2263105633" sldId="7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6660F2-6769-4F50-9780-E47C08EF6876}" type="datetimeFigureOut">
              <a:rPr lang="en-US" smtClean="0"/>
              <a:t>7/2/2024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4201AB-466B-4B20-98A1-8D7E49A9741C}" type="slidenum">
              <a:rPr lang="en-US" smtClean="0"/>
              <a:t>‹#›</a:t>
            </a:fld>
            <a:endParaRPr lang="en-US" dirty="0"/>
          </a:p>
        </p:txBody>
      </p:sp>
    </p:spTree>
    <p:extLst>
      <p:ext uri="{BB962C8B-B14F-4D97-AF65-F5344CB8AC3E}">
        <p14:creationId xmlns:p14="http://schemas.microsoft.com/office/powerpoint/2010/main" val="3286828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80BFA9-34AA-4F74-A22B-3DB85023B727}" type="datetimeFigureOut">
              <a:rPr lang="en-US" smtClean="0"/>
              <a:t>7/2/2024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83992A-DBEC-4735-B490-9A30F0A47B44}" type="slidenum">
              <a:rPr lang="en-US" smtClean="0"/>
              <a:t>‹#›</a:t>
            </a:fld>
            <a:endParaRPr lang="en-US" dirty="0"/>
          </a:p>
        </p:txBody>
      </p:sp>
    </p:spTree>
    <p:extLst>
      <p:ext uri="{BB962C8B-B14F-4D97-AF65-F5344CB8AC3E}">
        <p14:creationId xmlns:p14="http://schemas.microsoft.com/office/powerpoint/2010/main" val="314898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69907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10</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63365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11</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21378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12</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80182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15</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96448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16</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84360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17</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8133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18</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3764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19</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52654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20</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36137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21</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8844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896773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22</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8884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23</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765421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24</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60128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25</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2797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26</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25679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27</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48385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28</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101898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29</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49813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30</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775668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31</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5747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80114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33</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255862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34</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41284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35</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1122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36</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834019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37</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147958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38</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209555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39</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606649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40</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79880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41</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781129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42</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4081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969489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43</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09477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44</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996305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45</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31264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46</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876590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47</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34003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48</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620497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49</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306754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50</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548137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51</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477635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52</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15115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858622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53</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69040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54</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282344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55</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25912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56</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8246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3436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7</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63911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8</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6955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9</a:t>
            </a:fld>
            <a:endParaRPr lang="en-GB" dirty="0">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dirty="0">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2242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186224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350703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53084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8740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001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02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19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47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6935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08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81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450340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608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8483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366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24704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13732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218486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307620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165837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26016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8856-E18E-4CF0-B9A1-FAA85E877986}"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28411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8856-E18E-4CF0-B9A1-FAA85E877986}" type="datetimeFigureOut">
              <a:rPr lang="en-US" smtClean="0"/>
              <a:t>7/2/2024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0377-430A-407B-B9DC-FE336919FCAF}" type="slidenum">
              <a:rPr lang="en-US" smtClean="0"/>
              <a:t>‹#›</a:t>
            </a:fld>
            <a:endParaRPr lang="en-US" dirty="0"/>
          </a:p>
        </p:txBody>
      </p:sp>
    </p:spTree>
    <p:extLst>
      <p:ext uri="{BB962C8B-B14F-4D97-AF65-F5344CB8AC3E}">
        <p14:creationId xmlns:p14="http://schemas.microsoft.com/office/powerpoint/2010/main" val="306112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4CAA6-D412-4B4C-96C2-9A26156472C0}" type="datetimeFigureOut">
              <a:rPr lang="en-US" smtClean="0">
                <a:solidFill>
                  <a:prstClr val="black">
                    <a:tint val="75000"/>
                  </a:prstClr>
                </a:solidFill>
              </a:rPr>
              <a:pPr/>
              <a:t>7/2/2024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697DB-92E1-41EE-A041-461ECDFD78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51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to.org/english/thewto_e/countries_e/brazil_e.ht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s://www.wto.org/english/thewto_e/whatis_e/tif_e/org6_e.htm"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to.org/english/tratop_e/tpr_e/tpr_e.htm"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rtais.wto.org/UI/PublicMaintainRTAHome.aspx" TargetMode="External"/><Relationship Id="rId7" Type="http://schemas.openxmlformats.org/officeDocument/2006/relationships/hyperlink" Target="http://www.sice.oas.org/agreements_e.asp"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fta.mofcom.gov.cn/english/fta_qianshu.shtml" TargetMode="External"/><Relationship Id="rId5" Type="http://schemas.openxmlformats.org/officeDocument/2006/relationships/hyperlink" Target="https://ustr.gov/trade-agreements/free-trade-agreements" TargetMode="External"/><Relationship Id="rId4" Type="http://schemas.openxmlformats.org/officeDocument/2006/relationships/hyperlink" Target="https://policy.trade.ec.europa.eu/eu-trade-relationships-country-and-region/negotiations-and-agreements_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eurostat/statistics-explained/index.php?title=International_trade_in_goods"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www.customs.gov.cn/" TargetMode="External"/><Relationship Id="rId4" Type="http://schemas.openxmlformats.org/officeDocument/2006/relationships/hyperlink" Target="https://dataweb.usitc.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s://comtrade.un.or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wits.worldbank.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www.wto.org/english/thewto_e/countries_e/brazil_e.htm" TargetMode="External"/><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www.usitc.gov/harmonized_tariff_information" TargetMode="External"/><Relationship Id="rId5" Type="http://schemas.openxmlformats.org/officeDocument/2006/relationships/hyperlink" Target="https://taxation-customs.ec.europa.eu/business/calculation-customs-duties/customs-tariff/eu-customs-tariff-taric_en" TargetMode="Externa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hyperlink" Target="https://www.globaltradealert.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A Practical Exercise:</a:t>
            </a:r>
          </a:p>
          <a:p>
            <a:pPr algn="ctr">
              <a:spcAft>
                <a:spcPts val="600"/>
              </a:spcAft>
            </a:pPr>
            <a:r>
              <a:rPr lang="en-US" sz="4400" b="1" dirty="0">
                <a:solidFill>
                  <a:srgbClr val="0066CC"/>
                </a:solidFill>
              </a:rPr>
              <a:t>Profiling the Trade Policies of a Country</a:t>
            </a:r>
            <a:endParaRPr lang="en-GB" sz="3600" dirty="0">
              <a:solidFill>
                <a:srgbClr val="0066CC"/>
              </a:solidFill>
            </a:endParaRPr>
          </a:p>
        </p:txBody>
      </p:sp>
      <p:pic>
        <p:nvPicPr>
          <p:cNvPr id="3" name="Picture 2">
            <a:extLst>
              <a:ext uri="{FF2B5EF4-FFF2-40B4-BE49-F238E27FC236}">
                <a16:creationId xmlns:a16="http://schemas.microsoft.com/office/drawing/2014/main" id="{8DC30E92-49C2-8EBF-789C-CB36C4B434BA}"/>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2771301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0" y="134898"/>
            <a:ext cx="10232571"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300" kern="0" dirty="0">
                <a:solidFill>
                  <a:srgbClr val="0070C0"/>
                </a:solidFill>
                <a:latin typeface="Calibri" panose="020F0502020204030204" pitchFamily="34" charset="0"/>
              </a:rPr>
              <a:t>“Trade” Does Not Mean the Same Thing to All Countries </a:t>
            </a:r>
          </a:p>
        </p:txBody>
      </p:sp>
      <p:sp>
        <p:nvSpPr>
          <p:cNvPr id="10" name="TextBox 9"/>
          <p:cNvSpPr txBox="1">
            <a:spLocks noChangeArrowheads="1"/>
          </p:cNvSpPr>
          <p:nvPr/>
        </p:nvSpPr>
        <p:spPr bwMode="auto">
          <a:xfrm>
            <a:off x="383022" y="923752"/>
            <a:ext cx="11154907"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dirty="0">
                <a:solidFill>
                  <a:srgbClr val="0070C0"/>
                </a:solidFill>
              </a:rPr>
              <a:t>Countries differ greatly in their economic size, levels of</a:t>
            </a:r>
            <a:br>
              <a:rPr lang="en-US" altLang="en-US" dirty="0">
                <a:solidFill>
                  <a:srgbClr val="0070C0"/>
                </a:solidFill>
              </a:rPr>
            </a:br>
            <a:r>
              <a:rPr lang="en-US" altLang="en-US" dirty="0">
                <a:solidFill>
                  <a:srgbClr val="0070C0"/>
                </a:solidFill>
              </a:rPr>
              <a:t>development, dependence on the external sector, and </a:t>
            </a:r>
            <a:br>
              <a:rPr lang="en-US" altLang="en-US" dirty="0">
                <a:solidFill>
                  <a:srgbClr val="0070C0"/>
                </a:solidFill>
              </a:rPr>
            </a:br>
            <a:r>
              <a:rPr lang="en-US" altLang="en-US" dirty="0">
                <a:solidFill>
                  <a:srgbClr val="0070C0"/>
                </a:solidFill>
              </a:rPr>
              <a:t>aspirations to leadership. It is important to know how </a:t>
            </a:r>
            <a:br>
              <a:rPr lang="en-US" altLang="en-US" dirty="0">
                <a:solidFill>
                  <a:srgbClr val="0070C0"/>
                </a:solidFill>
              </a:rPr>
            </a:br>
            <a:r>
              <a:rPr lang="en-US" altLang="en-US" dirty="0">
                <a:solidFill>
                  <a:srgbClr val="0070C0"/>
                </a:solidFill>
              </a:rPr>
              <a:t>differently one’s partner may perceive trade in general, </a:t>
            </a:r>
            <a:br>
              <a:rPr lang="en-US" altLang="en-US" dirty="0">
                <a:solidFill>
                  <a:srgbClr val="0070C0"/>
                </a:solidFill>
              </a:rPr>
            </a:br>
            <a:r>
              <a:rPr lang="en-US" altLang="en-US" dirty="0">
                <a:solidFill>
                  <a:srgbClr val="0070C0"/>
                </a:solidFill>
              </a:rPr>
              <a:t>and in particular how it sees the bilateral relationship.</a:t>
            </a:r>
          </a:p>
          <a:p>
            <a:pPr>
              <a:spcBef>
                <a:spcPct val="0"/>
              </a:spcBef>
              <a:spcAft>
                <a:spcPts val="1200"/>
              </a:spcAft>
              <a:buNone/>
            </a:pPr>
            <a:r>
              <a:rPr lang="en-US" altLang="en-US" dirty="0">
                <a:solidFill>
                  <a:srgbClr val="0070C0"/>
                </a:solidFill>
              </a:rPr>
              <a:t>For example, suppose that two countries are negotiating an FTA. What are the partner’s principal commercial objectives in negotiating this agreement, expressed both as offensive interests (what they want) and defensive interests (what they hope not to concede)? And how can you best use that knowledge when thinking about your own offensive and defensive interests?</a:t>
            </a:r>
          </a:p>
        </p:txBody>
      </p:sp>
      <p:pic>
        <p:nvPicPr>
          <p:cNvPr id="3" name="Picture 2">
            <a:extLst>
              <a:ext uri="{FF2B5EF4-FFF2-40B4-BE49-F238E27FC236}">
                <a16:creationId xmlns:a16="http://schemas.microsoft.com/office/drawing/2014/main" id="{71BD1E3F-399E-6F3D-3A3E-677936EA5DAF}"/>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34148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50371" y="134898"/>
            <a:ext cx="9622972"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What You Should Know about Your Partner</a:t>
            </a:r>
          </a:p>
        </p:txBody>
      </p:sp>
      <p:sp>
        <p:nvSpPr>
          <p:cNvPr id="10" name="TextBox 9"/>
          <p:cNvSpPr txBox="1">
            <a:spLocks noChangeArrowheads="1"/>
          </p:cNvSpPr>
          <p:nvPr/>
        </p:nvSpPr>
        <p:spPr bwMode="auto">
          <a:xfrm>
            <a:off x="350365" y="995236"/>
            <a:ext cx="1135177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sz="2800" dirty="0">
                <a:solidFill>
                  <a:srgbClr val="0070C0"/>
                </a:solidFill>
              </a:rPr>
              <a:t>How important is trade overall, and trade with your country </a:t>
            </a:r>
            <a:br>
              <a:rPr lang="en-US" altLang="en-US" sz="2800" dirty="0">
                <a:solidFill>
                  <a:srgbClr val="0070C0"/>
                </a:solidFill>
              </a:rPr>
            </a:br>
            <a:r>
              <a:rPr lang="en-US" altLang="en-US" sz="2800" dirty="0">
                <a:solidFill>
                  <a:srgbClr val="0070C0"/>
                </a:solidFill>
              </a:rPr>
              <a:t>in particular, for your negotiating partner?</a:t>
            </a:r>
          </a:p>
          <a:p>
            <a:pPr marL="457200" indent="-457200">
              <a:spcBef>
                <a:spcPct val="0"/>
              </a:spcBef>
              <a:spcAft>
                <a:spcPts val="1200"/>
              </a:spcAft>
            </a:pPr>
            <a:r>
              <a:rPr lang="en-US" altLang="en-US" sz="2800" dirty="0">
                <a:solidFill>
                  <a:srgbClr val="0070C0"/>
                </a:solidFill>
              </a:rPr>
              <a:t>What are this partner’s principal offensive and defensive </a:t>
            </a:r>
            <a:br>
              <a:rPr lang="en-US" altLang="en-US" sz="2800" dirty="0">
                <a:solidFill>
                  <a:srgbClr val="0070C0"/>
                </a:solidFill>
              </a:rPr>
            </a:br>
            <a:r>
              <a:rPr lang="en-US" altLang="en-US" sz="2800" dirty="0">
                <a:solidFill>
                  <a:srgbClr val="0070C0"/>
                </a:solidFill>
              </a:rPr>
              <a:t>objectives, and how do they align with your own?</a:t>
            </a:r>
          </a:p>
          <a:p>
            <a:pPr marL="457200" indent="-457200">
              <a:spcBef>
                <a:spcPct val="0"/>
              </a:spcBef>
              <a:spcAft>
                <a:spcPts val="1200"/>
              </a:spcAft>
            </a:pPr>
            <a:r>
              <a:rPr lang="en-US" altLang="en-US" sz="2800" dirty="0">
                <a:solidFill>
                  <a:srgbClr val="0070C0"/>
                </a:solidFill>
              </a:rPr>
              <a:t>When negotiating with one of the largest economies, where does this initiative fit with its larger aspirations for the trading system? What kinds of precedents might it be most eager to establish or avoid?</a:t>
            </a:r>
          </a:p>
          <a:p>
            <a:pPr marL="457200" indent="-457200">
              <a:spcBef>
                <a:spcPct val="0"/>
              </a:spcBef>
              <a:spcAft>
                <a:spcPts val="1200"/>
              </a:spcAft>
            </a:pPr>
            <a:r>
              <a:rPr lang="en-US" altLang="en-US" sz="2800" dirty="0">
                <a:solidFill>
                  <a:srgbClr val="0070C0"/>
                </a:solidFill>
              </a:rPr>
              <a:t>Does this partner have a standard template for RTAs? What can be learned from a careful examination of its most recent RTAs concluded with countries like yours, and asking whether similar commitments would be acceptable to your country?</a:t>
            </a:r>
          </a:p>
        </p:txBody>
      </p:sp>
      <p:pic>
        <p:nvPicPr>
          <p:cNvPr id="3" name="Picture 2">
            <a:extLst>
              <a:ext uri="{FF2B5EF4-FFF2-40B4-BE49-F238E27FC236}">
                <a16:creationId xmlns:a16="http://schemas.microsoft.com/office/drawing/2014/main" id="{013B35AF-8D2D-98FF-09BC-AC251E3A5AE9}"/>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086854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55575" y="134898"/>
            <a:ext cx="9293222"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A Good Place to Start: WTO Member Page </a:t>
            </a:r>
          </a:p>
        </p:txBody>
      </p:sp>
      <p:sp>
        <p:nvSpPr>
          <p:cNvPr id="9" name="Rectangle 8">
            <a:extLst>
              <a:ext uri="{FF2B5EF4-FFF2-40B4-BE49-F238E27FC236}">
                <a16:creationId xmlns:a16="http://schemas.microsoft.com/office/drawing/2014/main" id="{859D0624-DFAF-4FD6-8DD7-888256338A85}"/>
              </a:ext>
            </a:extLst>
          </p:cNvPr>
          <p:cNvSpPr/>
          <p:nvPr/>
        </p:nvSpPr>
        <p:spPr>
          <a:xfrm>
            <a:off x="10359334" y="6004550"/>
            <a:ext cx="1754491" cy="738664"/>
          </a:xfrm>
          <a:prstGeom prst="rect">
            <a:avLst/>
          </a:prstGeom>
        </p:spPr>
        <p:txBody>
          <a:bodyPr wrap="square">
            <a:spAutoFit/>
          </a:bodyPr>
          <a:lstStyle/>
          <a:p>
            <a:pPr eaLnBrk="0" fontAlgn="base" hangingPunct="0">
              <a:spcBef>
                <a:spcPct val="0"/>
              </a:spcBef>
              <a:spcAft>
                <a:spcPct val="0"/>
              </a:spcAft>
            </a:pPr>
            <a:r>
              <a:rPr lang="en-US" sz="1400" i="1" dirty="0">
                <a:solidFill>
                  <a:srgbClr val="0000FF"/>
                </a:solidFill>
                <a:latin typeface="Corbel" panose="020B0503020204020204" pitchFamily="34" charset="0"/>
                <a:hlinkClick r:id="rId3"/>
              </a:rPr>
              <a:t>https://www.wto.org/english/thewto_e/countries_e/brazil_e.htm</a:t>
            </a:r>
            <a:r>
              <a:rPr lang="en-US" sz="1400" i="1" dirty="0">
                <a:solidFill>
                  <a:srgbClr val="0000FF"/>
                </a:solidFill>
                <a:latin typeface="Corbel" panose="020B0503020204020204" pitchFamily="34" charset="0"/>
              </a:rPr>
              <a:t> </a:t>
            </a:r>
          </a:p>
        </p:txBody>
      </p:sp>
      <p:pic>
        <p:nvPicPr>
          <p:cNvPr id="10" name="Picture 9"/>
          <p:cNvPicPr>
            <a:picLocks noChangeAspect="1"/>
          </p:cNvPicPr>
          <p:nvPr/>
        </p:nvPicPr>
        <p:blipFill>
          <a:blip r:embed="rId4"/>
          <a:stretch>
            <a:fillRect/>
          </a:stretch>
        </p:blipFill>
        <p:spPr>
          <a:xfrm>
            <a:off x="3998040" y="961986"/>
            <a:ext cx="6111785" cy="5781228"/>
          </a:xfrm>
          <a:prstGeom prst="rect">
            <a:avLst/>
          </a:prstGeom>
        </p:spPr>
      </p:pic>
      <p:sp>
        <p:nvSpPr>
          <p:cNvPr id="3" name="Rectangle 2"/>
          <p:cNvSpPr/>
          <p:nvPr/>
        </p:nvSpPr>
        <p:spPr>
          <a:xfrm>
            <a:off x="159761" y="988723"/>
            <a:ext cx="3628468" cy="5170646"/>
          </a:xfrm>
          <a:prstGeom prst="rect">
            <a:avLst/>
          </a:prstGeom>
        </p:spPr>
        <p:txBody>
          <a:bodyPr wrap="square">
            <a:spAutoFit/>
          </a:bodyPr>
          <a:lstStyle/>
          <a:p>
            <a:r>
              <a:rPr lang="en-GB"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Perhaps the most useful gateway to data and other facts on a partner is the WTO member page at </a:t>
            </a:r>
            <a:r>
              <a:rPr lang="en-GB" sz="2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https://www.wto.org/english/thewto_e/whatis_e/tif_e/org6_e.htm</a:t>
            </a:r>
            <a:r>
              <a:rPr lang="en-GB"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These pages include links to the great majority of the WTO resources that are relevant to each of the members, from their legal obligations (especially tariff and services commitments) to positions they have adopted in specific negotiations. </a:t>
            </a:r>
            <a:endParaRPr lang="en-US" sz="2200" dirty="0">
              <a:solidFill>
                <a:srgbClr val="0070C0"/>
              </a:solidFill>
            </a:endParaRPr>
          </a:p>
        </p:txBody>
      </p:sp>
      <p:pic>
        <p:nvPicPr>
          <p:cNvPr id="4" name="Picture 3">
            <a:extLst>
              <a:ext uri="{FF2B5EF4-FFF2-40B4-BE49-F238E27FC236}">
                <a16:creationId xmlns:a16="http://schemas.microsoft.com/office/drawing/2014/main" id="{A5A3C062-3E0F-34EE-850F-7A5628F5041B}"/>
              </a:ext>
            </a:extLst>
          </p:cNvPr>
          <p:cNvPicPr>
            <a:picLocks noChangeAspect="1"/>
          </p:cNvPicPr>
          <p:nvPr/>
        </p:nvPicPr>
        <p:blipFill rotWithShape="1">
          <a:blip r:embed="rId6"/>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505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272142" y="0"/>
            <a:ext cx="11919857" cy="1323439"/>
          </a:xfrm>
          <a:prstGeom prst="rect">
            <a:avLst/>
          </a:prstGeom>
          <a:noFill/>
        </p:spPr>
        <p:txBody>
          <a:bodyPr wrap="square" rtlCol="0">
            <a:spAutoFit/>
          </a:bodyPr>
          <a:lstStyle/>
          <a:p>
            <a:r>
              <a:rPr lang="en-US" sz="4000" b="1" dirty="0">
                <a:solidFill>
                  <a:srgbClr val="0070C0"/>
                </a:solidFill>
              </a:rPr>
              <a:t>The Best Source on that Page: </a:t>
            </a:r>
            <a:br>
              <a:rPr lang="en-US" sz="4000" b="1" dirty="0">
                <a:solidFill>
                  <a:srgbClr val="0070C0"/>
                </a:solidFill>
              </a:rPr>
            </a:br>
            <a:r>
              <a:rPr lang="en-US" sz="4000" b="1" dirty="0">
                <a:solidFill>
                  <a:srgbClr val="0070C0"/>
                </a:solidFill>
              </a:rPr>
              <a:t>The WTO’s Trade Policy Reviews</a:t>
            </a:r>
          </a:p>
        </p:txBody>
      </p:sp>
      <p:sp>
        <p:nvSpPr>
          <p:cNvPr id="9" name="TextBox 8"/>
          <p:cNvSpPr txBox="1"/>
          <p:nvPr/>
        </p:nvSpPr>
        <p:spPr>
          <a:xfrm>
            <a:off x="7882581" y="1536174"/>
            <a:ext cx="3818238" cy="3785652"/>
          </a:xfrm>
          <a:prstGeom prst="rect">
            <a:avLst/>
          </a:prstGeom>
          <a:noFill/>
        </p:spPr>
        <p:txBody>
          <a:bodyPr wrap="square" rtlCol="0">
            <a:spAutoFit/>
          </a:bodyPr>
          <a:lstStyle/>
          <a:p>
            <a:pPr>
              <a:spcBef>
                <a:spcPts val="600"/>
              </a:spcBef>
            </a:pPr>
            <a:r>
              <a:rPr lang="en-US" sz="2400" dirty="0">
                <a:solidFill>
                  <a:srgbClr val="0070C0"/>
                </a:solidFill>
              </a:rPr>
              <a:t>The </a:t>
            </a:r>
            <a:r>
              <a:rPr lang="en-US" sz="2400" dirty="0">
                <a:solidFill>
                  <a:srgbClr val="FF0000"/>
                </a:solidFill>
              </a:rPr>
              <a:t>Trade Policy Review Mechanism </a:t>
            </a:r>
            <a:r>
              <a:rPr lang="en-US" sz="2400" dirty="0">
                <a:solidFill>
                  <a:srgbClr val="0070C0"/>
                </a:solidFill>
              </a:rPr>
              <a:t>(TPRM) offers extensive information on countries’ laws, policies, barriers, and (when they have them) trade strategies. The WTO Secretariat reports are available at </a:t>
            </a:r>
            <a:r>
              <a:rPr lang="en-US" sz="2400" dirty="0">
                <a:solidFill>
                  <a:srgbClr val="000099"/>
                </a:solidFill>
                <a:hlinkClick r:id="rId2"/>
              </a:rPr>
              <a:t>https://www.wto.org/english/tratop_e/tpr_e/tpr_e.htm</a:t>
            </a:r>
            <a:r>
              <a:rPr lang="en-US" sz="2400" dirty="0">
                <a:solidFill>
                  <a:srgbClr val="000099"/>
                </a:solidFill>
              </a:rPr>
              <a:t>. </a:t>
            </a:r>
          </a:p>
        </p:txBody>
      </p:sp>
      <p:pic>
        <p:nvPicPr>
          <p:cNvPr id="4" name="Picture 3">
            <a:extLst>
              <a:ext uri="{FF2B5EF4-FFF2-40B4-BE49-F238E27FC236}">
                <a16:creationId xmlns:a16="http://schemas.microsoft.com/office/drawing/2014/main" id="{29B38F78-2FBA-A2E5-11B6-BC2D7F54024F}"/>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pic>
        <p:nvPicPr>
          <p:cNvPr id="5" name="Picture 4">
            <a:extLst>
              <a:ext uri="{FF2B5EF4-FFF2-40B4-BE49-F238E27FC236}">
                <a16:creationId xmlns:a16="http://schemas.microsoft.com/office/drawing/2014/main" id="{F0A50111-CAC4-5BDB-712D-355F1AC36FB3}"/>
              </a:ext>
            </a:extLst>
          </p:cNvPr>
          <p:cNvPicPr>
            <a:picLocks noChangeAspect="1"/>
          </p:cNvPicPr>
          <p:nvPr/>
        </p:nvPicPr>
        <p:blipFill>
          <a:blip r:embed="rId4"/>
          <a:stretch>
            <a:fillRect/>
          </a:stretch>
        </p:blipFill>
        <p:spPr>
          <a:xfrm>
            <a:off x="426332" y="1470453"/>
            <a:ext cx="3397502" cy="4818905"/>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ED351A6-90D5-8EEC-C93F-EC5A97F947E6}"/>
              </a:ext>
            </a:extLst>
          </p:cNvPr>
          <p:cNvPicPr>
            <a:picLocks noChangeAspect="1"/>
          </p:cNvPicPr>
          <p:nvPr/>
        </p:nvPicPr>
        <p:blipFill>
          <a:blip r:embed="rId5"/>
          <a:stretch>
            <a:fillRect/>
          </a:stretch>
        </p:blipFill>
        <p:spPr>
          <a:xfrm>
            <a:off x="4115842" y="1470453"/>
            <a:ext cx="3397502" cy="484490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579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272142" y="0"/>
            <a:ext cx="11919857" cy="707886"/>
          </a:xfrm>
          <a:prstGeom prst="rect">
            <a:avLst/>
          </a:prstGeom>
          <a:noFill/>
        </p:spPr>
        <p:txBody>
          <a:bodyPr wrap="square" rtlCol="0">
            <a:spAutoFit/>
          </a:bodyPr>
          <a:lstStyle/>
          <a:p>
            <a:r>
              <a:rPr lang="en-US" sz="4000" b="1" dirty="0">
                <a:solidFill>
                  <a:srgbClr val="0070C0"/>
                </a:solidFill>
              </a:rPr>
              <a:t>Some Countries Have Explicit Trade Strategies</a:t>
            </a:r>
          </a:p>
        </p:txBody>
      </p:sp>
      <p:pic>
        <p:nvPicPr>
          <p:cNvPr id="2" name="Picture 1"/>
          <p:cNvPicPr>
            <a:picLocks noChangeAspect="1"/>
          </p:cNvPicPr>
          <p:nvPr/>
        </p:nvPicPr>
        <p:blipFill rotWithShape="1">
          <a:blip r:embed="rId2"/>
          <a:srcRect l="33036" t="18095" r="34196" b="4763"/>
          <a:stretch/>
        </p:blipFill>
        <p:spPr>
          <a:xfrm>
            <a:off x="4095673" y="2057455"/>
            <a:ext cx="3119943" cy="4131588"/>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1BFF6385-4842-5ED1-6A7B-442B2D1EF19E}"/>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pic>
        <p:nvPicPr>
          <p:cNvPr id="7" name="Picture 6">
            <a:extLst>
              <a:ext uri="{FF2B5EF4-FFF2-40B4-BE49-F238E27FC236}">
                <a16:creationId xmlns:a16="http://schemas.microsoft.com/office/drawing/2014/main" id="{666A59A7-BA36-B7DA-AA3A-2AE5372E4525}"/>
              </a:ext>
            </a:extLst>
          </p:cNvPr>
          <p:cNvPicPr>
            <a:picLocks noChangeAspect="1"/>
          </p:cNvPicPr>
          <p:nvPr/>
        </p:nvPicPr>
        <p:blipFill>
          <a:blip r:embed="rId4"/>
          <a:stretch>
            <a:fillRect/>
          </a:stretch>
        </p:blipFill>
        <p:spPr>
          <a:xfrm>
            <a:off x="696124" y="1252966"/>
            <a:ext cx="3002718" cy="4131588"/>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9624FA3-BD52-9830-7A87-B714E9479DCE}"/>
              </a:ext>
            </a:extLst>
          </p:cNvPr>
          <p:cNvPicPr>
            <a:picLocks noChangeAspect="1"/>
          </p:cNvPicPr>
          <p:nvPr/>
        </p:nvPicPr>
        <p:blipFill>
          <a:blip r:embed="rId5"/>
          <a:stretch>
            <a:fillRect/>
          </a:stretch>
        </p:blipFill>
        <p:spPr>
          <a:xfrm>
            <a:off x="7742968" y="2415263"/>
            <a:ext cx="3251775" cy="420370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397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8418" y="243091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What Can Be Learned from</a:t>
            </a:r>
            <a:br>
              <a:rPr lang="en-US" sz="4400" b="1" dirty="0">
                <a:solidFill>
                  <a:srgbClr val="0066CC"/>
                </a:solidFill>
              </a:rPr>
            </a:br>
            <a:r>
              <a:rPr lang="en-US" sz="4400" b="1" dirty="0">
                <a:solidFill>
                  <a:srgbClr val="0066CC"/>
                </a:solidFill>
              </a:rPr>
              <a:t>Examining a Partner’s Existing RTAs</a:t>
            </a:r>
            <a:endParaRPr lang="en-US" sz="4400" b="1" i="1" dirty="0">
              <a:solidFill>
                <a:srgbClr val="0066CC"/>
              </a:solidFill>
            </a:endParaRPr>
          </a:p>
        </p:txBody>
      </p:sp>
      <p:pic>
        <p:nvPicPr>
          <p:cNvPr id="3" name="Picture 2">
            <a:extLst>
              <a:ext uri="{FF2B5EF4-FFF2-40B4-BE49-F238E27FC236}">
                <a16:creationId xmlns:a16="http://schemas.microsoft.com/office/drawing/2014/main" id="{2CA8B1DA-D555-6A6D-958A-49E68E9F3453}"/>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143989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06830" y="101208"/>
            <a:ext cx="91875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Essential Resources</a:t>
            </a:r>
          </a:p>
        </p:txBody>
      </p:sp>
      <p:sp>
        <p:nvSpPr>
          <p:cNvPr id="9" name="TextBox 8"/>
          <p:cNvSpPr txBox="1"/>
          <p:nvPr/>
        </p:nvSpPr>
        <p:spPr>
          <a:xfrm>
            <a:off x="206830" y="833398"/>
            <a:ext cx="9529940" cy="1754326"/>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Be certain to map the existing RTAs of a partner, as well as those that are under negotiation or consideration. Special emphasis should be placed on the most recent agreements, as these offer the freshest information on the partner’s objectives.</a:t>
            </a:r>
          </a:p>
        </p:txBody>
      </p:sp>
      <p:sp>
        <p:nvSpPr>
          <p:cNvPr id="10" name="TextBox 9"/>
          <p:cNvSpPr txBox="1"/>
          <p:nvPr/>
        </p:nvSpPr>
        <p:spPr>
          <a:xfrm>
            <a:off x="226133" y="2617821"/>
            <a:ext cx="11756570" cy="4016484"/>
          </a:xfrm>
          <a:prstGeom prst="rect">
            <a:avLst/>
          </a:prstGeom>
          <a:noFill/>
        </p:spPr>
        <p:txBody>
          <a:bodyPr wrap="square" rtlCol="0">
            <a:spAutoFit/>
          </a:bodyPr>
          <a:lstStyle/>
          <a:p>
            <a:pPr>
              <a:spcAft>
                <a:spcPts val="600"/>
              </a:spcAft>
              <a:defRPr/>
            </a:pPr>
            <a:r>
              <a:rPr lang="en-US" sz="2200" dirty="0">
                <a:solidFill>
                  <a:srgbClr val="0070C0"/>
                </a:solidFill>
                <a:latin typeface="Calibri" panose="020F0502020204030204" pitchFamily="34" charset="0"/>
              </a:rPr>
              <a:t>Among the best sources are the following pages:</a:t>
            </a:r>
          </a:p>
          <a:p>
            <a:pPr marL="457200" indent="-457200">
              <a:spcAft>
                <a:spcPts val="600"/>
              </a:spcAft>
              <a:buFont typeface="Arial" panose="020B0604020202020204" pitchFamily="34" charset="0"/>
              <a:buChar char="•"/>
              <a:defRPr/>
            </a:pPr>
            <a:r>
              <a:rPr lang="en-US" sz="2200" dirty="0">
                <a:solidFill>
                  <a:srgbClr val="0070C0"/>
                </a:solidFill>
                <a:latin typeface="Calibri" panose="020F0502020204030204" pitchFamily="34" charset="0"/>
              </a:rPr>
              <a:t>The WTO’s Regional Trade Agreements Database at </a:t>
            </a:r>
            <a:r>
              <a:rPr lang="en-US" sz="2200" dirty="0">
                <a:solidFill>
                  <a:srgbClr val="0070C0"/>
                </a:solidFill>
                <a:latin typeface="Calibri" panose="020F0502020204030204" pitchFamily="34" charset="0"/>
                <a:hlinkClick r:id="rId3"/>
              </a:rPr>
              <a:t>https://rtais.wto.org/UI/PublicMaintainRTAHome.aspx</a:t>
            </a:r>
            <a:endParaRPr lang="en-US" sz="2200" dirty="0">
              <a:solidFill>
                <a:srgbClr val="0070C0"/>
              </a:solidFill>
              <a:latin typeface="Calibri" panose="020F0502020204030204" pitchFamily="34" charset="0"/>
            </a:endParaRPr>
          </a:p>
          <a:p>
            <a:pPr marL="457200" indent="-457200">
              <a:spcAft>
                <a:spcPts val="600"/>
              </a:spcAft>
              <a:buFont typeface="Arial" panose="020B0604020202020204" pitchFamily="34" charset="0"/>
              <a:buChar char="•"/>
              <a:defRPr/>
            </a:pPr>
            <a:r>
              <a:rPr lang="en-US" sz="2200" dirty="0">
                <a:solidFill>
                  <a:srgbClr val="0070C0"/>
                </a:solidFill>
                <a:latin typeface="Calibri" panose="020F0502020204030204" pitchFamily="34" charset="0"/>
              </a:rPr>
              <a:t>The European Union’s Negotiations and Agreements page at </a:t>
            </a:r>
            <a:r>
              <a:rPr lang="en-US" sz="2200" dirty="0">
                <a:solidFill>
                  <a:srgbClr val="0070C0"/>
                </a:solidFill>
                <a:latin typeface="Calibri" panose="020F0502020204030204" pitchFamily="34" charset="0"/>
                <a:hlinkClick r:id="rId4"/>
              </a:rPr>
              <a:t>https://policy.trade.ec.europa.eu/eu-trade-relationships-country-and-region/negotiations-and-agreements_en</a:t>
            </a:r>
            <a:endParaRPr lang="en-US" sz="2200" dirty="0">
              <a:solidFill>
                <a:srgbClr val="0070C0"/>
              </a:solidFill>
              <a:latin typeface="Calibri" panose="020F0502020204030204" pitchFamily="34" charset="0"/>
            </a:endParaRPr>
          </a:p>
          <a:p>
            <a:pPr marL="457200" indent="-457200">
              <a:spcAft>
                <a:spcPts val="600"/>
              </a:spcAft>
              <a:buFont typeface="Arial" panose="020B0604020202020204" pitchFamily="34" charset="0"/>
              <a:buChar char="•"/>
              <a:defRPr/>
            </a:pPr>
            <a:r>
              <a:rPr lang="en-US" sz="2200" dirty="0">
                <a:solidFill>
                  <a:srgbClr val="0070C0"/>
                </a:solidFill>
                <a:latin typeface="Calibri" panose="020F0502020204030204" pitchFamily="34" charset="0"/>
              </a:rPr>
              <a:t>The U.S. Trade Representative’s Free Trade Agreements page at </a:t>
            </a:r>
            <a:r>
              <a:rPr lang="en-US" sz="2200" dirty="0">
                <a:solidFill>
                  <a:srgbClr val="0070C0"/>
                </a:solidFill>
                <a:latin typeface="Calibri" panose="020F0502020204030204" pitchFamily="34" charset="0"/>
                <a:hlinkClick r:id="rId5"/>
              </a:rPr>
              <a:t>https://ustr.gov/trade-agreements/free-trade-agreements</a:t>
            </a:r>
            <a:r>
              <a:rPr lang="en-US" sz="2200" dirty="0">
                <a:solidFill>
                  <a:srgbClr val="0070C0"/>
                </a:solidFill>
                <a:latin typeface="Calibri" panose="020F0502020204030204" pitchFamily="34" charset="0"/>
              </a:rPr>
              <a:t> </a:t>
            </a:r>
          </a:p>
          <a:p>
            <a:pPr marL="457200" indent="-457200">
              <a:spcAft>
                <a:spcPts val="600"/>
              </a:spcAft>
              <a:buFont typeface="Arial" panose="020B0604020202020204" pitchFamily="34" charset="0"/>
              <a:buChar char="•"/>
              <a:defRPr/>
            </a:pPr>
            <a:r>
              <a:rPr lang="en-US" sz="2200" dirty="0">
                <a:solidFill>
                  <a:srgbClr val="0070C0"/>
                </a:solidFill>
                <a:latin typeface="Calibri" panose="020F0502020204030204" pitchFamily="34" charset="0"/>
              </a:rPr>
              <a:t>The China FTA Network page at </a:t>
            </a:r>
            <a:r>
              <a:rPr lang="en-US" sz="2200" dirty="0">
                <a:solidFill>
                  <a:srgbClr val="0070C0"/>
                </a:solidFill>
                <a:latin typeface="Calibri" panose="020F0502020204030204" pitchFamily="34" charset="0"/>
                <a:hlinkClick r:id="rId6"/>
              </a:rPr>
              <a:t>http://fta.mofcom.gov.cn/english/fta_qianshu.shtml</a:t>
            </a:r>
            <a:endParaRPr lang="en-US" sz="2700" dirty="0">
              <a:solidFill>
                <a:srgbClr val="0070C0"/>
              </a:solidFill>
              <a:latin typeface="Calibri" panose="020F0502020204030204" pitchFamily="34" charset="0"/>
            </a:endParaRPr>
          </a:p>
          <a:p>
            <a:pPr>
              <a:spcAft>
                <a:spcPts val="600"/>
              </a:spcAft>
              <a:defRPr/>
            </a:pPr>
            <a:r>
              <a:rPr lang="en-US" sz="2200" dirty="0">
                <a:solidFill>
                  <a:srgbClr val="0070C0"/>
                </a:solidFill>
                <a:latin typeface="Calibri" panose="020F0502020204030204" pitchFamily="34" charset="0"/>
              </a:rPr>
              <a:t>Regional resources such as the Trade Agreements in Force page of the Organization of American States (at </a:t>
            </a:r>
            <a:r>
              <a:rPr lang="en-US" sz="2200" dirty="0">
                <a:solidFill>
                  <a:srgbClr val="0070C0"/>
                </a:solidFill>
                <a:latin typeface="Calibri" panose="020F0502020204030204" pitchFamily="34" charset="0"/>
                <a:hlinkClick r:id="rId7"/>
              </a:rPr>
              <a:t>http://www.sice.oas.org/agreements_e.asp</a:t>
            </a:r>
            <a:r>
              <a:rPr lang="en-US" sz="2200" dirty="0">
                <a:solidFill>
                  <a:srgbClr val="0070C0"/>
                </a:solidFill>
                <a:latin typeface="Calibri" panose="020F0502020204030204" pitchFamily="34" charset="0"/>
              </a:rPr>
              <a:t>) are also useful. </a:t>
            </a:r>
          </a:p>
        </p:txBody>
      </p:sp>
      <p:pic>
        <p:nvPicPr>
          <p:cNvPr id="3" name="Picture 2">
            <a:extLst>
              <a:ext uri="{FF2B5EF4-FFF2-40B4-BE49-F238E27FC236}">
                <a16:creationId xmlns:a16="http://schemas.microsoft.com/office/drawing/2014/main" id="{8ED0C0C2-CC10-1E63-A678-2F852FF55068}"/>
              </a:ext>
            </a:extLst>
          </p:cNvPr>
          <p:cNvPicPr>
            <a:picLocks noChangeAspect="1"/>
          </p:cNvPicPr>
          <p:nvPr/>
        </p:nvPicPr>
        <p:blipFill rotWithShape="1">
          <a:blip r:embed="rId8"/>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80083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63286" y="101208"/>
            <a:ext cx="91875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What to Look for in a Partner’s RTAs</a:t>
            </a:r>
          </a:p>
        </p:txBody>
      </p:sp>
      <p:sp>
        <p:nvSpPr>
          <p:cNvPr id="9" name="TextBox 8"/>
          <p:cNvSpPr txBox="1"/>
          <p:nvPr/>
        </p:nvSpPr>
        <p:spPr>
          <a:xfrm>
            <a:off x="163285" y="833398"/>
            <a:ext cx="11745685" cy="5463034"/>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In the next section we will discuss the political issues associated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with RTAs, including the kinds of countries with which they negotiate.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For now we will consider only the commercial issues covered in RTAs. </a:t>
            </a:r>
          </a:p>
          <a:p>
            <a:pPr>
              <a:spcAft>
                <a:spcPts val="600"/>
              </a:spcAft>
              <a:defRPr/>
            </a:pPr>
            <a:r>
              <a:rPr lang="en-US" sz="2700" dirty="0">
                <a:solidFill>
                  <a:srgbClr val="0070C0"/>
                </a:solidFill>
                <a:latin typeface="Calibri" panose="020F0502020204030204" pitchFamily="34" charset="0"/>
              </a:rPr>
              <a:t>At the highest level of abstraction, these are the most important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questions to pose in examining a partner’s RTAs: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Does the agreement cover services as well as goods?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If it is a North-South agreement, what types of provisions does it include for special and differential treatment or development cooperation?</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Does the agreement take a WTO-Plus approach to such issues as services and intellectual property rights (i.e., go beyond GATS and TRIPS commitments)?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Does the agreement deal with topics that are generally outside the scope of WTO disciplines, such as labor rights and competition policy?</a:t>
            </a:r>
          </a:p>
        </p:txBody>
      </p:sp>
      <p:pic>
        <p:nvPicPr>
          <p:cNvPr id="3" name="Picture 2">
            <a:extLst>
              <a:ext uri="{FF2B5EF4-FFF2-40B4-BE49-F238E27FC236}">
                <a16:creationId xmlns:a16="http://schemas.microsoft.com/office/drawing/2014/main" id="{11D80B61-4CCF-607A-8E60-89A8C57312F3}"/>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816825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55574" y="134898"/>
            <a:ext cx="973953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rgbClr val="0070C0"/>
                </a:solidFill>
                <a:latin typeface="Calibri" panose="020F0502020204030204" pitchFamily="34" charset="0"/>
              </a:rPr>
              <a:t>Specific Questions on Market Access for Goods</a:t>
            </a:r>
          </a:p>
        </p:txBody>
      </p:sp>
      <p:sp>
        <p:nvSpPr>
          <p:cNvPr id="10" name="TextBox 9"/>
          <p:cNvSpPr txBox="1"/>
          <p:nvPr/>
        </p:nvSpPr>
        <p:spPr>
          <a:xfrm>
            <a:off x="163285" y="833398"/>
            <a:ext cx="11745685" cy="5878532"/>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A partner’s approach to RTAs should be considered in conjunction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with its existing tariffs on products of interest to you. In addition to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the partner’s RTAs, you should collect and analyze information on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that partner’s bound, applied, and (if applicable) preferential tariffs,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so as to answer the following questions: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What are the principal tariff barriers that this country imposes on products of interest to your exporters? </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How has it treated those products in RTAs with other developing countries?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What kinds of rules of origin does it prefer for these products in its RTAs?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Does the country ever negotiate RTAs on the basis of bound rather than applied rates? If it negotiates on the basis of applied rates, does that “lock in” any preferences already extended to a developing partner?</a:t>
            </a:r>
          </a:p>
          <a:p>
            <a:pPr>
              <a:spcAft>
                <a:spcPts val="600"/>
              </a:spcAft>
              <a:defRPr/>
            </a:pPr>
            <a:endParaRPr lang="en-US" sz="2700" dirty="0">
              <a:solidFill>
                <a:srgbClr val="0070C0"/>
              </a:solidFill>
              <a:latin typeface="Calibri" panose="020F0502020204030204" pitchFamily="34" charset="0"/>
            </a:endParaRPr>
          </a:p>
        </p:txBody>
      </p:sp>
      <p:pic>
        <p:nvPicPr>
          <p:cNvPr id="3" name="Picture 2">
            <a:extLst>
              <a:ext uri="{FF2B5EF4-FFF2-40B4-BE49-F238E27FC236}">
                <a16:creationId xmlns:a16="http://schemas.microsoft.com/office/drawing/2014/main" id="{5F0C58F0-28A0-2EC0-26BE-D86B486F220C}"/>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683199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4633" y="259797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Profiling the Bilateral Trade Relationship</a:t>
            </a:r>
            <a:br>
              <a:rPr lang="en-US" sz="4400" b="1" dirty="0">
                <a:solidFill>
                  <a:srgbClr val="0066CC"/>
                </a:solidFill>
              </a:rPr>
            </a:br>
            <a:r>
              <a:rPr lang="en-US" sz="4400" b="1" dirty="0">
                <a:solidFill>
                  <a:srgbClr val="0066CC"/>
                </a:solidFill>
              </a:rPr>
              <a:t>and Examining the Partner’s Data</a:t>
            </a:r>
            <a:endParaRPr lang="en-US" sz="4400" b="1" i="1" dirty="0">
              <a:solidFill>
                <a:srgbClr val="0066CC"/>
              </a:solidFill>
            </a:endParaRPr>
          </a:p>
        </p:txBody>
      </p:sp>
      <p:pic>
        <p:nvPicPr>
          <p:cNvPr id="3" name="Picture 2">
            <a:extLst>
              <a:ext uri="{FF2B5EF4-FFF2-40B4-BE49-F238E27FC236}">
                <a16:creationId xmlns:a16="http://schemas.microsoft.com/office/drawing/2014/main" id="{9A52BEC7-71F1-FDC2-D7DB-DC942891AB4E}"/>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264160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Topic 1:</a:t>
            </a:r>
          </a:p>
          <a:p>
            <a:pPr algn="ctr">
              <a:spcAft>
                <a:spcPts val="600"/>
              </a:spcAft>
            </a:pPr>
            <a:r>
              <a:rPr lang="en-US" sz="4400" b="1" dirty="0">
                <a:solidFill>
                  <a:srgbClr val="0066CC"/>
                </a:solidFill>
              </a:rPr>
              <a:t>The Assignment</a:t>
            </a:r>
            <a:endParaRPr lang="en-GB" sz="3600" dirty="0">
              <a:solidFill>
                <a:srgbClr val="0066CC"/>
              </a:solidFill>
            </a:endParaRPr>
          </a:p>
        </p:txBody>
      </p:sp>
      <p:pic>
        <p:nvPicPr>
          <p:cNvPr id="3" name="Picture 2">
            <a:extLst>
              <a:ext uri="{FF2B5EF4-FFF2-40B4-BE49-F238E27FC236}">
                <a16:creationId xmlns:a16="http://schemas.microsoft.com/office/drawing/2014/main" id="{8DC30E92-49C2-8EBF-789C-CB36C4B434BA}"/>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1663636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83029" y="134898"/>
            <a:ext cx="916576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Profiling Your Bilateral Trade Relations</a:t>
            </a:r>
          </a:p>
        </p:txBody>
      </p:sp>
      <p:sp>
        <p:nvSpPr>
          <p:cNvPr id="9" name="TextBox 8"/>
          <p:cNvSpPr txBox="1"/>
          <p:nvPr/>
        </p:nvSpPr>
        <p:spPr>
          <a:xfrm>
            <a:off x="283029" y="1286125"/>
            <a:ext cx="10844140" cy="4893647"/>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Beyond examining the partner’s overall interests in trade, and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how these might differ from your own country’s, you should also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address the following questions (among others):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What share of your exports are destined for this country, and what share of your imports originate there? </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Viewed from the other direction, how much of their trade is with you? Is this bilateral relationship one of those for which the developing country is more dependent on the developed country than </a:t>
            </a:r>
            <a:r>
              <a:rPr lang="en-US" sz="2700" i="1" dirty="0">
                <a:solidFill>
                  <a:srgbClr val="0070C0"/>
                </a:solidFill>
                <a:latin typeface="Calibri" panose="020F0502020204030204" pitchFamily="34" charset="0"/>
              </a:rPr>
              <a:t>vice versa</a:t>
            </a:r>
            <a:r>
              <a:rPr lang="en-US" sz="2700" dirty="0">
                <a:solidFill>
                  <a:srgbClr val="0070C0"/>
                </a:solidFill>
                <a:latin typeface="Calibri" panose="020F0502020204030204" pitchFamily="34" charset="0"/>
              </a:rPr>
              <a:t>?</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Which are the most important sectors and products in this trade? Are the existing barriers for these items relatively high? How many are already duty-free on an MFN basis?</a:t>
            </a:r>
          </a:p>
        </p:txBody>
      </p:sp>
      <p:pic>
        <p:nvPicPr>
          <p:cNvPr id="3" name="Picture 2">
            <a:extLst>
              <a:ext uri="{FF2B5EF4-FFF2-40B4-BE49-F238E27FC236}">
                <a16:creationId xmlns:a16="http://schemas.microsoft.com/office/drawing/2014/main" id="{BAD1FE80-6BCC-0003-B91B-BD8FB7188256}"/>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932064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Why It Is Good to Do Trade Analyses Based on Both Your Data and Your Partner’s Data</a:t>
            </a:r>
          </a:p>
        </p:txBody>
      </p:sp>
      <p:sp>
        <p:nvSpPr>
          <p:cNvPr id="9" name="TextBox 8"/>
          <p:cNvSpPr txBox="1"/>
          <p:nvPr/>
        </p:nvSpPr>
        <p:spPr>
          <a:xfrm>
            <a:off x="391887" y="1391531"/>
            <a:ext cx="10844140" cy="5693866"/>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Your partner may perceive the relationship differently, especially</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if its own trade data are very different from yours. We might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suppose A’s exports to B to be identical to B’s imports from A,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yet they almost never match due to:</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Different price components (CIF vs. FOB vs. FAS etc.)</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Shipping schedules (e.g., December exports arrive in January)</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Data-entry errors (declining now with automation)</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Transshipment and entrepôt trade</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Exchange rate fluctuations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Fraud and corruption</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Classification differences</a:t>
            </a:r>
          </a:p>
          <a:p>
            <a:pPr>
              <a:spcAft>
                <a:spcPts val="600"/>
              </a:spcAft>
              <a:defRPr/>
            </a:pPr>
            <a:endParaRPr lang="en-US" sz="2700" dirty="0">
              <a:solidFill>
                <a:srgbClr val="0070C0"/>
              </a:solidFill>
              <a:latin typeface="Calibri" panose="020F0502020204030204" pitchFamily="34" charset="0"/>
            </a:endParaRPr>
          </a:p>
        </p:txBody>
      </p:sp>
      <p:sp>
        <p:nvSpPr>
          <p:cNvPr id="10" name="Rectangle 9">
            <a:extLst>
              <a:ext uri="{FF2B5EF4-FFF2-40B4-BE49-F238E27FC236}">
                <a16:creationId xmlns:a16="http://schemas.microsoft.com/office/drawing/2014/main" id="{9CCBE627-D3F3-4B0D-AAB1-71CF77F89F88}"/>
              </a:ext>
            </a:extLst>
          </p:cNvPr>
          <p:cNvSpPr/>
          <p:nvPr/>
        </p:nvSpPr>
        <p:spPr bwMode="auto">
          <a:xfrm>
            <a:off x="372083" y="4224848"/>
            <a:ext cx="10863944" cy="2171092"/>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a:defRPr/>
            </a:pPr>
            <a:endParaRPr lang="en-US"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4FA3EA07-6FBF-4627-9DE7-80EFAC718325}"/>
              </a:ext>
            </a:extLst>
          </p:cNvPr>
          <p:cNvSpPr txBox="1">
            <a:spLocks noChangeArrowheads="1"/>
          </p:cNvSpPr>
          <p:nvPr/>
        </p:nvSpPr>
        <p:spPr bwMode="auto">
          <a:xfrm>
            <a:off x="546702" y="4340898"/>
            <a:ext cx="106209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FFFFFF"/>
                </a:solidFill>
                <a:latin typeface="Calibri" panose="020F0502020204030204" pitchFamily="34" charset="0"/>
              </a:rPr>
              <a:t>You should examine your partner’s own data to determine if there are major differences of this sort. You might find, for example, that your partner reports the size and direction of any trade imbalance differently (e.g., your data might show one side enjoying a larger trade surplus than your partner’s data show). Such differences may affect the approach that countries take to negotiations with one another.</a:t>
            </a:r>
          </a:p>
        </p:txBody>
      </p:sp>
      <p:pic>
        <p:nvPicPr>
          <p:cNvPr id="3" name="Picture 2">
            <a:extLst>
              <a:ext uri="{FF2B5EF4-FFF2-40B4-BE49-F238E27FC236}">
                <a16:creationId xmlns:a16="http://schemas.microsoft.com/office/drawing/2014/main" id="{48649511-C986-ACC4-87F9-97027235B74C}"/>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054540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06830" y="101208"/>
            <a:ext cx="91875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Essential Resources</a:t>
            </a:r>
          </a:p>
        </p:txBody>
      </p:sp>
      <p:sp>
        <p:nvSpPr>
          <p:cNvPr id="10" name="TextBox 9"/>
          <p:cNvSpPr txBox="1"/>
          <p:nvPr/>
        </p:nvSpPr>
        <p:spPr>
          <a:xfrm>
            <a:off x="348344" y="1322693"/>
            <a:ext cx="11756570" cy="3139321"/>
          </a:xfrm>
          <a:prstGeom prst="rect">
            <a:avLst/>
          </a:prstGeom>
          <a:noFill/>
        </p:spPr>
        <p:txBody>
          <a:bodyPr wrap="square" rtlCol="0">
            <a:spAutoFit/>
          </a:bodyPr>
          <a:lstStyle/>
          <a:p>
            <a:pPr>
              <a:spcAft>
                <a:spcPts val="1200"/>
              </a:spcAft>
              <a:defRPr/>
            </a:pPr>
            <a:r>
              <a:rPr lang="en-US" sz="2800" dirty="0">
                <a:solidFill>
                  <a:srgbClr val="0070C0"/>
                </a:solidFill>
                <a:latin typeface="Calibri" panose="020F0502020204030204" pitchFamily="34" charset="0"/>
              </a:rPr>
              <a:t>Among the best sources are the following pages:</a:t>
            </a:r>
          </a:p>
          <a:p>
            <a:pPr marL="457200" indent="-457200">
              <a:spcAft>
                <a:spcPts val="1200"/>
              </a:spcAft>
              <a:buFont typeface="Arial" panose="020B0604020202020204" pitchFamily="34" charset="0"/>
              <a:buChar char="•"/>
              <a:defRPr/>
            </a:pPr>
            <a:r>
              <a:rPr lang="en-US" sz="2800" dirty="0">
                <a:solidFill>
                  <a:srgbClr val="0070C0"/>
                </a:solidFill>
                <a:latin typeface="Calibri" panose="020F0502020204030204" pitchFamily="34" charset="0"/>
              </a:rPr>
              <a:t>The European Union’s Eurostat at </a:t>
            </a:r>
            <a:r>
              <a:rPr lang="en-US" sz="2800" dirty="0">
                <a:solidFill>
                  <a:srgbClr val="0070C0"/>
                </a:solidFill>
                <a:latin typeface="Calibri" panose="020F0502020204030204" pitchFamily="34" charset="0"/>
                <a:hlinkClick r:id="rId3"/>
              </a:rPr>
              <a:t>https://ec.europa.eu/eurostat/statistics-explained/index.php?title=International_trade_in_goods</a:t>
            </a:r>
            <a:endParaRPr lang="en-US" sz="2800" dirty="0">
              <a:solidFill>
                <a:srgbClr val="0070C0"/>
              </a:solidFill>
              <a:latin typeface="Calibri" panose="020F0502020204030204" pitchFamily="34" charset="0"/>
            </a:endParaRPr>
          </a:p>
          <a:p>
            <a:pPr marL="457200" indent="-457200">
              <a:spcAft>
                <a:spcPts val="1200"/>
              </a:spcAft>
              <a:buFont typeface="Arial" panose="020B0604020202020204" pitchFamily="34" charset="0"/>
              <a:buChar char="•"/>
              <a:defRPr/>
            </a:pPr>
            <a:r>
              <a:rPr lang="en-US" sz="2800" dirty="0">
                <a:solidFill>
                  <a:srgbClr val="0070C0"/>
                </a:solidFill>
                <a:latin typeface="Calibri" panose="020F0502020204030204" pitchFamily="34" charset="0"/>
              </a:rPr>
              <a:t>The U.S. International Trade Commission’s DataWeb at </a:t>
            </a:r>
            <a:r>
              <a:rPr lang="en-US" sz="2800" dirty="0">
                <a:solidFill>
                  <a:srgbClr val="0070C0"/>
                </a:solidFill>
                <a:latin typeface="Calibri" panose="020F0502020204030204" pitchFamily="34" charset="0"/>
                <a:hlinkClick r:id="rId4"/>
              </a:rPr>
              <a:t>https://dataweb.usitc.gov/</a:t>
            </a:r>
            <a:r>
              <a:rPr lang="en-US" sz="2800" dirty="0">
                <a:solidFill>
                  <a:srgbClr val="0070C0"/>
                </a:solidFill>
                <a:latin typeface="Calibri" panose="020F0502020204030204" pitchFamily="34" charset="0"/>
              </a:rPr>
              <a:t> </a:t>
            </a:r>
          </a:p>
          <a:p>
            <a:pPr marL="457200" indent="-457200">
              <a:spcAft>
                <a:spcPts val="1200"/>
              </a:spcAft>
              <a:buFont typeface="Arial" panose="020B0604020202020204" pitchFamily="34" charset="0"/>
              <a:buChar char="•"/>
              <a:defRPr/>
            </a:pPr>
            <a:r>
              <a:rPr lang="en-US" sz="2800" dirty="0">
                <a:solidFill>
                  <a:srgbClr val="0070C0"/>
                </a:solidFill>
                <a:latin typeface="Calibri" panose="020F0502020204030204" pitchFamily="34" charset="0"/>
              </a:rPr>
              <a:t>China’s General Administration of Customs at </a:t>
            </a:r>
            <a:r>
              <a:rPr lang="en-US" sz="2800" dirty="0">
                <a:solidFill>
                  <a:srgbClr val="0070C0"/>
                </a:solidFill>
                <a:latin typeface="Calibri" panose="020F0502020204030204" pitchFamily="34" charset="0"/>
                <a:hlinkClick r:id="rId5"/>
              </a:rPr>
              <a:t>http://www.customs.gov.cn/</a:t>
            </a:r>
            <a:r>
              <a:rPr lang="en-US" sz="2800" dirty="0">
                <a:solidFill>
                  <a:srgbClr val="0070C0"/>
                </a:solidFill>
                <a:latin typeface="Calibri" panose="020F0502020204030204" pitchFamily="34" charset="0"/>
              </a:rPr>
              <a:t> </a:t>
            </a:r>
            <a:endParaRPr lang="en-US" sz="3200" dirty="0">
              <a:solidFill>
                <a:srgbClr val="0070C0"/>
              </a:solidFill>
              <a:latin typeface="Calibri" panose="020F0502020204030204" pitchFamily="34" charset="0"/>
            </a:endParaRPr>
          </a:p>
        </p:txBody>
      </p:sp>
      <p:pic>
        <p:nvPicPr>
          <p:cNvPr id="3" name="Picture 2">
            <a:extLst>
              <a:ext uri="{FF2B5EF4-FFF2-40B4-BE49-F238E27FC236}">
                <a16:creationId xmlns:a16="http://schemas.microsoft.com/office/drawing/2014/main" id="{6EB42396-89EB-8734-483B-FAA642528E1F}"/>
              </a:ext>
            </a:extLst>
          </p:cNvPr>
          <p:cNvPicPr>
            <a:picLocks noChangeAspect="1"/>
          </p:cNvPicPr>
          <p:nvPr/>
        </p:nvPicPr>
        <p:blipFill rotWithShape="1">
          <a:blip r:embed="rId6"/>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869389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16650" y="5609725"/>
            <a:ext cx="4325914" cy="646331"/>
          </a:xfrm>
          <a:prstGeom prst="rect">
            <a:avLst/>
          </a:prstGeom>
        </p:spPr>
        <p:txBody>
          <a:bodyPr wrap="square">
            <a:spAutoFit/>
          </a:bodyPr>
          <a:lstStyle/>
          <a:p>
            <a:r>
              <a:rPr lang="en-US" dirty="0">
                <a:solidFill>
                  <a:srgbClr val="000000"/>
                </a:solidFill>
              </a:rPr>
              <a:t>https://www.wto.org/english/res_e/statis_e/wts2021_e/wts21_toc_e.htm</a:t>
            </a:r>
          </a:p>
        </p:txBody>
      </p:sp>
      <p:pic>
        <p:nvPicPr>
          <p:cNvPr id="10" name="Picture 9"/>
          <p:cNvPicPr>
            <a:picLocks noChangeAspect="1"/>
          </p:cNvPicPr>
          <p:nvPr/>
        </p:nvPicPr>
        <p:blipFill rotWithShape="1">
          <a:blip r:embed="rId3"/>
          <a:srcRect l="43825" t="14137" r="26174" b="10683"/>
          <a:stretch/>
        </p:blipFill>
        <p:spPr>
          <a:xfrm>
            <a:off x="143215" y="1246398"/>
            <a:ext cx="3657601" cy="5155894"/>
          </a:xfrm>
          <a:prstGeom prst="rect">
            <a:avLst/>
          </a:prstGeom>
        </p:spPr>
      </p:pic>
      <p:pic>
        <p:nvPicPr>
          <p:cNvPr id="12" name="Picture 11"/>
          <p:cNvPicPr>
            <a:picLocks noChangeAspect="1"/>
          </p:cNvPicPr>
          <p:nvPr/>
        </p:nvPicPr>
        <p:blipFill rotWithShape="1">
          <a:blip r:embed="rId4"/>
          <a:srcRect l="43785" t="13819" r="26215" b="11058"/>
          <a:stretch/>
        </p:blipFill>
        <p:spPr>
          <a:xfrm>
            <a:off x="3929933" y="1246398"/>
            <a:ext cx="3657600" cy="5151864"/>
          </a:xfrm>
          <a:prstGeom prst="rect">
            <a:avLst/>
          </a:prstGeom>
        </p:spPr>
      </p:pic>
      <p:sp>
        <p:nvSpPr>
          <p:cNvPr id="14" name="Rectangle 13">
            <a:extLst>
              <a:ext uri="{FF2B5EF4-FFF2-40B4-BE49-F238E27FC236}">
                <a16:creationId xmlns:a16="http://schemas.microsoft.com/office/drawing/2014/main" id="{9CCBE627-D3F3-4B0D-AAB1-71CF77F89F88}"/>
              </a:ext>
            </a:extLst>
          </p:cNvPr>
          <p:cNvSpPr/>
          <p:nvPr/>
        </p:nvSpPr>
        <p:spPr bwMode="auto">
          <a:xfrm>
            <a:off x="7716650" y="2923090"/>
            <a:ext cx="4378652" cy="2100149"/>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a:defRPr/>
            </a:pPr>
            <a:endParaRPr lang="en-US" dirty="0">
              <a:solidFill>
                <a:srgbClr val="000000"/>
              </a:solidFill>
              <a:latin typeface="Calibri" panose="020F0502020204030204" pitchFamily="34" charset="0"/>
            </a:endParaRPr>
          </a:p>
        </p:txBody>
      </p:sp>
      <p:sp>
        <p:nvSpPr>
          <p:cNvPr id="18" name="TextBox 17">
            <a:extLst>
              <a:ext uri="{FF2B5EF4-FFF2-40B4-BE49-F238E27FC236}">
                <a16:creationId xmlns:a16="http://schemas.microsoft.com/office/drawing/2014/main" id="{4FA3EA07-6FBF-4627-9DE7-80EFAC718325}"/>
              </a:ext>
            </a:extLst>
          </p:cNvPr>
          <p:cNvSpPr txBox="1">
            <a:spLocks noChangeArrowheads="1"/>
          </p:cNvSpPr>
          <p:nvPr/>
        </p:nvSpPr>
        <p:spPr bwMode="auto">
          <a:xfrm>
            <a:off x="7863633" y="3043198"/>
            <a:ext cx="41789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400" dirty="0">
                <a:solidFill>
                  <a:srgbClr val="FFFFFF"/>
                </a:solidFill>
                <a:latin typeface="Calibri" panose="020F0502020204030204" pitchFamily="34" charset="0"/>
              </a:rPr>
              <a:t>This report is at a high level of abstraction and is best used for national-level overviews rather than detailed analysis at the sectoral or product level.</a:t>
            </a:r>
          </a:p>
        </p:txBody>
      </p:sp>
      <p:sp>
        <p:nvSpPr>
          <p:cNvPr id="19" name="Rectangle 2"/>
          <p:cNvSpPr txBox="1">
            <a:spLocks noChangeArrowheads="1"/>
          </p:cNvSpPr>
          <p:nvPr/>
        </p:nvSpPr>
        <p:spPr>
          <a:xfrm>
            <a:off x="169952" y="108856"/>
            <a:ext cx="10062615"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Other Sources: World Trade Statistical Review</a:t>
            </a:r>
          </a:p>
        </p:txBody>
      </p:sp>
      <p:pic>
        <p:nvPicPr>
          <p:cNvPr id="3" name="Picture 2">
            <a:extLst>
              <a:ext uri="{FF2B5EF4-FFF2-40B4-BE49-F238E27FC236}">
                <a16:creationId xmlns:a16="http://schemas.microsoft.com/office/drawing/2014/main" id="{C16981E2-8B5F-2439-8D60-747120214231}"/>
              </a:ext>
            </a:extLst>
          </p:cNvPr>
          <p:cNvPicPr>
            <a:picLocks noChangeAspect="1"/>
          </p:cNvPicPr>
          <p:nvPr/>
        </p:nvPicPr>
        <p:blipFill rotWithShape="1">
          <a:blip r:embed="rId5"/>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523712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
          <p:cNvSpPr txBox="1">
            <a:spLocks noChangeArrowheads="1"/>
          </p:cNvSpPr>
          <p:nvPr/>
        </p:nvSpPr>
        <p:spPr>
          <a:xfrm>
            <a:off x="289699" y="108856"/>
            <a:ext cx="1002995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Other Sources: United Nations Comtrade</a:t>
            </a:r>
          </a:p>
        </p:txBody>
      </p:sp>
      <p:sp>
        <p:nvSpPr>
          <p:cNvPr id="14" name="Rectangle 2"/>
          <p:cNvSpPr txBox="1">
            <a:spLocks noChangeArrowheads="1"/>
          </p:cNvSpPr>
          <p:nvPr/>
        </p:nvSpPr>
        <p:spPr>
          <a:xfrm>
            <a:off x="7300730" y="6379134"/>
            <a:ext cx="49819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b="0" kern="0" dirty="0">
                <a:solidFill>
                  <a:schemeClr val="accent5">
                    <a:lumMod val="75000"/>
                  </a:schemeClr>
                </a:solidFill>
                <a:latin typeface="Calibri" panose="020F0502020204030204" pitchFamily="34" charset="0"/>
                <a:hlinkClick r:id="rId3"/>
              </a:rPr>
              <a:t>https://comtrade.un.org/</a:t>
            </a:r>
            <a:r>
              <a:rPr lang="en-US" altLang="en-US" sz="2800" b="0" kern="0" dirty="0">
                <a:solidFill>
                  <a:schemeClr val="accent5">
                    <a:lumMod val="75000"/>
                  </a:schemeClr>
                </a:solidFill>
                <a:latin typeface="Calibri" panose="020F0502020204030204" pitchFamily="34" charset="0"/>
              </a:rPr>
              <a:t> </a:t>
            </a:r>
          </a:p>
        </p:txBody>
      </p:sp>
      <p:pic>
        <p:nvPicPr>
          <p:cNvPr id="3" name="Picture 2"/>
          <p:cNvPicPr>
            <a:picLocks noChangeAspect="1"/>
          </p:cNvPicPr>
          <p:nvPr/>
        </p:nvPicPr>
        <p:blipFill rotWithShape="1">
          <a:blip r:embed="rId4"/>
          <a:srcRect l="13214" t="11270" r="14285" b="4444"/>
          <a:stretch/>
        </p:blipFill>
        <p:spPr>
          <a:xfrm>
            <a:off x="891374" y="865964"/>
            <a:ext cx="8430685" cy="5513170"/>
          </a:xfrm>
          <a:prstGeom prst="rect">
            <a:avLst/>
          </a:prstGeom>
        </p:spPr>
      </p:pic>
      <p:pic>
        <p:nvPicPr>
          <p:cNvPr id="4" name="Picture 3">
            <a:extLst>
              <a:ext uri="{FF2B5EF4-FFF2-40B4-BE49-F238E27FC236}">
                <a16:creationId xmlns:a16="http://schemas.microsoft.com/office/drawing/2014/main" id="{9BF51589-3A7A-D36D-7706-67E114D2129C}"/>
              </a:ext>
            </a:extLst>
          </p:cNvPr>
          <p:cNvPicPr>
            <a:picLocks noChangeAspect="1"/>
          </p:cNvPicPr>
          <p:nvPr/>
        </p:nvPicPr>
        <p:blipFill rotWithShape="1">
          <a:blip r:embed="rId5"/>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544213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a:srcRect t="9505" b="8911"/>
          <a:stretch/>
        </p:blipFill>
        <p:spPr>
          <a:xfrm>
            <a:off x="83568" y="1338480"/>
            <a:ext cx="9958040" cy="4569853"/>
          </a:xfrm>
          <a:prstGeom prst="rect">
            <a:avLst/>
          </a:prstGeom>
        </p:spPr>
      </p:pic>
      <p:sp>
        <p:nvSpPr>
          <p:cNvPr id="10" name="Rectangle 2"/>
          <p:cNvSpPr txBox="1">
            <a:spLocks noChangeArrowheads="1"/>
          </p:cNvSpPr>
          <p:nvPr/>
        </p:nvSpPr>
        <p:spPr>
          <a:xfrm>
            <a:off x="289699" y="108856"/>
            <a:ext cx="91875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Other Sources: ITC’s Trade Map</a:t>
            </a:r>
          </a:p>
        </p:txBody>
      </p:sp>
      <p:sp>
        <p:nvSpPr>
          <p:cNvPr id="12" name="Rectangle 2"/>
          <p:cNvSpPr txBox="1">
            <a:spLocks noChangeArrowheads="1"/>
          </p:cNvSpPr>
          <p:nvPr/>
        </p:nvSpPr>
        <p:spPr>
          <a:xfrm>
            <a:off x="6572504" y="5890570"/>
            <a:ext cx="499110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200" b="0" kern="0" dirty="0">
                <a:solidFill>
                  <a:schemeClr val="accent5">
                    <a:lumMod val="75000"/>
                  </a:schemeClr>
                </a:solidFill>
                <a:latin typeface="Calibri" panose="020F0502020204030204" pitchFamily="34" charset="0"/>
              </a:rPr>
              <a:t>https://www.trademap.org/stDataSources.aspx</a:t>
            </a:r>
          </a:p>
        </p:txBody>
      </p:sp>
      <p:pic>
        <p:nvPicPr>
          <p:cNvPr id="3" name="Picture 2">
            <a:extLst>
              <a:ext uri="{FF2B5EF4-FFF2-40B4-BE49-F238E27FC236}">
                <a16:creationId xmlns:a16="http://schemas.microsoft.com/office/drawing/2014/main" id="{043E82A6-8649-DACC-EA26-7EB118EC578E}"/>
              </a:ext>
            </a:extLst>
          </p:cNvPr>
          <p:cNvPicPr>
            <a:picLocks noChangeAspect="1"/>
          </p:cNvPicPr>
          <p:nvPr/>
        </p:nvPicPr>
        <p:blipFill rotWithShape="1">
          <a:blip r:embed="rId4"/>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202761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a:srcRect t="3809" r="6161" b="4921"/>
          <a:stretch/>
        </p:blipFill>
        <p:spPr>
          <a:xfrm>
            <a:off x="289699" y="1040030"/>
            <a:ext cx="9411372" cy="5148944"/>
          </a:xfrm>
          <a:prstGeom prst="rect">
            <a:avLst/>
          </a:prstGeom>
        </p:spPr>
      </p:pic>
      <p:sp>
        <p:nvSpPr>
          <p:cNvPr id="13" name="Rectangle 2"/>
          <p:cNvSpPr txBox="1">
            <a:spLocks noChangeArrowheads="1"/>
          </p:cNvSpPr>
          <p:nvPr/>
        </p:nvSpPr>
        <p:spPr>
          <a:xfrm>
            <a:off x="289699" y="108856"/>
            <a:ext cx="91875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Other Sources: World Bank’s WITS</a:t>
            </a:r>
          </a:p>
        </p:txBody>
      </p:sp>
      <p:sp>
        <p:nvSpPr>
          <p:cNvPr id="14" name="Rectangle 2"/>
          <p:cNvSpPr txBox="1">
            <a:spLocks noChangeArrowheads="1"/>
          </p:cNvSpPr>
          <p:nvPr/>
        </p:nvSpPr>
        <p:spPr>
          <a:xfrm>
            <a:off x="6757669" y="6265839"/>
            <a:ext cx="49819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b="0" kern="0" dirty="0">
                <a:solidFill>
                  <a:schemeClr val="accent5">
                    <a:lumMod val="75000"/>
                  </a:schemeClr>
                </a:solidFill>
                <a:latin typeface="Calibri" panose="020F0502020204030204" pitchFamily="34" charset="0"/>
                <a:hlinkClick r:id="rId4"/>
              </a:rPr>
              <a:t>https://wits.worldbank.org/</a:t>
            </a:r>
            <a:r>
              <a:rPr lang="en-US" altLang="en-US" sz="2800" b="0" kern="0" dirty="0">
                <a:solidFill>
                  <a:schemeClr val="accent5">
                    <a:lumMod val="75000"/>
                  </a:schemeClr>
                </a:solidFill>
                <a:latin typeface="Calibri" panose="020F0502020204030204" pitchFamily="34" charset="0"/>
              </a:rPr>
              <a:t> </a:t>
            </a:r>
          </a:p>
        </p:txBody>
      </p:sp>
      <p:pic>
        <p:nvPicPr>
          <p:cNvPr id="3" name="Picture 2">
            <a:extLst>
              <a:ext uri="{FF2B5EF4-FFF2-40B4-BE49-F238E27FC236}">
                <a16:creationId xmlns:a16="http://schemas.microsoft.com/office/drawing/2014/main" id="{5FF2EEE7-F97D-C586-D987-34CD2A3E8CC4}"/>
              </a:ext>
            </a:extLst>
          </p:cNvPr>
          <p:cNvPicPr>
            <a:picLocks noChangeAspect="1"/>
          </p:cNvPicPr>
          <p:nvPr/>
        </p:nvPicPr>
        <p:blipFill rotWithShape="1">
          <a:blip r:embed="rId5"/>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43970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8418" y="23305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Profiling a Partner’s Tariffs</a:t>
            </a:r>
            <a:br>
              <a:rPr lang="en-US" sz="4400" b="1" dirty="0">
                <a:solidFill>
                  <a:srgbClr val="0066CC"/>
                </a:solidFill>
              </a:rPr>
            </a:br>
            <a:r>
              <a:rPr lang="en-US" sz="4400" b="1" dirty="0">
                <a:solidFill>
                  <a:srgbClr val="0066CC"/>
                </a:solidFill>
              </a:rPr>
              <a:t>and Other Trade Barriers</a:t>
            </a:r>
            <a:endParaRPr lang="en-US" sz="4400" b="1" i="1" dirty="0">
              <a:solidFill>
                <a:srgbClr val="0066CC"/>
              </a:solidFill>
            </a:endParaRPr>
          </a:p>
        </p:txBody>
      </p:sp>
      <p:pic>
        <p:nvPicPr>
          <p:cNvPr id="3" name="Picture 2">
            <a:extLst>
              <a:ext uri="{FF2B5EF4-FFF2-40B4-BE49-F238E27FC236}">
                <a16:creationId xmlns:a16="http://schemas.microsoft.com/office/drawing/2014/main" id="{C42F4EEF-9C46-9F06-946E-4AB7CD1D40AA}"/>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2694610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72143" y="134898"/>
            <a:ext cx="917665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Specific Questions to Ask on Tariffs</a:t>
            </a:r>
          </a:p>
        </p:txBody>
      </p:sp>
      <p:sp>
        <p:nvSpPr>
          <p:cNvPr id="9" name="TextBox 8"/>
          <p:cNvSpPr txBox="1"/>
          <p:nvPr/>
        </p:nvSpPr>
        <p:spPr>
          <a:xfrm>
            <a:off x="272143" y="946530"/>
            <a:ext cx="11527971" cy="6370975"/>
          </a:xfrm>
          <a:prstGeom prst="rect">
            <a:avLst/>
          </a:prstGeom>
          <a:noFill/>
        </p:spPr>
        <p:txBody>
          <a:bodyPr wrap="square" rtlCol="0">
            <a:spAutoFit/>
          </a:bodyPr>
          <a:lstStyle/>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How high or low are this country’s tariffs for products and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sectors of interest to your exporters?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Does the country prefer to negotiate RTAs on the basis of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bound or applied rates? </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Are the country’s applied tariffs the same as its bound tariffs, or is there “water” in its schedule? If there is water, is there more for some types of goods than others (e.g., agricultural </a:t>
            </a:r>
            <a:r>
              <a:rPr lang="en-US" sz="2700" i="1" dirty="0">
                <a:solidFill>
                  <a:srgbClr val="0070C0"/>
                </a:solidFill>
                <a:latin typeface="Calibri" panose="020F0502020204030204" pitchFamily="34" charset="0"/>
              </a:rPr>
              <a:t>versus </a:t>
            </a:r>
            <a:r>
              <a:rPr lang="en-US" sz="2700" dirty="0">
                <a:solidFill>
                  <a:srgbClr val="0070C0"/>
                </a:solidFill>
                <a:latin typeface="Calibri" panose="020F0502020204030204" pitchFamily="34" charset="0"/>
              </a:rPr>
              <a:t>non-agricultural)? </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How dependent is your partner on tariffs as a source of government revenue? Has this been a significant issue in the negotiation and approval of past trade agreements? </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Does the partner impose other tariffs or fees on imports, and if so have these charges been eliminated in previous RTAs?</a:t>
            </a:r>
          </a:p>
          <a:p>
            <a:pPr marL="457200" indent="-457200">
              <a:spcAft>
                <a:spcPts val="600"/>
              </a:spcAft>
              <a:buFont typeface="Arial" panose="020B0604020202020204" pitchFamily="34" charset="0"/>
              <a:buChar char="•"/>
              <a:defRPr/>
            </a:pPr>
            <a:endParaRPr lang="en-US" sz="2700" dirty="0">
              <a:solidFill>
                <a:srgbClr val="0070C0"/>
              </a:solidFill>
              <a:latin typeface="Calibri" panose="020F0502020204030204" pitchFamily="34" charset="0"/>
            </a:endParaRPr>
          </a:p>
          <a:p>
            <a:pPr>
              <a:spcAft>
                <a:spcPts val="600"/>
              </a:spcAft>
              <a:defRPr/>
            </a:pPr>
            <a:endParaRPr lang="en-US" sz="2700" dirty="0">
              <a:solidFill>
                <a:srgbClr val="0070C0"/>
              </a:solidFill>
              <a:latin typeface="Calibri" panose="020F0502020204030204" pitchFamily="34" charset="0"/>
            </a:endParaRPr>
          </a:p>
        </p:txBody>
      </p:sp>
      <p:pic>
        <p:nvPicPr>
          <p:cNvPr id="3" name="Picture 2">
            <a:extLst>
              <a:ext uri="{FF2B5EF4-FFF2-40B4-BE49-F238E27FC236}">
                <a16:creationId xmlns:a16="http://schemas.microsoft.com/office/drawing/2014/main" id="{900846A1-CD0B-D126-274B-945EC5C2138E}"/>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312182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370114" y="134898"/>
            <a:ext cx="907868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A Good Place to Start: Tariff Profiles</a:t>
            </a:r>
          </a:p>
        </p:txBody>
      </p:sp>
      <p:pic>
        <p:nvPicPr>
          <p:cNvPr id="9" name="Picture 8"/>
          <p:cNvPicPr>
            <a:picLocks noChangeAspect="1"/>
          </p:cNvPicPr>
          <p:nvPr/>
        </p:nvPicPr>
        <p:blipFill>
          <a:blip r:embed="rId3"/>
          <a:stretch>
            <a:fillRect/>
          </a:stretch>
        </p:blipFill>
        <p:spPr>
          <a:xfrm>
            <a:off x="4415437" y="1678739"/>
            <a:ext cx="2979935" cy="4197402"/>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8082126" y="2567182"/>
            <a:ext cx="2972836" cy="4187402"/>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p:cNvSpPr/>
          <p:nvPr/>
        </p:nvSpPr>
        <p:spPr>
          <a:xfrm>
            <a:off x="439228" y="5506975"/>
            <a:ext cx="3620549" cy="923330"/>
          </a:xfrm>
          <a:prstGeom prst="rect">
            <a:avLst/>
          </a:prstGeom>
        </p:spPr>
        <p:txBody>
          <a:bodyPr wrap="square">
            <a:spAutoFit/>
          </a:bodyPr>
          <a:lstStyle/>
          <a:p>
            <a:pPr>
              <a:defRPr/>
            </a:pPr>
            <a:r>
              <a:rPr lang="en-US" dirty="0">
                <a:solidFill>
                  <a:srgbClr val="0000FF"/>
                </a:solidFill>
                <a:latin typeface="Corbel" panose="020B0503020204020204" pitchFamily="34" charset="0"/>
              </a:rPr>
              <a:t>https://www.wto.org/english/res_e/publications_e/world_tariff_profiles20_e.htm </a:t>
            </a:r>
          </a:p>
        </p:txBody>
      </p:sp>
      <p:pic>
        <p:nvPicPr>
          <p:cNvPr id="13" name="Picture 12"/>
          <p:cNvPicPr>
            <a:picLocks noChangeAspect="1"/>
          </p:cNvPicPr>
          <p:nvPr/>
        </p:nvPicPr>
        <p:blipFill rotWithShape="1">
          <a:blip r:embed="rId5"/>
          <a:srcRect l="34375" t="17778" r="35625" b="6667"/>
          <a:stretch/>
        </p:blipFill>
        <p:spPr>
          <a:xfrm>
            <a:off x="580356" y="1039034"/>
            <a:ext cx="2973546" cy="4212524"/>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0FEE0A53-4B85-4846-8A7C-5AEBFF19DFFB}"/>
              </a:ext>
            </a:extLst>
          </p:cNvPr>
          <p:cNvSpPr/>
          <p:nvPr/>
        </p:nvSpPr>
        <p:spPr bwMode="auto">
          <a:xfrm>
            <a:off x="3091543" y="2411709"/>
            <a:ext cx="5983097" cy="2661034"/>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a:defRPr/>
            </a:pPr>
            <a:endParaRPr lang="en-US" dirty="0">
              <a:solidFill>
                <a:srgbClr val="000000"/>
              </a:solidFill>
              <a:latin typeface="Calibri" panose="020F0502020204030204" pitchFamily="34" charset="0"/>
            </a:endParaRPr>
          </a:p>
        </p:txBody>
      </p:sp>
      <p:sp>
        <p:nvSpPr>
          <p:cNvPr id="18" name="TextBox 17">
            <a:extLst>
              <a:ext uri="{FF2B5EF4-FFF2-40B4-BE49-F238E27FC236}">
                <a16:creationId xmlns:a16="http://schemas.microsoft.com/office/drawing/2014/main" id="{9A6A84BC-ACAA-4671-98A8-DC4B050BC838}"/>
              </a:ext>
            </a:extLst>
          </p:cNvPr>
          <p:cNvSpPr txBox="1">
            <a:spLocks noChangeArrowheads="1"/>
          </p:cNvSpPr>
          <p:nvPr/>
        </p:nvSpPr>
        <p:spPr bwMode="auto">
          <a:xfrm>
            <a:off x="3268131" y="2516639"/>
            <a:ext cx="580651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400" dirty="0">
                <a:solidFill>
                  <a:srgbClr val="FFFFFF"/>
                </a:solidFill>
                <a:latin typeface="Calibri" panose="020F0502020204030204" pitchFamily="34" charset="0"/>
              </a:rPr>
              <a:t>The data are especially useful in making comparisons across countries, and can also be downloaded in Excel format. </a:t>
            </a:r>
          </a:p>
          <a:p>
            <a:pPr>
              <a:spcBef>
                <a:spcPct val="0"/>
              </a:spcBef>
              <a:buFontTx/>
              <a:buNone/>
            </a:pPr>
            <a:r>
              <a:rPr lang="en-US" altLang="en-US" sz="2400" dirty="0">
                <a:solidFill>
                  <a:srgbClr val="FFFFFF"/>
                </a:solidFill>
                <a:latin typeface="Calibri" panose="020F0502020204030204" pitchFamily="34" charset="0"/>
              </a:rPr>
              <a:t>Note however that these data are at a high level of abstraction and are thus more suited to “big picture” than tactical analysis.</a:t>
            </a:r>
          </a:p>
        </p:txBody>
      </p:sp>
      <p:pic>
        <p:nvPicPr>
          <p:cNvPr id="3" name="Picture 2">
            <a:extLst>
              <a:ext uri="{FF2B5EF4-FFF2-40B4-BE49-F238E27FC236}">
                <a16:creationId xmlns:a16="http://schemas.microsoft.com/office/drawing/2014/main" id="{E6685E6B-CDDA-A67C-3122-3E69770A711E}"/>
              </a:ext>
            </a:extLst>
          </p:cNvPr>
          <p:cNvPicPr>
            <a:picLocks noChangeAspect="1"/>
          </p:cNvPicPr>
          <p:nvPr/>
        </p:nvPicPr>
        <p:blipFill rotWithShape="1">
          <a:blip r:embed="rId6"/>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503739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328593" y="134898"/>
            <a:ext cx="912020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The Scenario</a:t>
            </a:r>
          </a:p>
        </p:txBody>
      </p:sp>
      <p:sp>
        <p:nvSpPr>
          <p:cNvPr id="10" name="TextBox 9"/>
          <p:cNvSpPr txBox="1">
            <a:spLocks noChangeArrowheads="1"/>
          </p:cNvSpPr>
          <p:nvPr/>
        </p:nvSpPr>
        <p:spPr bwMode="auto">
          <a:xfrm>
            <a:off x="328593" y="1006226"/>
            <a:ext cx="11154907"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en-US" altLang="en-US" sz="2800" dirty="0">
                <a:solidFill>
                  <a:srgbClr val="0070C0"/>
                </a:solidFill>
              </a:rPr>
              <a:t>The CEO of GlobalCorp, a conglomerate that is incorporated in Panama </a:t>
            </a:r>
            <a:br>
              <a:rPr lang="en-US" altLang="en-US" sz="2800" dirty="0">
                <a:solidFill>
                  <a:srgbClr val="0070C0"/>
                </a:solidFill>
              </a:rPr>
            </a:br>
            <a:r>
              <a:rPr lang="en-US" altLang="en-US" sz="2800" dirty="0">
                <a:solidFill>
                  <a:srgbClr val="0070C0"/>
                </a:solidFill>
              </a:rPr>
              <a:t>and has investments throughout the world, will soon go on a mission visiting government officials in seven major economies. Her principal interest in this mission is to influence pending decisions on any current or potential initiatives in those countries that may affect the interests of GlobalCorp, especially any initiatives that may either improve or worsen market access for goods exported from its many subsidiaries.</a:t>
            </a:r>
          </a:p>
          <a:p>
            <a:pPr>
              <a:spcBef>
                <a:spcPct val="0"/>
              </a:spcBef>
              <a:spcAft>
                <a:spcPts val="600"/>
              </a:spcAft>
              <a:buNone/>
            </a:pPr>
            <a:r>
              <a:rPr lang="en-US" altLang="en-US" sz="2800" dirty="0">
                <a:solidFill>
                  <a:srgbClr val="0070C0"/>
                </a:solidFill>
              </a:rPr>
              <a:t>These initiatives may include:</a:t>
            </a:r>
          </a:p>
          <a:p>
            <a:pPr marL="457200" indent="-457200">
              <a:spcBef>
                <a:spcPct val="0"/>
              </a:spcBef>
              <a:spcAft>
                <a:spcPts val="600"/>
              </a:spcAft>
            </a:pPr>
            <a:r>
              <a:rPr lang="en-US" altLang="en-US" sz="2800" dirty="0">
                <a:solidFill>
                  <a:srgbClr val="0070C0"/>
                </a:solidFill>
              </a:rPr>
              <a:t>Trade agreements that are being negotiated or are pending approval</a:t>
            </a:r>
          </a:p>
          <a:p>
            <a:pPr marL="457200" indent="-457200">
              <a:spcBef>
                <a:spcPct val="0"/>
              </a:spcBef>
              <a:spcAft>
                <a:spcPts val="600"/>
              </a:spcAft>
            </a:pPr>
            <a:r>
              <a:rPr lang="en-US" altLang="en-US" sz="2800" dirty="0">
                <a:solidFill>
                  <a:srgbClr val="0070C0"/>
                </a:solidFill>
              </a:rPr>
              <a:t>Trade-remedy and dispute-settlement cases</a:t>
            </a:r>
          </a:p>
          <a:p>
            <a:pPr marL="457200" indent="-457200">
              <a:spcBef>
                <a:spcPct val="0"/>
              </a:spcBef>
              <a:spcAft>
                <a:spcPts val="600"/>
              </a:spcAft>
            </a:pPr>
            <a:r>
              <a:rPr lang="en-US" altLang="en-US" sz="2800" dirty="0">
                <a:solidFill>
                  <a:srgbClr val="0070C0"/>
                </a:solidFill>
              </a:rPr>
              <a:t>Any other initiatives in the country that are under consideration, or recently adopted, that may directly indirectly affect GlobalCorp interests.</a:t>
            </a:r>
          </a:p>
        </p:txBody>
      </p:sp>
      <p:pic>
        <p:nvPicPr>
          <p:cNvPr id="3" name="Picture 2">
            <a:extLst>
              <a:ext uri="{FF2B5EF4-FFF2-40B4-BE49-F238E27FC236}">
                <a16:creationId xmlns:a16="http://schemas.microsoft.com/office/drawing/2014/main" id="{AA02F09F-BC23-9FC6-DA9E-3714874A5E7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81133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The WTO Tariff Analysis Online facility </a:t>
            </a:r>
          </a:p>
        </p:txBody>
      </p:sp>
      <p:sp>
        <p:nvSpPr>
          <p:cNvPr id="11" name="Subtitle 1"/>
          <p:cNvSpPr txBox="1">
            <a:spLocks/>
          </p:cNvSpPr>
          <p:nvPr/>
        </p:nvSpPr>
        <p:spPr>
          <a:xfrm>
            <a:off x="83568" y="6500767"/>
            <a:ext cx="849240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b="1" i="1" dirty="0">
                <a:solidFill>
                  <a:srgbClr val="0066CC"/>
                </a:solidFill>
              </a:rPr>
              <a:t>Capacity-Building Course: Skills and Techniques for Trade Negotiators</a:t>
            </a:r>
            <a:endParaRPr lang="en-GB" sz="1200" i="1" dirty="0">
              <a:solidFill>
                <a:srgbClr val="0066CC"/>
              </a:solidFill>
            </a:endParaRPr>
          </a:p>
        </p:txBody>
      </p:sp>
      <p:pic>
        <p:nvPicPr>
          <p:cNvPr id="12" name="Picture 11"/>
          <p:cNvPicPr>
            <a:picLocks noChangeAspect="1"/>
          </p:cNvPicPr>
          <p:nvPr/>
        </p:nvPicPr>
        <p:blipFill rotWithShape="1">
          <a:blip r:embed="rId3"/>
          <a:srcRect t="10980" b="21373"/>
          <a:stretch/>
        </p:blipFill>
        <p:spPr>
          <a:xfrm>
            <a:off x="0" y="2043951"/>
            <a:ext cx="12192000" cy="4639237"/>
          </a:xfrm>
          <a:prstGeom prst="rect">
            <a:avLst/>
          </a:prstGeom>
        </p:spPr>
      </p:pic>
      <p:pic>
        <p:nvPicPr>
          <p:cNvPr id="13" name="Picture 12"/>
          <p:cNvPicPr>
            <a:picLocks noChangeAspect="1"/>
          </p:cNvPicPr>
          <p:nvPr/>
        </p:nvPicPr>
        <p:blipFill rotWithShape="1">
          <a:blip r:embed="rId4"/>
          <a:srcRect t="11372" b="5294"/>
          <a:stretch/>
        </p:blipFill>
        <p:spPr>
          <a:xfrm>
            <a:off x="0" y="1196785"/>
            <a:ext cx="12192000" cy="5715001"/>
          </a:xfrm>
          <a:prstGeom prst="rect">
            <a:avLst/>
          </a:prstGeom>
        </p:spPr>
      </p:pic>
      <p:pic>
        <p:nvPicPr>
          <p:cNvPr id="14" name="Picture 13"/>
          <p:cNvPicPr>
            <a:picLocks noChangeAspect="1"/>
          </p:cNvPicPr>
          <p:nvPr/>
        </p:nvPicPr>
        <p:blipFill rotWithShape="1">
          <a:blip r:embed="rId5"/>
          <a:srcRect t="11961" b="5883"/>
          <a:stretch/>
        </p:blipFill>
        <p:spPr>
          <a:xfrm>
            <a:off x="0" y="1223681"/>
            <a:ext cx="12192000" cy="5634318"/>
          </a:xfrm>
          <a:prstGeom prst="rect">
            <a:avLst/>
          </a:prstGeom>
        </p:spPr>
      </p:pic>
      <p:pic>
        <p:nvPicPr>
          <p:cNvPr id="3" name="Picture 2">
            <a:extLst>
              <a:ext uri="{FF2B5EF4-FFF2-40B4-BE49-F238E27FC236}">
                <a16:creationId xmlns:a16="http://schemas.microsoft.com/office/drawing/2014/main" id="{BE59F302-04AF-9291-77D2-433EB06406AC}"/>
              </a:ext>
            </a:extLst>
          </p:cNvPr>
          <p:cNvPicPr>
            <a:picLocks noChangeAspect="1"/>
          </p:cNvPicPr>
          <p:nvPr/>
        </p:nvPicPr>
        <p:blipFill rotWithShape="1">
          <a:blip r:embed="rId6"/>
          <a:srcRect l="78446" t="1227" r="270" b="964"/>
          <a:stretch/>
        </p:blipFill>
        <p:spPr>
          <a:xfrm>
            <a:off x="10870531" y="0"/>
            <a:ext cx="1316835" cy="1163204"/>
          </a:xfrm>
          <a:prstGeom prst="rect">
            <a:avLst/>
          </a:prstGeom>
        </p:spPr>
      </p:pic>
    </p:spTree>
    <p:extLst>
      <p:ext uri="{BB962C8B-B14F-4D97-AF65-F5344CB8AC3E}">
        <p14:creationId xmlns:p14="http://schemas.microsoft.com/office/powerpoint/2010/main" val="1928393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55575" y="134898"/>
            <a:ext cx="9293222"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The WTO Member Page Provides Links to a Partner’s Bound and Applied Tariffs</a:t>
            </a:r>
          </a:p>
        </p:txBody>
      </p:sp>
      <p:sp>
        <p:nvSpPr>
          <p:cNvPr id="9" name="Rectangle 8">
            <a:extLst>
              <a:ext uri="{FF2B5EF4-FFF2-40B4-BE49-F238E27FC236}">
                <a16:creationId xmlns:a16="http://schemas.microsoft.com/office/drawing/2014/main" id="{859D0624-DFAF-4FD6-8DD7-888256338A85}"/>
              </a:ext>
            </a:extLst>
          </p:cNvPr>
          <p:cNvSpPr/>
          <p:nvPr/>
        </p:nvSpPr>
        <p:spPr>
          <a:xfrm>
            <a:off x="7218216" y="6373882"/>
            <a:ext cx="5146968" cy="307777"/>
          </a:xfrm>
          <a:prstGeom prst="rect">
            <a:avLst/>
          </a:prstGeom>
        </p:spPr>
        <p:txBody>
          <a:bodyPr wrap="square">
            <a:spAutoFit/>
          </a:bodyPr>
          <a:lstStyle/>
          <a:p>
            <a:pPr eaLnBrk="0" fontAlgn="base" hangingPunct="0">
              <a:spcBef>
                <a:spcPct val="0"/>
              </a:spcBef>
              <a:spcAft>
                <a:spcPct val="0"/>
              </a:spcAft>
            </a:pPr>
            <a:r>
              <a:rPr lang="en-US" sz="1400" i="1" dirty="0">
                <a:solidFill>
                  <a:srgbClr val="0000FF"/>
                </a:solidFill>
                <a:latin typeface="Corbel" panose="020B0503020204020204" pitchFamily="34" charset="0"/>
                <a:hlinkClick r:id="rId3"/>
              </a:rPr>
              <a:t>https://www.wto.org/english/thewto_e/countries_e/brazil_e.htm</a:t>
            </a:r>
            <a:r>
              <a:rPr lang="en-US" sz="1400" i="1" dirty="0">
                <a:solidFill>
                  <a:srgbClr val="0000FF"/>
                </a:solidFill>
                <a:latin typeface="Corbel" panose="020B0503020204020204" pitchFamily="34" charset="0"/>
              </a:rPr>
              <a:t> </a:t>
            </a:r>
          </a:p>
        </p:txBody>
      </p:sp>
      <p:pic>
        <p:nvPicPr>
          <p:cNvPr id="10" name="Picture 9"/>
          <p:cNvPicPr>
            <a:picLocks noChangeAspect="1"/>
          </p:cNvPicPr>
          <p:nvPr/>
        </p:nvPicPr>
        <p:blipFill>
          <a:blip r:embed="rId4"/>
          <a:stretch>
            <a:fillRect/>
          </a:stretch>
        </p:blipFill>
        <p:spPr>
          <a:xfrm>
            <a:off x="334630" y="1438556"/>
            <a:ext cx="5241619" cy="4958125"/>
          </a:xfrm>
          <a:prstGeom prst="rect">
            <a:avLst/>
          </a:prstGeom>
        </p:spPr>
      </p:pic>
      <p:sp>
        <p:nvSpPr>
          <p:cNvPr id="12" name="TextBox 11"/>
          <p:cNvSpPr txBox="1"/>
          <p:nvPr/>
        </p:nvSpPr>
        <p:spPr>
          <a:xfrm>
            <a:off x="5685020" y="2708592"/>
            <a:ext cx="6521434" cy="2877711"/>
          </a:xfrm>
          <a:prstGeom prst="rect">
            <a:avLst/>
          </a:prstGeom>
          <a:noFill/>
        </p:spPr>
        <p:txBody>
          <a:bodyPr wrap="square" rtlCol="0">
            <a:spAutoFit/>
          </a:bodyPr>
          <a:lstStyle/>
          <a:p>
            <a:pPr>
              <a:spcBef>
                <a:spcPts val="600"/>
              </a:spcBef>
            </a:pPr>
            <a:r>
              <a:rPr lang="en-US" sz="2200" dirty="0">
                <a:solidFill>
                  <a:srgbClr val="0070C0"/>
                </a:solidFill>
              </a:rPr>
              <a:t>It is also useful to check for any tariff resources that the partner posts, as these may be more up-to-date than </a:t>
            </a:r>
            <a:br>
              <a:rPr lang="en-US" sz="2200" dirty="0">
                <a:solidFill>
                  <a:srgbClr val="0070C0"/>
                </a:solidFill>
              </a:rPr>
            </a:br>
            <a:r>
              <a:rPr lang="en-US" sz="2200" dirty="0">
                <a:solidFill>
                  <a:srgbClr val="0070C0"/>
                </a:solidFill>
              </a:rPr>
              <a:t>what is reachable via the WTO website.</a:t>
            </a:r>
          </a:p>
          <a:p>
            <a:pPr>
              <a:spcBef>
                <a:spcPts val="600"/>
              </a:spcBef>
            </a:pPr>
            <a:r>
              <a:rPr lang="en-US" sz="2200" dirty="0">
                <a:solidFill>
                  <a:srgbClr val="0070C0"/>
                </a:solidFill>
              </a:rPr>
              <a:t>See for example the E.U. </a:t>
            </a:r>
            <a:r>
              <a:rPr lang="en-US" sz="2200" dirty="0">
                <a:solidFill>
                  <a:srgbClr val="0070C0"/>
                </a:solidFill>
                <a:hlinkClick r:id="rId5"/>
              </a:rPr>
              <a:t>https://taxation-customs.ec.europa.eu/business/calculation-customs-duties/customs-tariff/eu-customs-tariff-taric_en</a:t>
            </a:r>
            <a:r>
              <a:rPr lang="en-US" sz="2200" dirty="0">
                <a:solidFill>
                  <a:srgbClr val="0070C0"/>
                </a:solidFill>
              </a:rPr>
              <a:t> and the U.S.    </a:t>
            </a:r>
            <a:r>
              <a:rPr lang="en-US" sz="2200" dirty="0">
                <a:solidFill>
                  <a:srgbClr val="0070C0"/>
                </a:solidFill>
                <a:hlinkClick r:id="rId6"/>
              </a:rPr>
              <a:t>https://www.usitc.gov/harmonized_tariff_information</a:t>
            </a:r>
            <a:r>
              <a:rPr lang="en-US" sz="2200" dirty="0">
                <a:solidFill>
                  <a:srgbClr val="0070C0"/>
                </a:solidFill>
              </a:rPr>
              <a:t>. </a:t>
            </a:r>
          </a:p>
        </p:txBody>
      </p:sp>
      <p:sp>
        <p:nvSpPr>
          <p:cNvPr id="4" name="Rectangle 3"/>
          <p:cNvSpPr/>
          <p:nvPr/>
        </p:nvSpPr>
        <p:spPr>
          <a:xfrm>
            <a:off x="1981200" y="5959144"/>
            <a:ext cx="2990507" cy="4147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E9CB782-69F7-2CFB-E183-A5C03347E64D}"/>
              </a:ext>
            </a:extLst>
          </p:cNvPr>
          <p:cNvPicPr>
            <a:picLocks noChangeAspect="1"/>
          </p:cNvPicPr>
          <p:nvPr/>
        </p:nvPicPr>
        <p:blipFill rotWithShape="1">
          <a:blip r:embed="rId7"/>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1243061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283029" y="0"/>
            <a:ext cx="11908970" cy="707886"/>
          </a:xfrm>
          <a:prstGeom prst="rect">
            <a:avLst/>
          </a:prstGeom>
          <a:noFill/>
        </p:spPr>
        <p:txBody>
          <a:bodyPr wrap="square" rtlCol="0">
            <a:spAutoFit/>
          </a:bodyPr>
          <a:lstStyle/>
          <a:p>
            <a:r>
              <a:rPr lang="en-US" sz="4000" b="1" dirty="0">
                <a:solidFill>
                  <a:srgbClr val="0070C0"/>
                </a:solidFill>
              </a:rPr>
              <a:t>See Also Catalogs of Trade Barriers</a:t>
            </a:r>
          </a:p>
        </p:txBody>
      </p:sp>
      <p:sp>
        <p:nvSpPr>
          <p:cNvPr id="9" name="TextBox 8"/>
          <p:cNvSpPr txBox="1"/>
          <p:nvPr/>
        </p:nvSpPr>
        <p:spPr>
          <a:xfrm>
            <a:off x="4539467" y="970435"/>
            <a:ext cx="6295310" cy="2569934"/>
          </a:xfrm>
          <a:prstGeom prst="rect">
            <a:avLst/>
          </a:prstGeom>
          <a:noFill/>
        </p:spPr>
        <p:txBody>
          <a:bodyPr wrap="square" rtlCol="0">
            <a:spAutoFit/>
          </a:bodyPr>
          <a:lstStyle/>
          <a:p>
            <a:pPr>
              <a:spcBef>
                <a:spcPts val="600"/>
              </a:spcBef>
            </a:pPr>
            <a:r>
              <a:rPr lang="en-US" sz="2300" dirty="0">
                <a:solidFill>
                  <a:srgbClr val="0070C0"/>
                </a:solidFill>
              </a:rPr>
              <a:t>The </a:t>
            </a:r>
            <a:r>
              <a:rPr lang="en-US" sz="2300" i="1" dirty="0">
                <a:solidFill>
                  <a:srgbClr val="FF0000"/>
                </a:solidFill>
              </a:rPr>
              <a:t>National Trade Estimate </a:t>
            </a:r>
            <a:r>
              <a:rPr lang="en-US" sz="2300" dirty="0">
                <a:solidFill>
                  <a:srgbClr val="0070C0"/>
                </a:solidFill>
              </a:rPr>
              <a:t>report issued </a:t>
            </a:r>
            <a:br>
              <a:rPr lang="en-US" sz="2300" dirty="0">
                <a:solidFill>
                  <a:srgbClr val="0070C0"/>
                </a:solidFill>
              </a:rPr>
            </a:br>
            <a:r>
              <a:rPr lang="en-US" sz="2300" dirty="0">
                <a:solidFill>
                  <a:srgbClr val="0070C0"/>
                </a:solidFill>
              </a:rPr>
              <a:t>annually by the Office of the U.S. Trade Representative can be useful both to </a:t>
            </a:r>
            <a:br>
              <a:rPr lang="en-US" sz="2300" dirty="0">
                <a:solidFill>
                  <a:srgbClr val="0070C0"/>
                </a:solidFill>
              </a:rPr>
            </a:br>
            <a:r>
              <a:rPr lang="en-US" sz="2300" dirty="0">
                <a:solidFill>
                  <a:srgbClr val="0070C0"/>
                </a:solidFill>
              </a:rPr>
              <a:t>indicate the U.S. priorities with specific </a:t>
            </a:r>
            <a:br>
              <a:rPr lang="en-US" sz="2300" dirty="0">
                <a:solidFill>
                  <a:srgbClr val="0070C0"/>
                </a:solidFill>
              </a:rPr>
            </a:br>
            <a:r>
              <a:rPr lang="en-US" sz="2300" dirty="0">
                <a:solidFill>
                  <a:srgbClr val="0070C0"/>
                </a:solidFill>
              </a:rPr>
              <a:t>partners, and as a reference work for third countries researching their own interests with </a:t>
            </a:r>
            <a:br>
              <a:rPr lang="en-US" sz="2300" dirty="0">
                <a:solidFill>
                  <a:srgbClr val="0070C0"/>
                </a:solidFill>
              </a:rPr>
            </a:br>
            <a:r>
              <a:rPr lang="en-US" sz="2300" dirty="0">
                <a:solidFill>
                  <a:srgbClr val="0070C0"/>
                </a:solidFill>
              </a:rPr>
              <a:t>the countries covered in the report.</a:t>
            </a:r>
          </a:p>
        </p:txBody>
      </p:sp>
      <p:pic>
        <p:nvPicPr>
          <p:cNvPr id="4" name="Picture 3"/>
          <p:cNvPicPr>
            <a:picLocks noChangeAspect="1"/>
          </p:cNvPicPr>
          <p:nvPr/>
        </p:nvPicPr>
        <p:blipFill rotWithShape="1">
          <a:blip r:embed="rId2"/>
          <a:srcRect l="26161" t="14286" r="38661" b="4603"/>
          <a:stretch/>
        </p:blipFill>
        <p:spPr>
          <a:xfrm>
            <a:off x="1795945" y="1150726"/>
            <a:ext cx="2504141" cy="3247757"/>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3"/>
          <a:srcRect l="25893" t="14128" r="38661" b="4603"/>
          <a:stretch/>
        </p:blipFill>
        <p:spPr>
          <a:xfrm>
            <a:off x="226265" y="910382"/>
            <a:ext cx="2517257" cy="3246435"/>
          </a:xfrm>
          <a:prstGeom prst="rect">
            <a:avLst/>
          </a:prstGeom>
          <a:ln>
            <a:solidFill>
              <a:schemeClr val="tx1"/>
            </a:solidFill>
          </a:ln>
          <a:effectLst>
            <a:outerShdw blurRad="50800" dist="38100" dir="2700000" algn="tl" rotWithShape="0">
              <a:prstClr val="black">
                <a:alpha val="40000"/>
              </a:prstClr>
            </a:outerShdw>
          </a:effectLst>
        </p:spPr>
      </p:pic>
      <p:sp>
        <p:nvSpPr>
          <p:cNvPr id="14" name="TextBox 13"/>
          <p:cNvSpPr txBox="1"/>
          <p:nvPr/>
        </p:nvSpPr>
        <p:spPr>
          <a:xfrm>
            <a:off x="269243" y="5067199"/>
            <a:ext cx="6719411" cy="1154162"/>
          </a:xfrm>
          <a:prstGeom prst="rect">
            <a:avLst/>
          </a:prstGeom>
          <a:noFill/>
        </p:spPr>
        <p:txBody>
          <a:bodyPr wrap="square" rtlCol="0">
            <a:spAutoFit/>
          </a:bodyPr>
          <a:lstStyle/>
          <a:p>
            <a:pPr>
              <a:spcBef>
                <a:spcPts val="600"/>
              </a:spcBef>
            </a:pPr>
            <a:r>
              <a:rPr lang="en-US" sz="2300" i="1" dirty="0">
                <a:solidFill>
                  <a:srgbClr val="FF0000"/>
                </a:solidFill>
              </a:rPr>
              <a:t>Global Trade Alert </a:t>
            </a:r>
            <a:r>
              <a:rPr lang="en-US" sz="2300" dirty="0">
                <a:solidFill>
                  <a:srgbClr val="0070C0"/>
                </a:solidFill>
              </a:rPr>
              <a:t>(</a:t>
            </a:r>
            <a:r>
              <a:rPr lang="en-US" sz="2300" dirty="0">
                <a:solidFill>
                  <a:srgbClr val="0070C0"/>
                </a:solidFill>
                <a:hlinkClick r:id="rId4"/>
              </a:rPr>
              <a:t>https://www.globaltradealert.org/</a:t>
            </a:r>
            <a:r>
              <a:rPr lang="en-US" sz="2300" dirty="0">
                <a:solidFill>
                  <a:srgbClr val="0070C0"/>
                </a:solidFill>
              </a:rPr>
              <a:t>) offers a searchable database of measures that governments impose on all manner of trade. </a:t>
            </a:r>
          </a:p>
        </p:txBody>
      </p:sp>
      <p:pic>
        <p:nvPicPr>
          <p:cNvPr id="2" name="Picture 1"/>
          <p:cNvPicPr>
            <a:picLocks noChangeAspect="1"/>
          </p:cNvPicPr>
          <p:nvPr/>
        </p:nvPicPr>
        <p:blipFill rotWithShape="1">
          <a:blip r:embed="rId5"/>
          <a:srcRect l="10714" t="11746" r="11875" b="4444"/>
          <a:stretch/>
        </p:blipFill>
        <p:spPr>
          <a:xfrm>
            <a:off x="7051007" y="3742429"/>
            <a:ext cx="4955038" cy="3017602"/>
          </a:xfrm>
          <a:prstGeom prst="rect">
            <a:avLst/>
          </a:prstGeom>
        </p:spPr>
      </p:pic>
      <p:pic>
        <p:nvPicPr>
          <p:cNvPr id="3" name="Picture 2">
            <a:extLst>
              <a:ext uri="{FF2B5EF4-FFF2-40B4-BE49-F238E27FC236}">
                <a16:creationId xmlns:a16="http://schemas.microsoft.com/office/drawing/2014/main" id="{65746061-D50A-FFDC-08B0-141D27BF7017}"/>
              </a:ext>
            </a:extLst>
          </p:cNvPr>
          <p:cNvPicPr>
            <a:picLocks noChangeAspect="1"/>
          </p:cNvPicPr>
          <p:nvPr/>
        </p:nvPicPr>
        <p:blipFill rotWithShape="1">
          <a:blip r:embed="rId6"/>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039093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42662" y="134898"/>
            <a:ext cx="973953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rgbClr val="0070C0"/>
                </a:solidFill>
                <a:latin typeface="Calibri" panose="020F0502020204030204" pitchFamily="34" charset="0"/>
              </a:rPr>
              <a:t>Specific Questions on Trade-Remedy Laws</a:t>
            </a:r>
          </a:p>
        </p:txBody>
      </p:sp>
      <p:sp>
        <p:nvSpPr>
          <p:cNvPr id="10" name="TextBox 9"/>
          <p:cNvSpPr txBox="1"/>
          <p:nvPr/>
        </p:nvSpPr>
        <p:spPr>
          <a:xfrm>
            <a:off x="239487" y="1029354"/>
            <a:ext cx="11745685" cy="5463034"/>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Determine whether and to what extent the partner employs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trade-remedy laws as a means of restricting imports from your own</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country or others like it. Consider the following questions: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Does the country have an anti-dumping law in effect, and how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actively is it used? Does it have any AD orders against your exporters?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To what extent is this country the target of other countries’ AD laws? Do these include your own country?</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Consider the same questions for countervailing duties and safeguards.</a:t>
            </a:r>
          </a:p>
          <a:p>
            <a:pPr marL="457200" indent="-457200">
              <a:spcAft>
                <a:spcPts val="600"/>
              </a:spcAft>
              <a:buFont typeface="Arial" panose="020B0604020202020204" pitchFamily="34" charset="0"/>
              <a:buChar char="•"/>
              <a:defRPr/>
            </a:pPr>
            <a:r>
              <a:rPr lang="en-US" sz="2700" dirty="0">
                <a:solidFill>
                  <a:srgbClr val="0070C0"/>
                </a:solidFill>
                <a:latin typeface="Calibri" panose="020F0502020204030204" pitchFamily="34" charset="0"/>
              </a:rPr>
              <a:t>What provisions, if any, has the country included in its RTAs dealing with these laws? Have other countries sought, and did they obtain, exemptions from or other special treatment in the application of such measures?</a:t>
            </a:r>
          </a:p>
          <a:p>
            <a:pPr>
              <a:spcAft>
                <a:spcPts val="600"/>
              </a:spcAft>
              <a:defRPr/>
            </a:pPr>
            <a:endParaRPr lang="en-US" sz="2700" dirty="0">
              <a:solidFill>
                <a:srgbClr val="0070C0"/>
              </a:solidFill>
              <a:latin typeface="Calibri" panose="020F0502020204030204" pitchFamily="34" charset="0"/>
            </a:endParaRPr>
          </a:p>
        </p:txBody>
      </p:sp>
      <p:pic>
        <p:nvPicPr>
          <p:cNvPr id="3" name="Picture 2">
            <a:extLst>
              <a:ext uri="{FF2B5EF4-FFF2-40B4-BE49-F238E27FC236}">
                <a16:creationId xmlns:a16="http://schemas.microsoft.com/office/drawing/2014/main" id="{D275C2BD-10FE-2982-2DE0-9E2D67AAC4F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4129514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8418" y="2769768"/>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Trade in Services and Other Issues</a:t>
            </a:r>
            <a:endParaRPr lang="en-US" sz="4400" b="1" i="1" dirty="0">
              <a:solidFill>
                <a:srgbClr val="0066CC"/>
              </a:solidFill>
            </a:endParaRPr>
          </a:p>
        </p:txBody>
      </p:sp>
      <p:pic>
        <p:nvPicPr>
          <p:cNvPr id="3" name="Picture 2">
            <a:extLst>
              <a:ext uri="{FF2B5EF4-FFF2-40B4-BE49-F238E27FC236}">
                <a16:creationId xmlns:a16="http://schemas.microsoft.com/office/drawing/2014/main" id="{7F4FB2DF-8CF7-9072-3EDF-1041C98C3CA3}"/>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1648539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06830" y="101208"/>
            <a:ext cx="918754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Data Available through I-TIP</a:t>
            </a:r>
          </a:p>
        </p:txBody>
      </p:sp>
      <p:pic>
        <p:nvPicPr>
          <p:cNvPr id="3" name="Picture 2"/>
          <p:cNvPicPr>
            <a:picLocks noChangeAspect="1"/>
          </p:cNvPicPr>
          <p:nvPr/>
        </p:nvPicPr>
        <p:blipFill rotWithShape="1">
          <a:blip r:embed="rId3"/>
          <a:srcRect l="18661" t="11587" r="19821" b="4445"/>
          <a:stretch/>
        </p:blipFill>
        <p:spPr>
          <a:xfrm>
            <a:off x="206830" y="754163"/>
            <a:ext cx="7500257" cy="5758544"/>
          </a:xfrm>
          <a:prstGeom prst="rect">
            <a:avLst/>
          </a:prstGeom>
        </p:spPr>
      </p:pic>
      <p:pic>
        <p:nvPicPr>
          <p:cNvPr id="4" name="Picture 3"/>
          <p:cNvPicPr>
            <a:picLocks noChangeAspect="1"/>
          </p:cNvPicPr>
          <p:nvPr/>
        </p:nvPicPr>
        <p:blipFill rotWithShape="1">
          <a:blip r:embed="rId4"/>
          <a:srcRect l="18661" t="21270" r="19821" b="16349"/>
          <a:stretch/>
        </p:blipFill>
        <p:spPr>
          <a:xfrm>
            <a:off x="637456" y="1105099"/>
            <a:ext cx="7956414" cy="4538273"/>
          </a:xfrm>
          <a:prstGeom prst="rect">
            <a:avLst/>
          </a:prstGeom>
        </p:spPr>
      </p:pic>
      <p:pic>
        <p:nvPicPr>
          <p:cNvPr id="5" name="Picture 4"/>
          <p:cNvPicPr>
            <a:picLocks noChangeAspect="1"/>
          </p:cNvPicPr>
          <p:nvPr/>
        </p:nvPicPr>
        <p:blipFill rotWithShape="1">
          <a:blip r:embed="rId5"/>
          <a:srcRect l="18572" t="20952" r="19821" b="8253"/>
          <a:stretch/>
        </p:blipFill>
        <p:spPr>
          <a:xfrm>
            <a:off x="1713619" y="1441298"/>
            <a:ext cx="7511143" cy="4855029"/>
          </a:xfrm>
          <a:prstGeom prst="rect">
            <a:avLst/>
          </a:prstGeom>
        </p:spPr>
      </p:pic>
      <p:pic>
        <p:nvPicPr>
          <p:cNvPr id="6" name="Picture 5"/>
          <p:cNvPicPr>
            <a:picLocks noChangeAspect="1"/>
          </p:cNvPicPr>
          <p:nvPr/>
        </p:nvPicPr>
        <p:blipFill rotWithShape="1">
          <a:blip r:embed="rId6"/>
          <a:srcRect l="18750" t="21111" r="20179" b="32381"/>
          <a:stretch/>
        </p:blipFill>
        <p:spPr>
          <a:xfrm>
            <a:off x="2693572" y="3010602"/>
            <a:ext cx="7445829" cy="3189514"/>
          </a:xfrm>
          <a:prstGeom prst="rect">
            <a:avLst/>
          </a:prstGeom>
        </p:spPr>
      </p:pic>
      <p:pic>
        <p:nvPicPr>
          <p:cNvPr id="7" name="Picture 6"/>
          <p:cNvPicPr>
            <a:picLocks noChangeAspect="1"/>
          </p:cNvPicPr>
          <p:nvPr/>
        </p:nvPicPr>
        <p:blipFill rotWithShape="1">
          <a:blip r:embed="rId7"/>
          <a:srcRect l="18661" t="15556" r="19732" b="5715"/>
          <a:stretch/>
        </p:blipFill>
        <p:spPr>
          <a:xfrm>
            <a:off x="2589516" y="1195946"/>
            <a:ext cx="7511143" cy="5399314"/>
          </a:xfrm>
          <a:prstGeom prst="rect">
            <a:avLst/>
          </a:prstGeom>
        </p:spPr>
      </p:pic>
      <p:pic>
        <p:nvPicPr>
          <p:cNvPr id="9" name="Picture 8">
            <a:extLst>
              <a:ext uri="{FF2B5EF4-FFF2-40B4-BE49-F238E27FC236}">
                <a16:creationId xmlns:a16="http://schemas.microsoft.com/office/drawing/2014/main" id="{20242B68-5E8C-5009-B6FA-502E01E1D837}"/>
              </a:ext>
            </a:extLst>
          </p:cNvPr>
          <p:cNvPicPr>
            <a:picLocks noChangeAspect="1"/>
          </p:cNvPicPr>
          <p:nvPr/>
        </p:nvPicPr>
        <p:blipFill rotWithShape="1">
          <a:blip r:embed="rId8"/>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661201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72143" y="134898"/>
            <a:ext cx="917665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Services Are More Complex</a:t>
            </a:r>
          </a:p>
        </p:txBody>
      </p:sp>
      <p:sp>
        <p:nvSpPr>
          <p:cNvPr id="9" name="TextBox 8"/>
          <p:cNvSpPr txBox="1"/>
          <p:nvPr/>
        </p:nvSpPr>
        <p:spPr>
          <a:xfrm>
            <a:off x="272143" y="946530"/>
            <a:ext cx="11699140" cy="4739759"/>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Compared to trade in goods, and barriers to that trade, the field of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trade in services is more difficult to quantify. This is due in part to the</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more qualitative nature of regulation and trade in this area, and in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part to the scarcity of detailed, reliable, and up-to-date trade data.</a:t>
            </a:r>
          </a:p>
          <a:p>
            <a:pPr>
              <a:spcAft>
                <a:spcPts val="600"/>
              </a:spcAft>
              <a:defRPr/>
            </a:pPr>
            <a:r>
              <a:rPr lang="en-US" sz="2700" dirty="0">
                <a:solidFill>
                  <a:srgbClr val="0070C0"/>
                </a:solidFill>
                <a:latin typeface="Calibri" panose="020F0502020204030204" pitchFamily="34" charset="0"/>
              </a:rPr>
              <a:t>While I-TIP and other guides to trade in services are available, the most useful information often comes from stakeholders in the relevant service sectors. These include ministries and other government agencies involved in the regulation of domestic and international services, as well as firms and trade associations representing service providers and consumers. These stakeholders should be consulted widely and deeply in advance of any RTA negotiations so as to determine both the offensive and defensive interests of the country.</a:t>
            </a:r>
          </a:p>
        </p:txBody>
      </p:sp>
      <p:sp>
        <p:nvSpPr>
          <p:cNvPr id="10" name="Rectangle 9">
            <a:extLst>
              <a:ext uri="{FF2B5EF4-FFF2-40B4-BE49-F238E27FC236}">
                <a16:creationId xmlns:a16="http://schemas.microsoft.com/office/drawing/2014/main" id="{0FEE0A53-4B85-4846-8A7C-5AEBFF19DFFB}"/>
              </a:ext>
            </a:extLst>
          </p:cNvPr>
          <p:cNvSpPr/>
          <p:nvPr/>
        </p:nvSpPr>
        <p:spPr bwMode="auto">
          <a:xfrm>
            <a:off x="538842" y="2617142"/>
            <a:ext cx="10706101" cy="3924633"/>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a:defRPr/>
            </a:pPr>
            <a:endParaRPr lang="en-US"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9A6A84BC-ACAA-4671-98A8-DC4B050BC838}"/>
              </a:ext>
            </a:extLst>
          </p:cNvPr>
          <p:cNvSpPr txBox="1">
            <a:spLocks noChangeArrowheads="1"/>
          </p:cNvSpPr>
          <p:nvPr/>
        </p:nvSpPr>
        <p:spPr bwMode="auto">
          <a:xfrm>
            <a:off x="719945" y="2769510"/>
            <a:ext cx="10424678"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400" dirty="0">
                <a:solidFill>
                  <a:srgbClr val="FFFFFF"/>
                </a:solidFill>
                <a:latin typeface="Calibri" panose="020F0502020204030204" pitchFamily="34" charset="0"/>
              </a:rPr>
              <a:t>One useful approach is to examine closely the services commitments made by the partner (and its partners) in recent RTAs. </a:t>
            </a:r>
          </a:p>
          <a:p>
            <a:pPr>
              <a:spcBef>
                <a:spcPct val="0"/>
              </a:spcBef>
              <a:spcAft>
                <a:spcPts val="600"/>
              </a:spcAft>
              <a:buFontTx/>
              <a:buNone/>
            </a:pPr>
            <a:r>
              <a:rPr lang="en-US" altLang="en-US" sz="2400" dirty="0">
                <a:solidFill>
                  <a:srgbClr val="FFFFFF"/>
                </a:solidFill>
                <a:latin typeface="Calibri" panose="020F0502020204030204" pitchFamily="34" charset="0"/>
              </a:rPr>
              <a:t>Does that country have a standard template for such negotiations? If that same template were applied to the RTA negotiations for which the country is now preparing, what would that imply for your own country’s defensive concerns? And would it speak as well to your offensive interests? </a:t>
            </a:r>
          </a:p>
          <a:p>
            <a:pPr>
              <a:spcBef>
                <a:spcPct val="0"/>
              </a:spcBef>
              <a:spcAft>
                <a:spcPts val="600"/>
              </a:spcAft>
              <a:buFontTx/>
              <a:buNone/>
            </a:pPr>
            <a:r>
              <a:rPr lang="en-US" altLang="en-US" sz="2400" dirty="0">
                <a:solidFill>
                  <a:srgbClr val="FFFFFF"/>
                </a:solidFill>
                <a:latin typeface="Calibri" panose="020F0502020204030204" pitchFamily="34" charset="0"/>
              </a:rPr>
              <a:t>Could the agreement be made more attractive to your stakeholders by making some adjustment to the template? What would be the most convincing arguments to make for such “tweaks” when negotiating with the partner in question?</a:t>
            </a:r>
          </a:p>
        </p:txBody>
      </p:sp>
      <p:pic>
        <p:nvPicPr>
          <p:cNvPr id="3" name="Picture 2">
            <a:extLst>
              <a:ext uri="{FF2B5EF4-FFF2-40B4-BE49-F238E27FC236}">
                <a16:creationId xmlns:a16="http://schemas.microsoft.com/office/drawing/2014/main" id="{AAE4644F-9B9E-2DA0-40E8-566DAC0561EA}"/>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375536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72143" y="134898"/>
            <a:ext cx="917665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The Same Is True for Other Issues</a:t>
            </a:r>
          </a:p>
        </p:txBody>
      </p:sp>
      <p:sp>
        <p:nvSpPr>
          <p:cNvPr id="9" name="TextBox 8"/>
          <p:cNvSpPr txBox="1"/>
          <p:nvPr/>
        </p:nvSpPr>
        <p:spPr>
          <a:xfrm>
            <a:off x="272143" y="998910"/>
            <a:ext cx="11699140" cy="5386090"/>
          </a:xfrm>
          <a:prstGeom prst="rect">
            <a:avLst/>
          </a:prstGeom>
          <a:noFill/>
        </p:spPr>
        <p:txBody>
          <a:bodyPr wrap="square" rtlCol="0">
            <a:spAutoFit/>
          </a:bodyPr>
          <a:lstStyle/>
          <a:p>
            <a:pPr>
              <a:spcAft>
                <a:spcPts val="600"/>
              </a:spcAft>
              <a:defRPr/>
            </a:pPr>
            <a:r>
              <a:rPr lang="en-US" sz="2700" dirty="0">
                <a:solidFill>
                  <a:srgbClr val="0070C0"/>
                </a:solidFill>
                <a:latin typeface="Calibri" panose="020F0502020204030204" pitchFamily="34" charset="0"/>
              </a:rPr>
              <a:t>Time does not permit a deep dive into other complex issues that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often go well beyond such traditional issues as tariffs and other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border measures regulating trade in goods. While the developing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country parties to a North-South RTA will often be motivated by </a:t>
            </a:r>
            <a:br>
              <a:rPr lang="en-US" sz="2700" dirty="0">
                <a:solidFill>
                  <a:srgbClr val="0070C0"/>
                </a:solidFill>
                <a:latin typeface="Calibri" panose="020F0502020204030204" pitchFamily="34" charset="0"/>
              </a:rPr>
            </a:br>
            <a:r>
              <a:rPr lang="en-US" sz="2700" dirty="0">
                <a:solidFill>
                  <a:srgbClr val="0070C0"/>
                </a:solidFill>
                <a:latin typeface="Calibri" panose="020F0502020204030204" pitchFamily="34" charset="0"/>
              </a:rPr>
              <a:t>access for goods exports to a developed market, their partners are often most interested in such topics as investment, intellectual property rights, labor rights, and environmental protection.</a:t>
            </a:r>
          </a:p>
          <a:p>
            <a:pPr>
              <a:spcAft>
                <a:spcPts val="600"/>
              </a:spcAft>
              <a:defRPr/>
            </a:pPr>
            <a:r>
              <a:rPr lang="en-US" sz="2700" dirty="0">
                <a:solidFill>
                  <a:srgbClr val="0070C0"/>
                </a:solidFill>
                <a:latin typeface="Calibri" panose="020F0502020204030204" pitchFamily="34" charset="0"/>
              </a:rPr>
              <a:t>The points made with respect to trade in services apply equally to these issues:</a:t>
            </a:r>
          </a:p>
          <a:p>
            <a:pPr marL="514350" indent="-514350">
              <a:spcAft>
                <a:spcPts val="600"/>
              </a:spcAft>
              <a:buFont typeface="+mj-lt"/>
              <a:buAutoNum type="arabicPeriod"/>
              <a:defRPr/>
            </a:pPr>
            <a:r>
              <a:rPr lang="en-US" sz="2700" dirty="0">
                <a:solidFill>
                  <a:srgbClr val="0070C0"/>
                </a:solidFill>
                <a:latin typeface="Calibri" panose="020F0502020204030204" pitchFamily="34" charset="0"/>
              </a:rPr>
              <a:t>The issues are generally more qualitative than quantitative, </a:t>
            </a:r>
          </a:p>
          <a:p>
            <a:pPr marL="514350" indent="-514350">
              <a:spcAft>
                <a:spcPts val="600"/>
              </a:spcAft>
              <a:buFont typeface="+mj-lt"/>
              <a:buAutoNum type="arabicPeriod"/>
              <a:defRPr/>
            </a:pPr>
            <a:r>
              <a:rPr lang="en-US" sz="2700" dirty="0">
                <a:solidFill>
                  <a:srgbClr val="0070C0"/>
                </a:solidFill>
                <a:latin typeface="Calibri" panose="020F0502020204030204" pitchFamily="34" charset="0"/>
              </a:rPr>
              <a:t>They merit close consultations with the entirety of one’s own stakeholders, and</a:t>
            </a:r>
          </a:p>
          <a:p>
            <a:pPr marL="514350" indent="-514350">
              <a:spcAft>
                <a:spcPts val="600"/>
              </a:spcAft>
              <a:buFont typeface="+mj-lt"/>
              <a:buAutoNum type="arabicPeriod"/>
              <a:defRPr/>
            </a:pPr>
            <a:r>
              <a:rPr lang="en-US" sz="2700" dirty="0">
                <a:solidFill>
                  <a:srgbClr val="0070C0"/>
                </a:solidFill>
                <a:latin typeface="Calibri" panose="020F0502020204030204" pitchFamily="34" charset="0"/>
              </a:rPr>
              <a:t>Consultations might start by reviewing commitments that a partner received in recent RTAs and considering how they would affect one’s own country.</a:t>
            </a:r>
          </a:p>
        </p:txBody>
      </p:sp>
      <p:pic>
        <p:nvPicPr>
          <p:cNvPr id="3" name="Picture 2">
            <a:extLst>
              <a:ext uri="{FF2B5EF4-FFF2-40B4-BE49-F238E27FC236}">
                <a16:creationId xmlns:a16="http://schemas.microsoft.com/office/drawing/2014/main" id="{397919BB-0148-A32B-92D3-FC35269738CD}"/>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803908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0" y="2522025"/>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Introductory Comment on</a:t>
            </a:r>
            <a:br>
              <a:rPr lang="en-US" sz="4400" b="1" dirty="0">
                <a:solidFill>
                  <a:srgbClr val="0066CC"/>
                </a:solidFill>
              </a:rPr>
            </a:br>
            <a:r>
              <a:rPr lang="en-US" sz="4400" b="1" dirty="0">
                <a:solidFill>
                  <a:srgbClr val="0066CC"/>
                </a:solidFill>
              </a:rPr>
              <a:t>Political Issues in Trade Negotiations</a:t>
            </a:r>
            <a:endParaRPr lang="en-US" sz="4400" b="1" i="1" dirty="0">
              <a:solidFill>
                <a:srgbClr val="0066CC"/>
              </a:solidFill>
            </a:endParaRPr>
          </a:p>
        </p:txBody>
      </p:sp>
      <p:pic>
        <p:nvPicPr>
          <p:cNvPr id="3" name="Picture 2">
            <a:extLst>
              <a:ext uri="{FF2B5EF4-FFF2-40B4-BE49-F238E27FC236}">
                <a16:creationId xmlns:a16="http://schemas.microsoft.com/office/drawing/2014/main" id="{A9395563-D1CC-4290-FBEC-BA7C3619FB9C}"/>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781021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24632" y="134898"/>
            <a:ext cx="9224165"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Political Issues at Stages in a Negotiation </a:t>
            </a:r>
          </a:p>
        </p:txBody>
      </p:sp>
      <p:sp>
        <p:nvSpPr>
          <p:cNvPr id="10" name="TextBox 9"/>
          <p:cNvSpPr txBox="1">
            <a:spLocks noChangeArrowheads="1"/>
          </p:cNvSpPr>
          <p:nvPr/>
        </p:nvSpPr>
        <p:spPr bwMode="auto">
          <a:xfrm>
            <a:off x="224632" y="879319"/>
            <a:ext cx="11154907"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dirty="0">
                <a:solidFill>
                  <a:srgbClr val="0070C0"/>
                </a:solidFill>
              </a:rPr>
              <a:t>These issues arise in negotiations at three stages:</a:t>
            </a:r>
          </a:p>
          <a:p>
            <a:pPr marL="457200" indent="-457200">
              <a:spcBef>
                <a:spcPct val="0"/>
              </a:spcBef>
              <a:spcAft>
                <a:spcPts val="1200"/>
              </a:spcAft>
            </a:pPr>
            <a:r>
              <a:rPr lang="en-US" altLang="en-US" b="1" dirty="0">
                <a:solidFill>
                  <a:srgbClr val="0070C0"/>
                </a:solidFill>
              </a:rPr>
              <a:t>Prior to a negotiation</a:t>
            </a:r>
            <a:r>
              <a:rPr lang="en-US" altLang="en-US" dirty="0">
                <a:solidFill>
                  <a:srgbClr val="0070C0"/>
                </a:solidFill>
              </a:rPr>
              <a:t>, a country’s choice of negotiating</a:t>
            </a:r>
            <a:br>
              <a:rPr lang="en-US" altLang="en-US" dirty="0">
                <a:solidFill>
                  <a:srgbClr val="0070C0"/>
                </a:solidFill>
              </a:rPr>
            </a:br>
            <a:r>
              <a:rPr lang="en-US" altLang="en-US" dirty="0">
                <a:solidFill>
                  <a:srgbClr val="0070C0"/>
                </a:solidFill>
              </a:rPr>
              <a:t>partners may be heavily influenced by such issues as</a:t>
            </a:r>
            <a:br>
              <a:rPr lang="en-US" altLang="en-US" dirty="0">
                <a:solidFill>
                  <a:srgbClr val="0070C0"/>
                </a:solidFill>
              </a:rPr>
            </a:br>
            <a:r>
              <a:rPr lang="en-US" altLang="en-US" dirty="0">
                <a:solidFill>
                  <a:srgbClr val="0070C0"/>
                </a:solidFill>
              </a:rPr>
              <a:t>the rewarding of ally, appeals to a domestic diaspora, etc.</a:t>
            </a:r>
          </a:p>
          <a:p>
            <a:pPr marL="457200" indent="-457200">
              <a:spcBef>
                <a:spcPct val="0"/>
              </a:spcBef>
              <a:spcAft>
                <a:spcPts val="1200"/>
              </a:spcAft>
            </a:pPr>
            <a:r>
              <a:rPr lang="en-US" altLang="en-US" b="1" dirty="0">
                <a:solidFill>
                  <a:srgbClr val="0070C0"/>
                </a:solidFill>
              </a:rPr>
              <a:t>During a negotiation</a:t>
            </a:r>
            <a:r>
              <a:rPr lang="en-US" altLang="en-US" dirty="0">
                <a:solidFill>
                  <a:srgbClr val="0070C0"/>
                </a:solidFill>
              </a:rPr>
              <a:t>, larger countries may want an agreement to include provisions addressing politically sensitive topics such as labor rights and environmental protection.</a:t>
            </a:r>
          </a:p>
          <a:p>
            <a:pPr marL="457200" indent="-457200">
              <a:spcBef>
                <a:spcPct val="0"/>
              </a:spcBef>
              <a:spcAft>
                <a:spcPts val="1200"/>
              </a:spcAft>
            </a:pPr>
            <a:r>
              <a:rPr lang="en-US" altLang="en-US" b="1" dirty="0">
                <a:solidFill>
                  <a:srgbClr val="0070C0"/>
                </a:solidFill>
              </a:rPr>
              <a:t>After a negotiation</a:t>
            </a:r>
            <a:r>
              <a:rPr lang="en-US" altLang="en-US" dirty="0">
                <a:solidFill>
                  <a:srgbClr val="0070C0"/>
                </a:solidFill>
              </a:rPr>
              <a:t>, approval of an agreement is usually in the hands of a legislative body, and political issues may figure heavily in its decisions.</a:t>
            </a:r>
            <a:endParaRPr lang="en-US" altLang="en-US" b="1" dirty="0">
              <a:solidFill>
                <a:srgbClr val="0070C0"/>
              </a:solidFill>
            </a:endParaRPr>
          </a:p>
        </p:txBody>
      </p:sp>
      <p:pic>
        <p:nvPicPr>
          <p:cNvPr id="3" name="Picture 2">
            <a:extLst>
              <a:ext uri="{FF2B5EF4-FFF2-40B4-BE49-F238E27FC236}">
                <a16:creationId xmlns:a16="http://schemas.microsoft.com/office/drawing/2014/main" id="{34F3A9AF-BE29-90EF-3875-47EC3DF7EFA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996249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328593" y="134898"/>
            <a:ext cx="912020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The Countries that the CEO Will Visit</a:t>
            </a:r>
          </a:p>
        </p:txBody>
      </p:sp>
      <p:sp>
        <p:nvSpPr>
          <p:cNvPr id="10" name="TextBox 9"/>
          <p:cNvSpPr txBox="1">
            <a:spLocks noChangeArrowheads="1"/>
          </p:cNvSpPr>
          <p:nvPr/>
        </p:nvSpPr>
        <p:spPr bwMode="auto">
          <a:xfrm>
            <a:off x="328593" y="1006226"/>
            <a:ext cx="1115490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en-US" altLang="en-US" sz="2800" dirty="0">
                <a:solidFill>
                  <a:srgbClr val="0070C0"/>
                </a:solidFill>
              </a:rPr>
              <a:t>The CEO has hired seven separate consulting firms, each of which will prepare a briefing paper for her on these issues. Each of these teams will work together, and all will receive the same evaluation.</a:t>
            </a:r>
          </a:p>
          <a:p>
            <a:pPr>
              <a:spcBef>
                <a:spcPct val="0"/>
              </a:spcBef>
              <a:spcAft>
                <a:spcPts val="600"/>
              </a:spcAft>
              <a:buNone/>
            </a:pPr>
            <a:r>
              <a:rPr lang="en-US" altLang="en-US" sz="2800" dirty="0">
                <a:solidFill>
                  <a:srgbClr val="0070C0"/>
                </a:solidFill>
              </a:rPr>
              <a:t>The countries she will visit are the #4 through the #10 global economies:</a:t>
            </a:r>
          </a:p>
          <a:p>
            <a:pPr marL="457200" indent="-457200">
              <a:spcBef>
                <a:spcPct val="0"/>
              </a:spcBef>
              <a:spcAft>
                <a:spcPts val="600"/>
              </a:spcAft>
            </a:pPr>
            <a:r>
              <a:rPr lang="en-US" altLang="en-US" sz="2800" dirty="0">
                <a:solidFill>
                  <a:srgbClr val="0070C0"/>
                </a:solidFill>
              </a:rPr>
              <a:t>Japan</a:t>
            </a:r>
          </a:p>
          <a:p>
            <a:pPr marL="457200" indent="-457200">
              <a:spcBef>
                <a:spcPct val="0"/>
              </a:spcBef>
              <a:spcAft>
                <a:spcPts val="600"/>
              </a:spcAft>
            </a:pPr>
            <a:r>
              <a:rPr lang="en-US" altLang="en-US" sz="2800" dirty="0">
                <a:solidFill>
                  <a:srgbClr val="0070C0"/>
                </a:solidFill>
              </a:rPr>
              <a:t>India</a:t>
            </a:r>
          </a:p>
          <a:p>
            <a:pPr marL="457200" indent="-457200">
              <a:spcBef>
                <a:spcPct val="0"/>
              </a:spcBef>
              <a:spcAft>
                <a:spcPts val="600"/>
              </a:spcAft>
            </a:pPr>
            <a:r>
              <a:rPr lang="en-US" altLang="en-US" sz="2800" dirty="0">
                <a:solidFill>
                  <a:srgbClr val="0070C0"/>
                </a:solidFill>
              </a:rPr>
              <a:t>United Kingdom</a:t>
            </a:r>
          </a:p>
          <a:p>
            <a:pPr marL="457200" indent="-457200">
              <a:spcBef>
                <a:spcPct val="0"/>
              </a:spcBef>
              <a:spcAft>
                <a:spcPts val="600"/>
              </a:spcAft>
            </a:pPr>
            <a:r>
              <a:rPr lang="en-US" altLang="en-US" sz="2800" dirty="0">
                <a:solidFill>
                  <a:srgbClr val="0070C0"/>
                </a:solidFill>
              </a:rPr>
              <a:t>Russian Federation</a:t>
            </a:r>
          </a:p>
          <a:p>
            <a:pPr marL="457200" indent="-457200">
              <a:spcBef>
                <a:spcPct val="0"/>
              </a:spcBef>
              <a:spcAft>
                <a:spcPts val="600"/>
              </a:spcAft>
            </a:pPr>
            <a:r>
              <a:rPr lang="en-US" altLang="en-US" sz="2800" dirty="0">
                <a:solidFill>
                  <a:srgbClr val="0070C0"/>
                </a:solidFill>
              </a:rPr>
              <a:t>Canada</a:t>
            </a:r>
          </a:p>
          <a:p>
            <a:pPr marL="457200" indent="-457200">
              <a:spcBef>
                <a:spcPct val="0"/>
              </a:spcBef>
              <a:spcAft>
                <a:spcPts val="600"/>
              </a:spcAft>
            </a:pPr>
            <a:r>
              <a:rPr lang="en-US" altLang="en-US" sz="2800" dirty="0">
                <a:solidFill>
                  <a:srgbClr val="0070C0"/>
                </a:solidFill>
              </a:rPr>
              <a:t>Brazil</a:t>
            </a:r>
          </a:p>
          <a:p>
            <a:pPr marL="457200" indent="-457200">
              <a:spcBef>
                <a:spcPct val="0"/>
              </a:spcBef>
              <a:spcAft>
                <a:spcPts val="600"/>
              </a:spcAft>
            </a:pPr>
            <a:r>
              <a:rPr lang="en-US" altLang="en-US" sz="2800" dirty="0">
                <a:solidFill>
                  <a:srgbClr val="0070C0"/>
                </a:solidFill>
              </a:rPr>
              <a:t>Australia</a:t>
            </a:r>
          </a:p>
        </p:txBody>
      </p:sp>
      <p:pic>
        <p:nvPicPr>
          <p:cNvPr id="3" name="Picture 2">
            <a:extLst>
              <a:ext uri="{FF2B5EF4-FFF2-40B4-BE49-F238E27FC236}">
                <a16:creationId xmlns:a16="http://schemas.microsoft.com/office/drawing/2014/main" id="{AA02F09F-BC23-9FC6-DA9E-3714874A5E7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1030254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0" y="1830204"/>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endParaRPr lang="en-US" sz="4400" b="1" dirty="0">
              <a:solidFill>
                <a:srgbClr val="0066CC"/>
              </a:solidFill>
            </a:endParaRPr>
          </a:p>
          <a:p>
            <a:pPr algn="ctr">
              <a:spcAft>
                <a:spcPts val="600"/>
              </a:spcAft>
            </a:pPr>
            <a:r>
              <a:rPr lang="en-US" sz="4400" b="1" dirty="0">
                <a:solidFill>
                  <a:srgbClr val="0066CC"/>
                </a:solidFill>
              </a:rPr>
              <a:t>Political Issues before a Negotiation:</a:t>
            </a:r>
          </a:p>
          <a:p>
            <a:pPr algn="ctr">
              <a:spcAft>
                <a:spcPts val="600"/>
              </a:spcAft>
            </a:pPr>
            <a:r>
              <a:rPr lang="en-US" sz="4400" b="1" dirty="0">
                <a:solidFill>
                  <a:srgbClr val="0066CC"/>
                </a:solidFill>
              </a:rPr>
              <a:t>The Selection of RTA Partners</a:t>
            </a:r>
          </a:p>
        </p:txBody>
      </p:sp>
      <p:pic>
        <p:nvPicPr>
          <p:cNvPr id="3" name="Picture 2">
            <a:extLst>
              <a:ext uri="{FF2B5EF4-FFF2-40B4-BE49-F238E27FC236}">
                <a16:creationId xmlns:a16="http://schemas.microsoft.com/office/drawing/2014/main" id="{849286D0-63B3-91EA-1F63-F4B52F09C498}"/>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4275056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819567"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srcRect l="18117" t="10563" r="26461" b="11689"/>
          <a:stretch/>
        </p:blipFill>
        <p:spPr>
          <a:xfrm>
            <a:off x="3610" y="2838"/>
            <a:ext cx="8227670" cy="6492485"/>
          </a:xfrm>
          <a:prstGeom prst="rect">
            <a:avLst/>
          </a:prstGeom>
        </p:spPr>
      </p:pic>
      <p:sp>
        <p:nvSpPr>
          <p:cNvPr id="9" name="Text Box 2"/>
          <p:cNvSpPr txBox="1">
            <a:spLocks noChangeArrowheads="1"/>
          </p:cNvSpPr>
          <p:nvPr/>
        </p:nvSpPr>
        <p:spPr bwMode="auto">
          <a:xfrm>
            <a:off x="6252645" y="5236427"/>
            <a:ext cx="5865392" cy="1720215"/>
          </a:xfrm>
          <a:prstGeom prst="rect">
            <a:avLst/>
          </a:prstGeom>
          <a:noFill/>
          <a:ln w="9525">
            <a:noFill/>
            <a:miter lim="800000"/>
            <a:headEnd/>
            <a:tailEnd/>
          </a:ln>
        </p:spPr>
        <p:txBody>
          <a:bodyPr rot="0" vert="horz" wrap="square" lIns="91440" tIns="45720" rIns="91440" bIns="45720" anchor="t" anchorCtr="0">
            <a:noAutofit/>
          </a:bodyPr>
          <a:lstStyle/>
          <a:p>
            <a:pPr marL="0" marR="0" algn="l">
              <a:lnSpc>
                <a:spcPct val="107000"/>
              </a:lnSpc>
              <a:spcBef>
                <a:spcPts val="0"/>
              </a:spcBef>
              <a:spcAft>
                <a:spcPts val="2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listing is not comprehensive for the European Union.</a:t>
            </a:r>
          </a:p>
          <a:p>
            <a:pPr marL="0" marR="0" algn="l">
              <a:lnSpc>
                <a:spcPct val="107000"/>
              </a:lnSpc>
              <a:spcBef>
                <a:spcPts val="0"/>
              </a:spcBef>
              <a:spcAft>
                <a:spcPts val="2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Countries whose RTAs are still under negotiation, pending approval, or not yet entered into force: </a:t>
            </a:r>
          </a:p>
          <a:p>
            <a:pPr marL="0" marR="0" algn="l">
              <a:lnSpc>
                <a:spcPct val="107000"/>
              </a:lnSpc>
              <a:spcBef>
                <a:spcPts val="0"/>
              </a:spcBef>
              <a:spcAft>
                <a:spcPts val="2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 RTA with China.</a:t>
            </a:r>
          </a:p>
          <a:p>
            <a:pPr marL="0" marR="0" algn="l">
              <a:lnSpc>
                <a:spcPct val="107000"/>
              </a:lnSpc>
              <a:spcBef>
                <a:spcPts val="0"/>
              </a:spcBef>
              <a:spcAft>
                <a:spcPts val="2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 RTA with the European Union.</a:t>
            </a:r>
          </a:p>
          <a:p>
            <a:pPr marL="0" marR="0" algn="l">
              <a:lnSpc>
                <a:spcPct val="107000"/>
              </a:lnSpc>
              <a:spcBef>
                <a:spcPts val="0"/>
              </a:spcBef>
              <a:spcAft>
                <a:spcPts val="2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 RTA with the United States.</a:t>
            </a:r>
          </a:p>
        </p:txBody>
      </p:sp>
      <p:sp>
        <p:nvSpPr>
          <p:cNvPr id="10" name="Subtitle 1"/>
          <p:cNvSpPr txBox="1">
            <a:spLocks/>
          </p:cNvSpPr>
          <p:nvPr/>
        </p:nvSpPr>
        <p:spPr>
          <a:xfrm>
            <a:off x="8132275" y="103412"/>
            <a:ext cx="2907431"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200" b="1" dirty="0">
                <a:solidFill>
                  <a:srgbClr val="0070C0"/>
                </a:solidFill>
              </a:rPr>
              <a:t>Selected  Partners of Three Major Economies</a:t>
            </a:r>
            <a:endParaRPr lang="en-GB" sz="1800" i="1" dirty="0">
              <a:solidFill>
                <a:srgbClr val="0070C0"/>
              </a:solidFill>
            </a:endParaRPr>
          </a:p>
        </p:txBody>
      </p:sp>
      <p:sp>
        <p:nvSpPr>
          <p:cNvPr id="11" name="Rectangle 10">
            <a:extLst>
              <a:ext uri="{FF2B5EF4-FFF2-40B4-BE49-F238E27FC236}">
                <a16:creationId xmlns:a16="http://schemas.microsoft.com/office/drawing/2014/main" id="{147B471B-A898-4D99-ACC1-CE5AEDEA5F66}"/>
              </a:ext>
            </a:extLst>
          </p:cNvPr>
          <p:cNvSpPr/>
          <p:nvPr/>
        </p:nvSpPr>
        <p:spPr>
          <a:xfrm>
            <a:off x="8639307" y="2989574"/>
            <a:ext cx="3334834" cy="200891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F3E80382-F1FB-4E49-B977-C0A4D88F1F0D}"/>
              </a:ext>
            </a:extLst>
          </p:cNvPr>
          <p:cNvSpPr txBox="1"/>
          <p:nvPr/>
        </p:nvSpPr>
        <p:spPr>
          <a:xfrm>
            <a:off x="8721327" y="3059493"/>
            <a:ext cx="3252814" cy="1938992"/>
          </a:xfrm>
          <a:prstGeom prst="rect">
            <a:avLst/>
          </a:prstGeom>
          <a:solidFill>
            <a:srgbClr val="0000FF"/>
          </a:solidFill>
        </p:spPr>
        <p:txBody>
          <a:bodyPr wrap="square">
            <a:spAutoFit/>
          </a:bodyPr>
          <a:lstStyle/>
          <a:p>
            <a:pPr>
              <a:defRPr/>
            </a:pPr>
            <a:r>
              <a:rPr lang="en-US" sz="2400" dirty="0">
                <a:solidFill>
                  <a:prstClr val="white"/>
                </a:solidFill>
              </a:rPr>
              <a:t>The largest economies have distinct historical, geographic, and political ties to their respective FTA partners.</a:t>
            </a:r>
          </a:p>
        </p:txBody>
      </p:sp>
      <p:sp>
        <p:nvSpPr>
          <p:cNvPr id="13" name="Rectangle 12">
            <a:extLst>
              <a:ext uri="{FF2B5EF4-FFF2-40B4-BE49-F238E27FC236}">
                <a16:creationId xmlns:a16="http://schemas.microsoft.com/office/drawing/2014/main" id="{147B471B-A898-4D99-ACC1-CE5AEDEA5F66}"/>
              </a:ext>
            </a:extLst>
          </p:cNvPr>
          <p:cNvSpPr/>
          <p:nvPr/>
        </p:nvSpPr>
        <p:spPr>
          <a:xfrm>
            <a:off x="2668920" y="5230982"/>
            <a:ext cx="9435993" cy="13649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F3E80382-F1FB-4E49-B977-C0A4D88F1F0D}"/>
              </a:ext>
            </a:extLst>
          </p:cNvPr>
          <p:cNvSpPr txBox="1"/>
          <p:nvPr/>
        </p:nvSpPr>
        <p:spPr>
          <a:xfrm>
            <a:off x="2778289" y="5321058"/>
            <a:ext cx="9326623" cy="1200329"/>
          </a:xfrm>
          <a:prstGeom prst="rect">
            <a:avLst/>
          </a:prstGeom>
          <a:solidFill>
            <a:srgbClr val="0000FF"/>
          </a:solidFill>
        </p:spPr>
        <p:txBody>
          <a:bodyPr wrap="square">
            <a:spAutoFit/>
          </a:bodyPr>
          <a:lstStyle/>
          <a:p>
            <a:pPr>
              <a:defRPr/>
            </a:pPr>
            <a:r>
              <a:rPr lang="en-US" sz="2400" dirty="0">
                <a:solidFill>
                  <a:prstClr val="white"/>
                </a:solidFill>
              </a:rPr>
              <a:t>These considerations may be important not just when selecting partners, but in the conduct of negotiations and ultimately in the approval procedures (e.g., if an agreement is supported by a diaspora community).</a:t>
            </a:r>
          </a:p>
        </p:txBody>
      </p:sp>
      <p:pic>
        <p:nvPicPr>
          <p:cNvPr id="2" name="Picture 1">
            <a:extLst>
              <a:ext uri="{FF2B5EF4-FFF2-40B4-BE49-F238E27FC236}">
                <a16:creationId xmlns:a16="http://schemas.microsoft.com/office/drawing/2014/main" id="{A1F6F9C1-A318-860A-8428-846847290212}"/>
              </a:ext>
            </a:extLst>
          </p:cNvPr>
          <p:cNvPicPr>
            <a:picLocks noChangeAspect="1"/>
          </p:cNvPicPr>
          <p:nvPr/>
        </p:nvPicPr>
        <p:blipFill rotWithShape="1">
          <a:blip r:embed="rId4"/>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198597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0" y="1830204"/>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endParaRPr lang="en-US" sz="4400" b="1" dirty="0">
              <a:solidFill>
                <a:srgbClr val="0066CC"/>
              </a:solidFill>
            </a:endParaRPr>
          </a:p>
          <a:p>
            <a:pPr algn="ctr">
              <a:spcAft>
                <a:spcPts val="600"/>
              </a:spcAft>
            </a:pPr>
            <a:r>
              <a:rPr lang="en-US" sz="4400" b="1" dirty="0">
                <a:solidFill>
                  <a:srgbClr val="0066CC"/>
                </a:solidFill>
              </a:rPr>
              <a:t>Political Issues during a Negotiation:</a:t>
            </a:r>
          </a:p>
          <a:p>
            <a:pPr algn="ctr">
              <a:spcAft>
                <a:spcPts val="600"/>
              </a:spcAft>
            </a:pPr>
            <a:r>
              <a:rPr lang="en-US" sz="4400" b="1" dirty="0">
                <a:solidFill>
                  <a:srgbClr val="0066CC"/>
                </a:solidFill>
              </a:rPr>
              <a:t>The Leveraging of Domestic Politics</a:t>
            </a:r>
          </a:p>
        </p:txBody>
      </p:sp>
      <p:pic>
        <p:nvPicPr>
          <p:cNvPr id="3" name="Picture 2">
            <a:extLst>
              <a:ext uri="{FF2B5EF4-FFF2-40B4-BE49-F238E27FC236}">
                <a16:creationId xmlns:a16="http://schemas.microsoft.com/office/drawing/2014/main" id="{394C1AFB-6BFD-1D43-B7C9-7BDD9F94D208}"/>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305330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62647" y="134898"/>
            <a:ext cx="918615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One Common Approach to a Negotiation</a:t>
            </a:r>
          </a:p>
        </p:txBody>
      </p:sp>
      <p:sp>
        <p:nvSpPr>
          <p:cNvPr id="18" name="Freeform 120"/>
          <p:cNvSpPr>
            <a:spLocks noEditPoints="1"/>
          </p:cNvSpPr>
          <p:nvPr/>
        </p:nvSpPr>
        <p:spPr bwMode="auto">
          <a:xfrm>
            <a:off x="83568" y="1292255"/>
            <a:ext cx="2671064" cy="5214929"/>
          </a:xfrm>
          <a:custGeom>
            <a:avLst/>
            <a:gdLst>
              <a:gd name="T0" fmla="*/ 128 w 313"/>
              <a:gd name="T1" fmla="*/ 534 h 613"/>
              <a:gd name="T2" fmla="*/ 136 w 313"/>
              <a:gd name="T3" fmla="*/ 453 h 613"/>
              <a:gd name="T4" fmla="*/ 148 w 313"/>
              <a:gd name="T5" fmla="*/ 350 h 613"/>
              <a:gd name="T6" fmla="*/ 141 w 313"/>
              <a:gd name="T7" fmla="*/ 275 h 613"/>
              <a:gd name="T8" fmla="*/ 137 w 313"/>
              <a:gd name="T9" fmla="*/ 187 h 613"/>
              <a:gd name="T10" fmla="*/ 86 w 313"/>
              <a:gd name="T11" fmla="*/ 292 h 613"/>
              <a:gd name="T12" fmla="*/ 70 w 313"/>
              <a:gd name="T13" fmla="*/ 304 h 613"/>
              <a:gd name="T14" fmla="*/ 65 w 313"/>
              <a:gd name="T15" fmla="*/ 336 h 613"/>
              <a:gd name="T16" fmla="*/ 36 w 313"/>
              <a:gd name="T17" fmla="*/ 434 h 613"/>
              <a:gd name="T18" fmla="*/ 0 w 313"/>
              <a:gd name="T19" fmla="*/ 418 h 613"/>
              <a:gd name="T20" fmla="*/ 25 w 313"/>
              <a:gd name="T21" fmla="*/ 339 h 613"/>
              <a:gd name="T22" fmla="*/ 43 w 313"/>
              <a:gd name="T23" fmla="*/ 299 h 613"/>
              <a:gd name="T24" fmla="*/ 59 w 313"/>
              <a:gd name="T25" fmla="*/ 270 h 613"/>
              <a:gd name="T26" fmla="*/ 104 w 313"/>
              <a:gd name="T27" fmla="*/ 185 h 613"/>
              <a:gd name="T28" fmla="*/ 125 w 313"/>
              <a:gd name="T29" fmla="*/ 109 h 613"/>
              <a:gd name="T30" fmla="*/ 150 w 313"/>
              <a:gd name="T31" fmla="*/ 61 h 613"/>
              <a:gd name="T32" fmla="*/ 164 w 313"/>
              <a:gd name="T33" fmla="*/ 36 h 613"/>
              <a:gd name="T34" fmla="*/ 192 w 313"/>
              <a:gd name="T35" fmla="*/ 3 h 613"/>
              <a:gd name="T36" fmla="*/ 235 w 313"/>
              <a:gd name="T37" fmla="*/ 17 h 613"/>
              <a:gd name="T38" fmla="*/ 252 w 313"/>
              <a:gd name="T39" fmla="*/ 46 h 613"/>
              <a:gd name="T40" fmla="*/ 252 w 313"/>
              <a:gd name="T41" fmla="*/ 65 h 613"/>
              <a:gd name="T42" fmla="*/ 250 w 313"/>
              <a:gd name="T43" fmla="*/ 96 h 613"/>
              <a:gd name="T44" fmla="*/ 236 w 313"/>
              <a:gd name="T45" fmla="*/ 132 h 613"/>
              <a:gd name="T46" fmla="*/ 227 w 313"/>
              <a:gd name="T47" fmla="*/ 132 h 613"/>
              <a:gd name="T48" fmla="*/ 237 w 313"/>
              <a:gd name="T49" fmla="*/ 178 h 613"/>
              <a:gd name="T50" fmla="*/ 286 w 313"/>
              <a:gd name="T51" fmla="*/ 225 h 613"/>
              <a:gd name="T52" fmla="*/ 312 w 313"/>
              <a:gd name="T53" fmla="*/ 196 h 613"/>
              <a:gd name="T54" fmla="*/ 310 w 313"/>
              <a:gd name="T55" fmla="*/ 220 h 613"/>
              <a:gd name="T56" fmla="*/ 285 w 313"/>
              <a:gd name="T57" fmla="*/ 247 h 613"/>
              <a:gd name="T58" fmla="*/ 232 w 313"/>
              <a:gd name="T59" fmla="*/ 243 h 613"/>
              <a:gd name="T60" fmla="*/ 228 w 313"/>
              <a:gd name="T61" fmla="*/ 291 h 613"/>
              <a:gd name="T62" fmla="*/ 239 w 313"/>
              <a:gd name="T63" fmla="*/ 346 h 613"/>
              <a:gd name="T64" fmla="*/ 253 w 313"/>
              <a:gd name="T65" fmla="*/ 422 h 613"/>
              <a:gd name="T66" fmla="*/ 228 w 313"/>
              <a:gd name="T67" fmla="*/ 479 h 613"/>
              <a:gd name="T68" fmla="*/ 212 w 313"/>
              <a:gd name="T69" fmla="*/ 568 h 613"/>
              <a:gd name="T70" fmla="*/ 231 w 313"/>
              <a:gd name="T71" fmla="*/ 604 h 613"/>
              <a:gd name="T72" fmla="*/ 189 w 313"/>
              <a:gd name="T73" fmla="*/ 597 h 613"/>
              <a:gd name="T74" fmla="*/ 178 w 313"/>
              <a:gd name="T75" fmla="*/ 595 h 613"/>
              <a:gd name="T76" fmla="*/ 179 w 313"/>
              <a:gd name="T77" fmla="*/ 603 h 613"/>
              <a:gd name="T78" fmla="*/ 134 w 313"/>
              <a:gd name="T79" fmla="*/ 590 h 613"/>
              <a:gd name="T80" fmla="*/ 120 w 313"/>
              <a:gd name="T81" fmla="*/ 604 h 613"/>
              <a:gd name="T82" fmla="*/ 115 w 313"/>
              <a:gd name="T83" fmla="*/ 561 h 613"/>
              <a:gd name="T84" fmla="*/ 170 w 313"/>
              <a:gd name="T85" fmla="*/ 484 h 613"/>
              <a:gd name="T86" fmla="*/ 156 w 313"/>
              <a:gd name="T87" fmla="*/ 568 h 613"/>
              <a:gd name="T88" fmla="*/ 165 w 313"/>
              <a:gd name="T89" fmla="*/ 568 h 613"/>
              <a:gd name="T90" fmla="*/ 186 w 313"/>
              <a:gd name="T91" fmla="*/ 530 h 613"/>
              <a:gd name="T92" fmla="*/ 202 w 313"/>
              <a:gd name="T93" fmla="*/ 431 h 613"/>
              <a:gd name="T94" fmla="*/ 178 w 313"/>
              <a:gd name="T95" fmla="*/ 44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613">
                <a:moveTo>
                  <a:pt x="115" y="561"/>
                </a:moveTo>
                <a:cubicBezTo>
                  <a:pt x="117" y="553"/>
                  <a:pt x="127" y="544"/>
                  <a:pt x="128" y="534"/>
                </a:cubicBezTo>
                <a:cubicBezTo>
                  <a:pt x="130" y="525"/>
                  <a:pt x="131" y="500"/>
                  <a:pt x="131" y="487"/>
                </a:cubicBezTo>
                <a:cubicBezTo>
                  <a:pt x="132" y="474"/>
                  <a:pt x="133" y="463"/>
                  <a:pt x="136" y="453"/>
                </a:cubicBezTo>
                <a:cubicBezTo>
                  <a:pt x="138" y="442"/>
                  <a:pt x="150" y="415"/>
                  <a:pt x="150" y="404"/>
                </a:cubicBezTo>
                <a:cubicBezTo>
                  <a:pt x="150" y="393"/>
                  <a:pt x="149" y="362"/>
                  <a:pt x="148" y="350"/>
                </a:cubicBezTo>
                <a:cubicBezTo>
                  <a:pt x="147" y="338"/>
                  <a:pt x="146" y="306"/>
                  <a:pt x="146" y="301"/>
                </a:cubicBezTo>
                <a:cubicBezTo>
                  <a:pt x="139" y="297"/>
                  <a:pt x="139" y="286"/>
                  <a:pt x="141" y="275"/>
                </a:cubicBezTo>
                <a:cubicBezTo>
                  <a:pt x="142" y="264"/>
                  <a:pt x="151" y="231"/>
                  <a:pt x="148" y="222"/>
                </a:cubicBezTo>
                <a:cubicBezTo>
                  <a:pt x="145" y="212"/>
                  <a:pt x="139" y="196"/>
                  <a:pt x="137" y="187"/>
                </a:cubicBezTo>
                <a:cubicBezTo>
                  <a:pt x="121" y="215"/>
                  <a:pt x="97" y="268"/>
                  <a:pt x="94" y="275"/>
                </a:cubicBezTo>
                <a:cubicBezTo>
                  <a:pt x="91" y="283"/>
                  <a:pt x="89" y="287"/>
                  <a:pt x="86" y="292"/>
                </a:cubicBezTo>
                <a:cubicBezTo>
                  <a:pt x="81" y="290"/>
                  <a:pt x="77" y="289"/>
                  <a:pt x="75" y="295"/>
                </a:cubicBezTo>
                <a:cubicBezTo>
                  <a:pt x="73" y="301"/>
                  <a:pt x="73" y="301"/>
                  <a:pt x="70" y="304"/>
                </a:cubicBezTo>
                <a:cubicBezTo>
                  <a:pt x="68" y="306"/>
                  <a:pt x="65" y="307"/>
                  <a:pt x="65" y="309"/>
                </a:cubicBezTo>
                <a:lnTo>
                  <a:pt x="65" y="336"/>
                </a:lnTo>
                <a:cubicBezTo>
                  <a:pt x="65" y="342"/>
                  <a:pt x="61" y="379"/>
                  <a:pt x="60" y="387"/>
                </a:cubicBezTo>
                <a:cubicBezTo>
                  <a:pt x="54" y="407"/>
                  <a:pt x="44" y="424"/>
                  <a:pt x="36" y="434"/>
                </a:cubicBezTo>
                <a:cubicBezTo>
                  <a:pt x="28" y="444"/>
                  <a:pt x="13" y="450"/>
                  <a:pt x="7" y="444"/>
                </a:cubicBezTo>
                <a:cubicBezTo>
                  <a:pt x="1" y="437"/>
                  <a:pt x="0" y="430"/>
                  <a:pt x="0" y="418"/>
                </a:cubicBezTo>
                <a:cubicBezTo>
                  <a:pt x="0" y="405"/>
                  <a:pt x="5" y="383"/>
                  <a:pt x="7" y="373"/>
                </a:cubicBezTo>
                <a:cubicBezTo>
                  <a:pt x="10" y="363"/>
                  <a:pt x="19" y="348"/>
                  <a:pt x="25" y="339"/>
                </a:cubicBezTo>
                <a:cubicBezTo>
                  <a:pt x="31" y="331"/>
                  <a:pt x="41" y="322"/>
                  <a:pt x="45" y="317"/>
                </a:cubicBezTo>
                <a:cubicBezTo>
                  <a:pt x="41" y="312"/>
                  <a:pt x="38" y="303"/>
                  <a:pt x="43" y="299"/>
                </a:cubicBezTo>
                <a:cubicBezTo>
                  <a:pt x="47" y="294"/>
                  <a:pt x="49" y="287"/>
                  <a:pt x="56" y="282"/>
                </a:cubicBezTo>
                <a:cubicBezTo>
                  <a:pt x="54" y="278"/>
                  <a:pt x="57" y="278"/>
                  <a:pt x="59" y="270"/>
                </a:cubicBezTo>
                <a:cubicBezTo>
                  <a:pt x="60" y="261"/>
                  <a:pt x="82" y="225"/>
                  <a:pt x="86" y="217"/>
                </a:cubicBezTo>
                <a:cubicBezTo>
                  <a:pt x="91" y="209"/>
                  <a:pt x="102" y="193"/>
                  <a:pt x="104" y="185"/>
                </a:cubicBezTo>
                <a:cubicBezTo>
                  <a:pt x="106" y="176"/>
                  <a:pt x="118" y="151"/>
                  <a:pt x="118" y="141"/>
                </a:cubicBezTo>
                <a:cubicBezTo>
                  <a:pt x="118" y="131"/>
                  <a:pt x="120" y="115"/>
                  <a:pt x="125" y="109"/>
                </a:cubicBezTo>
                <a:cubicBezTo>
                  <a:pt x="130" y="103"/>
                  <a:pt x="141" y="96"/>
                  <a:pt x="149" y="93"/>
                </a:cubicBezTo>
                <a:cubicBezTo>
                  <a:pt x="147" y="80"/>
                  <a:pt x="147" y="66"/>
                  <a:pt x="150" y="61"/>
                </a:cubicBezTo>
                <a:cubicBezTo>
                  <a:pt x="152" y="56"/>
                  <a:pt x="154" y="49"/>
                  <a:pt x="154" y="45"/>
                </a:cubicBezTo>
                <a:cubicBezTo>
                  <a:pt x="154" y="41"/>
                  <a:pt x="159" y="36"/>
                  <a:pt x="164" y="36"/>
                </a:cubicBezTo>
                <a:cubicBezTo>
                  <a:pt x="170" y="36"/>
                  <a:pt x="170" y="17"/>
                  <a:pt x="175" y="12"/>
                </a:cubicBezTo>
                <a:cubicBezTo>
                  <a:pt x="180" y="8"/>
                  <a:pt x="187" y="4"/>
                  <a:pt x="192" y="3"/>
                </a:cubicBezTo>
                <a:cubicBezTo>
                  <a:pt x="198" y="2"/>
                  <a:pt x="208" y="0"/>
                  <a:pt x="217" y="4"/>
                </a:cubicBezTo>
                <a:cubicBezTo>
                  <a:pt x="226" y="7"/>
                  <a:pt x="229" y="12"/>
                  <a:pt x="235" y="17"/>
                </a:cubicBezTo>
                <a:cubicBezTo>
                  <a:pt x="241" y="23"/>
                  <a:pt x="239" y="28"/>
                  <a:pt x="245" y="33"/>
                </a:cubicBezTo>
                <a:cubicBezTo>
                  <a:pt x="250" y="38"/>
                  <a:pt x="257" y="44"/>
                  <a:pt x="252" y="46"/>
                </a:cubicBezTo>
                <a:cubicBezTo>
                  <a:pt x="248" y="49"/>
                  <a:pt x="250" y="49"/>
                  <a:pt x="251" y="54"/>
                </a:cubicBezTo>
                <a:cubicBezTo>
                  <a:pt x="252" y="59"/>
                  <a:pt x="255" y="63"/>
                  <a:pt x="252" y="65"/>
                </a:cubicBezTo>
                <a:cubicBezTo>
                  <a:pt x="248" y="67"/>
                  <a:pt x="247" y="74"/>
                  <a:pt x="249" y="78"/>
                </a:cubicBezTo>
                <a:cubicBezTo>
                  <a:pt x="250" y="81"/>
                  <a:pt x="252" y="85"/>
                  <a:pt x="250" y="96"/>
                </a:cubicBezTo>
                <a:cubicBezTo>
                  <a:pt x="249" y="106"/>
                  <a:pt x="249" y="119"/>
                  <a:pt x="246" y="123"/>
                </a:cubicBezTo>
                <a:cubicBezTo>
                  <a:pt x="242" y="127"/>
                  <a:pt x="236" y="128"/>
                  <a:pt x="236" y="132"/>
                </a:cubicBezTo>
                <a:cubicBezTo>
                  <a:pt x="236" y="136"/>
                  <a:pt x="233" y="134"/>
                  <a:pt x="233" y="134"/>
                </a:cubicBezTo>
                <a:cubicBezTo>
                  <a:pt x="233" y="134"/>
                  <a:pt x="225" y="125"/>
                  <a:pt x="227" y="132"/>
                </a:cubicBezTo>
                <a:cubicBezTo>
                  <a:pt x="229" y="139"/>
                  <a:pt x="234" y="148"/>
                  <a:pt x="235" y="152"/>
                </a:cubicBezTo>
                <a:cubicBezTo>
                  <a:pt x="236" y="157"/>
                  <a:pt x="237" y="168"/>
                  <a:pt x="237" y="178"/>
                </a:cubicBezTo>
                <a:cubicBezTo>
                  <a:pt x="237" y="187"/>
                  <a:pt x="234" y="197"/>
                  <a:pt x="232" y="206"/>
                </a:cubicBezTo>
                <a:cubicBezTo>
                  <a:pt x="244" y="213"/>
                  <a:pt x="282" y="222"/>
                  <a:pt x="286" y="225"/>
                </a:cubicBezTo>
                <a:cubicBezTo>
                  <a:pt x="294" y="215"/>
                  <a:pt x="298" y="204"/>
                  <a:pt x="301" y="201"/>
                </a:cubicBezTo>
                <a:cubicBezTo>
                  <a:pt x="304" y="197"/>
                  <a:pt x="313" y="188"/>
                  <a:pt x="312" y="196"/>
                </a:cubicBezTo>
                <a:cubicBezTo>
                  <a:pt x="310" y="204"/>
                  <a:pt x="308" y="209"/>
                  <a:pt x="310" y="212"/>
                </a:cubicBezTo>
                <a:cubicBezTo>
                  <a:pt x="311" y="214"/>
                  <a:pt x="312" y="217"/>
                  <a:pt x="310" y="220"/>
                </a:cubicBezTo>
                <a:cubicBezTo>
                  <a:pt x="307" y="224"/>
                  <a:pt x="301" y="230"/>
                  <a:pt x="297" y="235"/>
                </a:cubicBezTo>
                <a:cubicBezTo>
                  <a:pt x="294" y="240"/>
                  <a:pt x="286" y="241"/>
                  <a:pt x="285" y="247"/>
                </a:cubicBezTo>
                <a:cubicBezTo>
                  <a:pt x="284" y="252"/>
                  <a:pt x="281" y="263"/>
                  <a:pt x="273" y="257"/>
                </a:cubicBezTo>
                <a:cubicBezTo>
                  <a:pt x="265" y="252"/>
                  <a:pt x="253" y="252"/>
                  <a:pt x="232" y="243"/>
                </a:cubicBezTo>
                <a:cubicBezTo>
                  <a:pt x="237" y="261"/>
                  <a:pt x="236" y="264"/>
                  <a:pt x="235" y="273"/>
                </a:cubicBezTo>
                <a:cubicBezTo>
                  <a:pt x="234" y="281"/>
                  <a:pt x="233" y="286"/>
                  <a:pt x="228" y="291"/>
                </a:cubicBezTo>
                <a:cubicBezTo>
                  <a:pt x="224" y="292"/>
                  <a:pt x="222" y="292"/>
                  <a:pt x="225" y="299"/>
                </a:cubicBezTo>
                <a:cubicBezTo>
                  <a:pt x="228" y="306"/>
                  <a:pt x="233" y="331"/>
                  <a:pt x="239" y="346"/>
                </a:cubicBezTo>
                <a:cubicBezTo>
                  <a:pt x="246" y="361"/>
                  <a:pt x="250" y="383"/>
                  <a:pt x="251" y="392"/>
                </a:cubicBezTo>
                <a:cubicBezTo>
                  <a:pt x="252" y="402"/>
                  <a:pt x="255" y="416"/>
                  <a:pt x="253" y="422"/>
                </a:cubicBezTo>
                <a:cubicBezTo>
                  <a:pt x="250" y="428"/>
                  <a:pt x="249" y="429"/>
                  <a:pt x="246" y="435"/>
                </a:cubicBezTo>
                <a:cubicBezTo>
                  <a:pt x="242" y="441"/>
                  <a:pt x="232" y="470"/>
                  <a:pt x="228" y="479"/>
                </a:cubicBezTo>
                <a:cubicBezTo>
                  <a:pt x="223" y="489"/>
                  <a:pt x="217" y="505"/>
                  <a:pt x="217" y="516"/>
                </a:cubicBezTo>
                <a:cubicBezTo>
                  <a:pt x="217" y="528"/>
                  <a:pt x="212" y="559"/>
                  <a:pt x="212" y="568"/>
                </a:cubicBezTo>
                <a:cubicBezTo>
                  <a:pt x="212" y="576"/>
                  <a:pt x="213" y="585"/>
                  <a:pt x="213" y="594"/>
                </a:cubicBezTo>
                <a:cubicBezTo>
                  <a:pt x="224" y="600"/>
                  <a:pt x="228" y="603"/>
                  <a:pt x="231" y="604"/>
                </a:cubicBezTo>
                <a:cubicBezTo>
                  <a:pt x="233" y="605"/>
                  <a:pt x="233" y="613"/>
                  <a:pt x="221" y="611"/>
                </a:cubicBezTo>
                <a:cubicBezTo>
                  <a:pt x="209" y="608"/>
                  <a:pt x="193" y="605"/>
                  <a:pt x="189" y="597"/>
                </a:cubicBezTo>
                <a:cubicBezTo>
                  <a:pt x="184" y="589"/>
                  <a:pt x="179" y="586"/>
                  <a:pt x="175" y="578"/>
                </a:cubicBezTo>
                <a:cubicBezTo>
                  <a:pt x="176" y="586"/>
                  <a:pt x="178" y="595"/>
                  <a:pt x="178" y="595"/>
                </a:cubicBezTo>
                <a:cubicBezTo>
                  <a:pt x="178" y="595"/>
                  <a:pt x="179" y="595"/>
                  <a:pt x="184" y="598"/>
                </a:cubicBezTo>
                <a:cubicBezTo>
                  <a:pt x="188" y="601"/>
                  <a:pt x="191" y="603"/>
                  <a:pt x="179" y="603"/>
                </a:cubicBezTo>
                <a:cubicBezTo>
                  <a:pt x="168" y="604"/>
                  <a:pt x="150" y="608"/>
                  <a:pt x="146" y="605"/>
                </a:cubicBezTo>
                <a:cubicBezTo>
                  <a:pt x="142" y="603"/>
                  <a:pt x="138" y="594"/>
                  <a:pt x="134" y="590"/>
                </a:cubicBezTo>
                <a:cubicBezTo>
                  <a:pt x="131" y="587"/>
                  <a:pt x="128" y="581"/>
                  <a:pt x="121" y="579"/>
                </a:cubicBezTo>
                <a:cubicBezTo>
                  <a:pt x="121" y="587"/>
                  <a:pt x="120" y="604"/>
                  <a:pt x="120" y="604"/>
                </a:cubicBezTo>
                <a:lnTo>
                  <a:pt x="113" y="603"/>
                </a:lnTo>
                <a:cubicBezTo>
                  <a:pt x="113" y="603"/>
                  <a:pt x="113" y="570"/>
                  <a:pt x="115" y="561"/>
                </a:cubicBezTo>
                <a:close/>
                <a:moveTo>
                  <a:pt x="178" y="447"/>
                </a:moveTo>
                <a:cubicBezTo>
                  <a:pt x="176" y="454"/>
                  <a:pt x="171" y="473"/>
                  <a:pt x="170" y="484"/>
                </a:cubicBezTo>
                <a:cubicBezTo>
                  <a:pt x="169" y="495"/>
                  <a:pt x="159" y="520"/>
                  <a:pt x="156" y="532"/>
                </a:cubicBezTo>
                <a:cubicBezTo>
                  <a:pt x="154" y="544"/>
                  <a:pt x="156" y="562"/>
                  <a:pt x="156" y="568"/>
                </a:cubicBezTo>
                <a:cubicBezTo>
                  <a:pt x="156" y="574"/>
                  <a:pt x="162" y="587"/>
                  <a:pt x="167" y="592"/>
                </a:cubicBezTo>
                <a:cubicBezTo>
                  <a:pt x="168" y="590"/>
                  <a:pt x="165" y="575"/>
                  <a:pt x="165" y="568"/>
                </a:cubicBezTo>
                <a:cubicBezTo>
                  <a:pt x="165" y="561"/>
                  <a:pt x="165" y="557"/>
                  <a:pt x="171" y="552"/>
                </a:cubicBezTo>
                <a:cubicBezTo>
                  <a:pt x="178" y="546"/>
                  <a:pt x="183" y="539"/>
                  <a:pt x="186" y="530"/>
                </a:cubicBezTo>
                <a:cubicBezTo>
                  <a:pt x="189" y="521"/>
                  <a:pt x="192" y="489"/>
                  <a:pt x="192" y="479"/>
                </a:cubicBezTo>
                <a:cubicBezTo>
                  <a:pt x="192" y="470"/>
                  <a:pt x="195" y="448"/>
                  <a:pt x="202" y="431"/>
                </a:cubicBezTo>
                <a:cubicBezTo>
                  <a:pt x="192" y="431"/>
                  <a:pt x="194" y="430"/>
                  <a:pt x="182" y="432"/>
                </a:cubicBezTo>
                <a:cubicBezTo>
                  <a:pt x="180" y="439"/>
                  <a:pt x="179" y="441"/>
                  <a:pt x="178" y="44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ounded Rectangle 12"/>
          <p:cNvSpPr/>
          <p:nvPr/>
        </p:nvSpPr>
        <p:spPr>
          <a:xfrm>
            <a:off x="2604666" y="1366642"/>
            <a:ext cx="6996533" cy="127542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604668" y="1394171"/>
            <a:ext cx="6844130" cy="1200329"/>
          </a:xfrm>
          <a:prstGeom prst="rect">
            <a:avLst/>
          </a:prstGeom>
          <a:noFill/>
        </p:spPr>
        <p:txBody>
          <a:bodyPr wrap="square" rtlCol="0">
            <a:spAutoFit/>
          </a:bodyPr>
          <a:lstStyle/>
          <a:p>
            <a:pPr algn="ctr"/>
            <a:r>
              <a:rPr lang="en-US" dirty="0">
                <a:latin typeface="Comic Sans MS" panose="030F0702030302020204" pitchFamily="66" charset="0"/>
              </a:rPr>
              <a:t>YOUR PROPOSAL IS INTERESTING, BUT THERE IS NO CHANCE THAT OUR LEGISLATURE WOULD EVER APPROVE IT. YOU HAD BETTER REACH AN AGREEMENT WITH US BEFORE THEY DO SOMETHING UNILATERALLY.</a:t>
            </a:r>
          </a:p>
        </p:txBody>
      </p:sp>
      <p:sp>
        <p:nvSpPr>
          <p:cNvPr id="14" name="Freeform 13"/>
          <p:cNvSpPr/>
          <p:nvPr/>
        </p:nvSpPr>
        <p:spPr>
          <a:xfrm rot="395520">
            <a:off x="2363826" y="1828798"/>
            <a:ext cx="274056" cy="175098"/>
          </a:xfrm>
          <a:custGeom>
            <a:avLst/>
            <a:gdLst>
              <a:gd name="connsiteX0" fmla="*/ 272375 w 301558"/>
              <a:gd name="connsiteY0" fmla="*/ 0 h 185931"/>
              <a:gd name="connsiteX1" fmla="*/ 243192 w 301558"/>
              <a:gd name="connsiteY1" fmla="*/ 48639 h 185931"/>
              <a:gd name="connsiteX2" fmla="*/ 204281 w 301558"/>
              <a:gd name="connsiteY2" fmla="*/ 58366 h 185931"/>
              <a:gd name="connsiteX3" fmla="*/ 175098 w 301558"/>
              <a:gd name="connsiteY3" fmla="*/ 68094 h 185931"/>
              <a:gd name="connsiteX4" fmla="*/ 107005 w 301558"/>
              <a:gd name="connsiteY4" fmla="*/ 87549 h 185931"/>
              <a:gd name="connsiteX5" fmla="*/ 77822 w 301558"/>
              <a:gd name="connsiteY5" fmla="*/ 97277 h 185931"/>
              <a:gd name="connsiteX6" fmla="*/ 0 w 301558"/>
              <a:gd name="connsiteY6" fmla="*/ 116732 h 185931"/>
              <a:gd name="connsiteX7" fmla="*/ 77822 w 301558"/>
              <a:gd name="connsiteY7" fmla="*/ 136188 h 185931"/>
              <a:gd name="connsiteX8" fmla="*/ 107005 w 301558"/>
              <a:gd name="connsiteY8" fmla="*/ 155643 h 185931"/>
              <a:gd name="connsiteX9" fmla="*/ 175098 w 301558"/>
              <a:gd name="connsiteY9" fmla="*/ 175098 h 185931"/>
              <a:gd name="connsiteX10" fmla="*/ 204281 w 301558"/>
              <a:gd name="connsiteY10" fmla="*/ 184826 h 185931"/>
              <a:gd name="connsiteX11" fmla="*/ 301558 w 301558"/>
              <a:gd name="connsiteY11" fmla="*/ 184826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58" h="185931">
                <a:moveTo>
                  <a:pt x="272375" y="0"/>
                </a:moveTo>
                <a:cubicBezTo>
                  <a:pt x="262647" y="16213"/>
                  <a:pt x="257548" y="36334"/>
                  <a:pt x="243192" y="48639"/>
                </a:cubicBezTo>
                <a:cubicBezTo>
                  <a:pt x="233041" y="57340"/>
                  <a:pt x="217136" y="54693"/>
                  <a:pt x="204281" y="58366"/>
                </a:cubicBezTo>
                <a:cubicBezTo>
                  <a:pt x="194422" y="61183"/>
                  <a:pt x="184919" y="65148"/>
                  <a:pt x="175098" y="68094"/>
                </a:cubicBezTo>
                <a:cubicBezTo>
                  <a:pt x="152488" y="74877"/>
                  <a:pt x="129615" y="80766"/>
                  <a:pt x="107005" y="87549"/>
                </a:cubicBezTo>
                <a:cubicBezTo>
                  <a:pt x="97184" y="90495"/>
                  <a:pt x="87715" y="94579"/>
                  <a:pt x="77822" y="97277"/>
                </a:cubicBezTo>
                <a:cubicBezTo>
                  <a:pt x="52025" y="104312"/>
                  <a:pt x="0" y="116732"/>
                  <a:pt x="0" y="116732"/>
                </a:cubicBezTo>
                <a:cubicBezTo>
                  <a:pt x="18502" y="120432"/>
                  <a:pt x="57879" y="126217"/>
                  <a:pt x="77822" y="136188"/>
                </a:cubicBezTo>
                <a:cubicBezTo>
                  <a:pt x="88279" y="141416"/>
                  <a:pt x="96548" y="150415"/>
                  <a:pt x="107005" y="155643"/>
                </a:cubicBezTo>
                <a:cubicBezTo>
                  <a:pt x="122558" y="163420"/>
                  <a:pt x="160547" y="170941"/>
                  <a:pt x="175098" y="175098"/>
                </a:cubicBezTo>
                <a:cubicBezTo>
                  <a:pt x="184957" y="177915"/>
                  <a:pt x="194057" y="184040"/>
                  <a:pt x="204281" y="184826"/>
                </a:cubicBezTo>
                <a:cubicBezTo>
                  <a:pt x="236611" y="187313"/>
                  <a:pt x="269132" y="184826"/>
                  <a:pt x="301558" y="184826"/>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425502" y="3392971"/>
            <a:ext cx="6420838" cy="74432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Subtitle 1"/>
          <p:cNvSpPr txBox="1">
            <a:spLocks/>
          </p:cNvSpPr>
          <p:nvPr/>
        </p:nvSpPr>
        <p:spPr>
          <a:xfrm>
            <a:off x="4629784" y="3499839"/>
            <a:ext cx="661273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What do we typically call this maneuver? </a:t>
            </a:r>
            <a:endParaRPr lang="en-GB" dirty="0">
              <a:solidFill>
                <a:schemeClr val="bg1"/>
              </a:solidFill>
            </a:endParaRPr>
          </a:p>
        </p:txBody>
      </p:sp>
      <p:sp>
        <p:nvSpPr>
          <p:cNvPr id="23" name="Rectangle 22"/>
          <p:cNvSpPr/>
          <p:nvPr/>
        </p:nvSpPr>
        <p:spPr>
          <a:xfrm>
            <a:off x="2797629" y="4655526"/>
            <a:ext cx="9029615" cy="112147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Subtitle 1"/>
          <p:cNvSpPr txBox="1">
            <a:spLocks/>
          </p:cNvSpPr>
          <p:nvPr/>
        </p:nvSpPr>
        <p:spPr>
          <a:xfrm>
            <a:off x="2986391" y="4712311"/>
            <a:ext cx="9118523"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This is usually called the Good Cop, Bad Cop after the scene one often sees in the movie versions of interrogations. </a:t>
            </a:r>
            <a:endParaRPr lang="en-GB" dirty="0">
              <a:solidFill>
                <a:schemeClr val="bg1"/>
              </a:solidFill>
            </a:endParaRPr>
          </a:p>
        </p:txBody>
      </p:sp>
      <p:pic>
        <p:nvPicPr>
          <p:cNvPr id="3" name="Picture 2">
            <a:extLst>
              <a:ext uri="{FF2B5EF4-FFF2-40B4-BE49-F238E27FC236}">
                <a16:creationId xmlns:a16="http://schemas.microsoft.com/office/drawing/2014/main" id="{9AEBF55B-CA73-6D16-81EA-A4287A76686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322058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262647" y="134898"/>
            <a:ext cx="918615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One Common Approach to a Negotiation</a:t>
            </a:r>
          </a:p>
        </p:txBody>
      </p:sp>
      <p:sp>
        <p:nvSpPr>
          <p:cNvPr id="18" name="Freeform 120"/>
          <p:cNvSpPr>
            <a:spLocks noEditPoints="1"/>
          </p:cNvSpPr>
          <p:nvPr/>
        </p:nvSpPr>
        <p:spPr bwMode="auto">
          <a:xfrm>
            <a:off x="83568" y="1292255"/>
            <a:ext cx="2671064" cy="5214929"/>
          </a:xfrm>
          <a:custGeom>
            <a:avLst/>
            <a:gdLst>
              <a:gd name="T0" fmla="*/ 128 w 313"/>
              <a:gd name="T1" fmla="*/ 534 h 613"/>
              <a:gd name="T2" fmla="*/ 136 w 313"/>
              <a:gd name="T3" fmla="*/ 453 h 613"/>
              <a:gd name="T4" fmla="*/ 148 w 313"/>
              <a:gd name="T5" fmla="*/ 350 h 613"/>
              <a:gd name="T6" fmla="*/ 141 w 313"/>
              <a:gd name="T7" fmla="*/ 275 h 613"/>
              <a:gd name="T8" fmla="*/ 137 w 313"/>
              <a:gd name="T9" fmla="*/ 187 h 613"/>
              <a:gd name="T10" fmla="*/ 86 w 313"/>
              <a:gd name="T11" fmla="*/ 292 h 613"/>
              <a:gd name="T12" fmla="*/ 70 w 313"/>
              <a:gd name="T13" fmla="*/ 304 h 613"/>
              <a:gd name="T14" fmla="*/ 65 w 313"/>
              <a:gd name="T15" fmla="*/ 336 h 613"/>
              <a:gd name="T16" fmla="*/ 36 w 313"/>
              <a:gd name="T17" fmla="*/ 434 h 613"/>
              <a:gd name="T18" fmla="*/ 0 w 313"/>
              <a:gd name="T19" fmla="*/ 418 h 613"/>
              <a:gd name="T20" fmla="*/ 25 w 313"/>
              <a:gd name="T21" fmla="*/ 339 h 613"/>
              <a:gd name="T22" fmla="*/ 43 w 313"/>
              <a:gd name="T23" fmla="*/ 299 h 613"/>
              <a:gd name="T24" fmla="*/ 59 w 313"/>
              <a:gd name="T25" fmla="*/ 270 h 613"/>
              <a:gd name="T26" fmla="*/ 104 w 313"/>
              <a:gd name="T27" fmla="*/ 185 h 613"/>
              <a:gd name="T28" fmla="*/ 125 w 313"/>
              <a:gd name="T29" fmla="*/ 109 h 613"/>
              <a:gd name="T30" fmla="*/ 150 w 313"/>
              <a:gd name="T31" fmla="*/ 61 h 613"/>
              <a:gd name="T32" fmla="*/ 164 w 313"/>
              <a:gd name="T33" fmla="*/ 36 h 613"/>
              <a:gd name="T34" fmla="*/ 192 w 313"/>
              <a:gd name="T35" fmla="*/ 3 h 613"/>
              <a:gd name="T36" fmla="*/ 235 w 313"/>
              <a:gd name="T37" fmla="*/ 17 h 613"/>
              <a:gd name="T38" fmla="*/ 252 w 313"/>
              <a:gd name="T39" fmla="*/ 46 h 613"/>
              <a:gd name="T40" fmla="*/ 252 w 313"/>
              <a:gd name="T41" fmla="*/ 65 h 613"/>
              <a:gd name="T42" fmla="*/ 250 w 313"/>
              <a:gd name="T43" fmla="*/ 96 h 613"/>
              <a:gd name="T44" fmla="*/ 236 w 313"/>
              <a:gd name="T45" fmla="*/ 132 h 613"/>
              <a:gd name="T46" fmla="*/ 227 w 313"/>
              <a:gd name="T47" fmla="*/ 132 h 613"/>
              <a:gd name="T48" fmla="*/ 237 w 313"/>
              <a:gd name="T49" fmla="*/ 178 h 613"/>
              <a:gd name="T50" fmla="*/ 286 w 313"/>
              <a:gd name="T51" fmla="*/ 225 h 613"/>
              <a:gd name="T52" fmla="*/ 312 w 313"/>
              <a:gd name="T53" fmla="*/ 196 h 613"/>
              <a:gd name="T54" fmla="*/ 310 w 313"/>
              <a:gd name="T55" fmla="*/ 220 h 613"/>
              <a:gd name="T56" fmla="*/ 285 w 313"/>
              <a:gd name="T57" fmla="*/ 247 h 613"/>
              <a:gd name="T58" fmla="*/ 232 w 313"/>
              <a:gd name="T59" fmla="*/ 243 h 613"/>
              <a:gd name="T60" fmla="*/ 228 w 313"/>
              <a:gd name="T61" fmla="*/ 291 h 613"/>
              <a:gd name="T62" fmla="*/ 239 w 313"/>
              <a:gd name="T63" fmla="*/ 346 h 613"/>
              <a:gd name="T64" fmla="*/ 253 w 313"/>
              <a:gd name="T65" fmla="*/ 422 h 613"/>
              <a:gd name="T66" fmla="*/ 228 w 313"/>
              <a:gd name="T67" fmla="*/ 479 h 613"/>
              <a:gd name="T68" fmla="*/ 212 w 313"/>
              <a:gd name="T69" fmla="*/ 568 h 613"/>
              <a:gd name="T70" fmla="*/ 231 w 313"/>
              <a:gd name="T71" fmla="*/ 604 h 613"/>
              <a:gd name="T72" fmla="*/ 189 w 313"/>
              <a:gd name="T73" fmla="*/ 597 h 613"/>
              <a:gd name="T74" fmla="*/ 178 w 313"/>
              <a:gd name="T75" fmla="*/ 595 h 613"/>
              <a:gd name="T76" fmla="*/ 179 w 313"/>
              <a:gd name="T77" fmla="*/ 603 h 613"/>
              <a:gd name="T78" fmla="*/ 134 w 313"/>
              <a:gd name="T79" fmla="*/ 590 h 613"/>
              <a:gd name="T80" fmla="*/ 120 w 313"/>
              <a:gd name="T81" fmla="*/ 604 h 613"/>
              <a:gd name="T82" fmla="*/ 115 w 313"/>
              <a:gd name="T83" fmla="*/ 561 h 613"/>
              <a:gd name="T84" fmla="*/ 170 w 313"/>
              <a:gd name="T85" fmla="*/ 484 h 613"/>
              <a:gd name="T86" fmla="*/ 156 w 313"/>
              <a:gd name="T87" fmla="*/ 568 h 613"/>
              <a:gd name="T88" fmla="*/ 165 w 313"/>
              <a:gd name="T89" fmla="*/ 568 h 613"/>
              <a:gd name="T90" fmla="*/ 186 w 313"/>
              <a:gd name="T91" fmla="*/ 530 h 613"/>
              <a:gd name="T92" fmla="*/ 202 w 313"/>
              <a:gd name="T93" fmla="*/ 431 h 613"/>
              <a:gd name="T94" fmla="*/ 178 w 313"/>
              <a:gd name="T95" fmla="*/ 44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613">
                <a:moveTo>
                  <a:pt x="115" y="561"/>
                </a:moveTo>
                <a:cubicBezTo>
                  <a:pt x="117" y="553"/>
                  <a:pt x="127" y="544"/>
                  <a:pt x="128" y="534"/>
                </a:cubicBezTo>
                <a:cubicBezTo>
                  <a:pt x="130" y="525"/>
                  <a:pt x="131" y="500"/>
                  <a:pt x="131" y="487"/>
                </a:cubicBezTo>
                <a:cubicBezTo>
                  <a:pt x="132" y="474"/>
                  <a:pt x="133" y="463"/>
                  <a:pt x="136" y="453"/>
                </a:cubicBezTo>
                <a:cubicBezTo>
                  <a:pt x="138" y="442"/>
                  <a:pt x="150" y="415"/>
                  <a:pt x="150" y="404"/>
                </a:cubicBezTo>
                <a:cubicBezTo>
                  <a:pt x="150" y="393"/>
                  <a:pt x="149" y="362"/>
                  <a:pt x="148" y="350"/>
                </a:cubicBezTo>
                <a:cubicBezTo>
                  <a:pt x="147" y="338"/>
                  <a:pt x="146" y="306"/>
                  <a:pt x="146" y="301"/>
                </a:cubicBezTo>
                <a:cubicBezTo>
                  <a:pt x="139" y="297"/>
                  <a:pt x="139" y="286"/>
                  <a:pt x="141" y="275"/>
                </a:cubicBezTo>
                <a:cubicBezTo>
                  <a:pt x="142" y="264"/>
                  <a:pt x="151" y="231"/>
                  <a:pt x="148" y="222"/>
                </a:cubicBezTo>
                <a:cubicBezTo>
                  <a:pt x="145" y="212"/>
                  <a:pt x="139" y="196"/>
                  <a:pt x="137" y="187"/>
                </a:cubicBezTo>
                <a:cubicBezTo>
                  <a:pt x="121" y="215"/>
                  <a:pt x="97" y="268"/>
                  <a:pt x="94" y="275"/>
                </a:cubicBezTo>
                <a:cubicBezTo>
                  <a:pt x="91" y="283"/>
                  <a:pt x="89" y="287"/>
                  <a:pt x="86" y="292"/>
                </a:cubicBezTo>
                <a:cubicBezTo>
                  <a:pt x="81" y="290"/>
                  <a:pt x="77" y="289"/>
                  <a:pt x="75" y="295"/>
                </a:cubicBezTo>
                <a:cubicBezTo>
                  <a:pt x="73" y="301"/>
                  <a:pt x="73" y="301"/>
                  <a:pt x="70" y="304"/>
                </a:cubicBezTo>
                <a:cubicBezTo>
                  <a:pt x="68" y="306"/>
                  <a:pt x="65" y="307"/>
                  <a:pt x="65" y="309"/>
                </a:cubicBezTo>
                <a:lnTo>
                  <a:pt x="65" y="336"/>
                </a:lnTo>
                <a:cubicBezTo>
                  <a:pt x="65" y="342"/>
                  <a:pt x="61" y="379"/>
                  <a:pt x="60" y="387"/>
                </a:cubicBezTo>
                <a:cubicBezTo>
                  <a:pt x="54" y="407"/>
                  <a:pt x="44" y="424"/>
                  <a:pt x="36" y="434"/>
                </a:cubicBezTo>
                <a:cubicBezTo>
                  <a:pt x="28" y="444"/>
                  <a:pt x="13" y="450"/>
                  <a:pt x="7" y="444"/>
                </a:cubicBezTo>
                <a:cubicBezTo>
                  <a:pt x="1" y="437"/>
                  <a:pt x="0" y="430"/>
                  <a:pt x="0" y="418"/>
                </a:cubicBezTo>
                <a:cubicBezTo>
                  <a:pt x="0" y="405"/>
                  <a:pt x="5" y="383"/>
                  <a:pt x="7" y="373"/>
                </a:cubicBezTo>
                <a:cubicBezTo>
                  <a:pt x="10" y="363"/>
                  <a:pt x="19" y="348"/>
                  <a:pt x="25" y="339"/>
                </a:cubicBezTo>
                <a:cubicBezTo>
                  <a:pt x="31" y="331"/>
                  <a:pt x="41" y="322"/>
                  <a:pt x="45" y="317"/>
                </a:cubicBezTo>
                <a:cubicBezTo>
                  <a:pt x="41" y="312"/>
                  <a:pt x="38" y="303"/>
                  <a:pt x="43" y="299"/>
                </a:cubicBezTo>
                <a:cubicBezTo>
                  <a:pt x="47" y="294"/>
                  <a:pt x="49" y="287"/>
                  <a:pt x="56" y="282"/>
                </a:cubicBezTo>
                <a:cubicBezTo>
                  <a:pt x="54" y="278"/>
                  <a:pt x="57" y="278"/>
                  <a:pt x="59" y="270"/>
                </a:cubicBezTo>
                <a:cubicBezTo>
                  <a:pt x="60" y="261"/>
                  <a:pt x="82" y="225"/>
                  <a:pt x="86" y="217"/>
                </a:cubicBezTo>
                <a:cubicBezTo>
                  <a:pt x="91" y="209"/>
                  <a:pt x="102" y="193"/>
                  <a:pt x="104" y="185"/>
                </a:cubicBezTo>
                <a:cubicBezTo>
                  <a:pt x="106" y="176"/>
                  <a:pt x="118" y="151"/>
                  <a:pt x="118" y="141"/>
                </a:cubicBezTo>
                <a:cubicBezTo>
                  <a:pt x="118" y="131"/>
                  <a:pt x="120" y="115"/>
                  <a:pt x="125" y="109"/>
                </a:cubicBezTo>
                <a:cubicBezTo>
                  <a:pt x="130" y="103"/>
                  <a:pt x="141" y="96"/>
                  <a:pt x="149" y="93"/>
                </a:cubicBezTo>
                <a:cubicBezTo>
                  <a:pt x="147" y="80"/>
                  <a:pt x="147" y="66"/>
                  <a:pt x="150" y="61"/>
                </a:cubicBezTo>
                <a:cubicBezTo>
                  <a:pt x="152" y="56"/>
                  <a:pt x="154" y="49"/>
                  <a:pt x="154" y="45"/>
                </a:cubicBezTo>
                <a:cubicBezTo>
                  <a:pt x="154" y="41"/>
                  <a:pt x="159" y="36"/>
                  <a:pt x="164" y="36"/>
                </a:cubicBezTo>
                <a:cubicBezTo>
                  <a:pt x="170" y="36"/>
                  <a:pt x="170" y="17"/>
                  <a:pt x="175" y="12"/>
                </a:cubicBezTo>
                <a:cubicBezTo>
                  <a:pt x="180" y="8"/>
                  <a:pt x="187" y="4"/>
                  <a:pt x="192" y="3"/>
                </a:cubicBezTo>
                <a:cubicBezTo>
                  <a:pt x="198" y="2"/>
                  <a:pt x="208" y="0"/>
                  <a:pt x="217" y="4"/>
                </a:cubicBezTo>
                <a:cubicBezTo>
                  <a:pt x="226" y="7"/>
                  <a:pt x="229" y="12"/>
                  <a:pt x="235" y="17"/>
                </a:cubicBezTo>
                <a:cubicBezTo>
                  <a:pt x="241" y="23"/>
                  <a:pt x="239" y="28"/>
                  <a:pt x="245" y="33"/>
                </a:cubicBezTo>
                <a:cubicBezTo>
                  <a:pt x="250" y="38"/>
                  <a:pt x="257" y="44"/>
                  <a:pt x="252" y="46"/>
                </a:cubicBezTo>
                <a:cubicBezTo>
                  <a:pt x="248" y="49"/>
                  <a:pt x="250" y="49"/>
                  <a:pt x="251" y="54"/>
                </a:cubicBezTo>
                <a:cubicBezTo>
                  <a:pt x="252" y="59"/>
                  <a:pt x="255" y="63"/>
                  <a:pt x="252" y="65"/>
                </a:cubicBezTo>
                <a:cubicBezTo>
                  <a:pt x="248" y="67"/>
                  <a:pt x="247" y="74"/>
                  <a:pt x="249" y="78"/>
                </a:cubicBezTo>
                <a:cubicBezTo>
                  <a:pt x="250" y="81"/>
                  <a:pt x="252" y="85"/>
                  <a:pt x="250" y="96"/>
                </a:cubicBezTo>
                <a:cubicBezTo>
                  <a:pt x="249" y="106"/>
                  <a:pt x="249" y="119"/>
                  <a:pt x="246" y="123"/>
                </a:cubicBezTo>
                <a:cubicBezTo>
                  <a:pt x="242" y="127"/>
                  <a:pt x="236" y="128"/>
                  <a:pt x="236" y="132"/>
                </a:cubicBezTo>
                <a:cubicBezTo>
                  <a:pt x="236" y="136"/>
                  <a:pt x="233" y="134"/>
                  <a:pt x="233" y="134"/>
                </a:cubicBezTo>
                <a:cubicBezTo>
                  <a:pt x="233" y="134"/>
                  <a:pt x="225" y="125"/>
                  <a:pt x="227" y="132"/>
                </a:cubicBezTo>
                <a:cubicBezTo>
                  <a:pt x="229" y="139"/>
                  <a:pt x="234" y="148"/>
                  <a:pt x="235" y="152"/>
                </a:cubicBezTo>
                <a:cubicBezTo>
                  <a:pt x="236" y="157"/>
                  <a:pt x="237" y="168"/>
                  <a:pt x="237" y="178"/>
                </a:cubicBezTo>
                <a:cubicBezTo>
                  <a:pt x="237" y="187"/>
                  <a:pt x="234" y="197"/>
                  <a:pt x="232" y="206"/>
                </a:cubicBezTo>
                <a:cubicBezTo>
                  <a:pt x="244" y="213"/>
                  <a:pt x="282" y="222"/>
                  <a:pt x="286" y="225"/>
                </a:cubicBezTo>
                <a:cubicBezTo>
                  <a:pt x="294" y="215"/>
                  <a:pt x="298" y="204"/>
                  <a:pt x="301" y="201"/>
                </a:cubicBezTo>
                <a:cubicBezTo>
                  <a:pt x="304" y="197"/>
                  <a:pt x="313" y="188"/>
                  <a:pt x="312" y="196"/>
                </a:cubicBezTo>
                <a:cubicBezTo>
                  <a:pt x="310" y="204"/>
                  <a:pt x="308" y="209"/>
                  <a:pt x="310" y="212"/>
                </a:cubicBezTo>
                <a:cubicBezTo>
                  <a:pt x="311" y="214"/>
                  <a:pt x="312" y="217"/>
                  <a:pt x="310" y="220"/>
                </a:cubicBezTo>
                <a:cubicBezTo>
                  <a:pt x="307" y="224"/>
                  <a:pt x="301" y="230"/>
                  <a:pt x="297" y="235"/>
                </a:cubicBezTo>
                <a:cubicBezTo>
                  <a:pt x="294" y="240"/>
                  <a:pt x="286" y="241"/>
                  <a:pt x="285" y="247"/>
                </a:cubicBezTo>
                <a:cubicBezTo>
                  <a:pt x="284" y="252"/>
                  <a:pt x="281" y="263"/>
                  <a:pt x="273" y="257"/>
                </a:cubicBezTo>
                <a:cubicBezTo>
                  <a:pt x="265" y="252"/>
                  <a:pt x="253" y="252"/>
                  <a:pt x="232" y="243"/>
                </a:cubicBezTo>
                <a:cubicBezTo>
                  <a:pt x="237" y="261"/>
                  <a:pt x="236" y="264"/>
                  <a:pt x="235" y="273"/>
                </a:cubicBezTo>
                <a:cubicBezTo>
                  <a:pt x="234" y="281"/>
                  <a:pt x="233" y="286"/>
                  <a:pt x="228" y="291"/>
                </a:cubicBezTo>
                <a:cubicBezTo>
                  <a:pt x="224" y="292"/>
                  <a:pt x="222" y="292"/>
                  <a:pt x="225" y="299"/>
                </a:cubicBezTo>
                <a:cubicBezTo>
                  <a:pt x="228" y="306"/>
                  <a:pt x="233" y="331"/>
                  <a:pt x="239" y="346"/>
                </a:cubicBezTo>
                <a:cubicBezTo>
                  <a:pt x="246" y="361"/>
                  <a:pt x="250" y="383"/>
                  <a:pt x="251" y="392"/>
                </a:cubicBezTo>
                <a:cubicBezTo>
                  <a:pt x="252" y="402"/>
                  <a:pt x="255" y="416"/>
                  <a:pt x="253" y="422"/>
                </a:cubicBezTo>
                <a:cubicBezTo>
                  <a:pt x="250" y="428"/>
                  <a:pt x="249" y="429"/>
                  <a:pt x="246" y="435"/>
                </a:cubicBezTo>
                <a:cubicBezTo>
                  <a:pt x="242" y="441"/>
                  <a:pt x="232" y="470"/>
                  <a:pt x="228" y="479"/>
                </a:cubicBezTo>
                <a:cubicBezTo>
                  <a:pt x="223" y="489"/>
                  <a:pt x="217" y="505"/>
                  <a:pt x="217" y="516"/>
                </a:cubicBezTo>
                <a:cubicBezTo>
                  <a:pt x="217" y="528"/>
                  <a:pt x="212" y="559"/>
                  <a:pt x="212" y="568"/>
                </a:cubicBezTo>
                <a:cubicBezTo>
                  <a:pt x="212" y="576"/>
                  <a:pt x="213" y="585"/>
                  <a:pt x="213" y="594"/>
                </a:cubicBezTo>
                <a:cubicBezTo>
                  <a:pt x="224" y="600"/>
                  <a:pt x="228" y="603"/>
                  <a:pt x="231" y="604"/>
                </a:cubicBezTo>
                <a:cubicBezTo>
                  <a:pt x="233" y="605"/>
                  <a:pt x="233" y="613"/>
                  <a:pt x="221" y="611"/>
                </a:cubicBezTo>
                <a:cubicBezTo>
                  <a:pt x="209" y="608"/>
                  <a:pt x="193" y="605"/>
                  <a:pt x="189" y="597"/>
                </a:cubicBezTo>
                <a:cubicBezTo>
                  <a:pt x="184" y="589"/>
                  <a:pt x="179" y="586"/>
                  <a:pt x="175" y="578"/>
                </a:cubicBezTo>
                <a:cubicBezTo>
                  <a:pt x="176" y="586"/>
                  <a:pt x="178" y="595"/>
                  <a:pt x="178" y="595"/>
                </a:cubicBezTo>
                <a:cubicBezTo>
                  <a:pt x="178" y="595"/>
                  <a:pt x="179" y="595"/>
                  <a:pt x="184" y="598"/>
                </a:cubicBezTo>
                <a:cubicBezTo>
                  <a:pt x="188" y="601"/>
                  <a:pt x="191" y="603"/>
                  <a:pt x="179" y="603"/>
                </a:cubicBezTo>
                <a:cubicBezTo>
                  <a:pt x="168" y="604"/>
                  <a:pt x="150" y="608"/>
                  <a:pt x="146" y="605"/>
                </a:cubicBezTo>
                <a:cubicBezTo>
                  <a:pt x="142" y="603"/>
                  <a:pt x="138" y="594"/>
                  <a:pt x="134" y="590"/>
                </a:cubicBezTo>
                <a:cubicBezTo>
                  <a:pt x="131" y="587"/>
                  <a:pt x="128" y="581"/>
                  <a:pt x="121" y="579"/>
                </a:cubicBezTo>
                <a:cubicBezTo>
                  <a:pt x="121" y="587"/>
                  <a:pt x="120" y="604"/>
                  <a:pt x="120" y="604"/>
                </a:cubicBezTo>
                <a:lnTo>
                  <a:pt x="113" y="603"/>
                </a:lnTo>
                <a:cubicBezTo>
                  <a:pt x="113" y="603"/>
                  <a:pt x="113" y="570"/>
                  <a:pt x="115" y="561"/>
                </a:cubicBezTo>
                <a:close/>
                <a:moveTo>
                  <a:pt x="178" y="447"/>
                </a:moveTo>
                <a:cubicBezTo>
                  <a:pt x="176" y="454"/>
                  <a:pt x="171" y="473"/>
                  <a:pt x="170" y="484"/>
                </a:cubicBezTo>
                <a:cubicBezTo>
                  <a:pt x="169" y="495"/>
                  <a:pt x="159" y="520"/>
                  <a:pt x="156" y="532"/>
                </a:cubicBezTo>
                <a:cubicBezTo>
                  <a:pt x="154" y="544"/>
                  <a:pt x="156" y="562"/>
                  <a:pt x="156" y="568"/>
                </a:cubicBezTo>
                <a:cubicBezTo>
                  <a:pt x="156" y="574"/>
                  <a:pt x="162" y="587"/>
                  <a:pt x="167" y="592"/>
                </a:cubicBezTo>
                <a:cubicBezTo>
                  <a:pt x="168" y="590"/>
                  <a:pt x="165" y="575"/>
                  <a:pt x="165" y="568"/>
                </a:cubicBezTo>
                <a:cubicBezTo>
                  <a:pt x="165" y="561"/>
                  <a:pt x="165" y="557"/>
                  <a:pt x="171" y="552"/>
                </a:cubicBezTo>
                <a:cubicBezTo>
                  <a:pt x="178" y="546"/>
                  <a:pt x="183" y="539"/>
                  <a:pt x="186" y="530"/>
                </a:cubicBezTo>
                <a:cubicBezTo>
                  <a:pt x="189" y="521"/>
                  <a:pt x="192" y="489"/>
                  <a:pt x="192" y="479"/>
                </a:cubicBezTo>
                <a:cubicBezTo>
                  <a:pt x="192" y="470"/>
                  <a:pt x="195" y="448"/>
                  <a:pt x="202" y="431"/>
                </a:cubicBezTo>
                <a:cubicBezTo>
                  <a:pt x="192" y="431"/>
                  <a:pt x="194" y="430"/>
                  <a:pt x="182" y="432"/>
                </a:cubicBezTo>
                <a:cubicBezTo>
                  <a:pt x="180" y="439"/>
                  <a:pt x="179" y="441"/>
                  <a:pt x="178" y="44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0"/>
          <p:cNvSpPr/>
          <p:nvPr/>
        </p:nvSpPr>
        <p:spPr>
          <a:xfrm>
            <a:off x="3680297" y="3026685"/>
            <a:ext cx="7504774" cy="123137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Subtitle 1"/>
          <p:cNvSpPr txBox="1">
            <a:spLocks/>
          </p:cNvSpPr>
          <p:nvPr/>
        </p:nvSpPr>
        <p:spPr>
          <a:xfrm>
            <a:off x="3882956" y="3091827"/>
            <a:ext cx="7651819"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What are the ways that a good negotiator might anticipate and prepare for this maneuver?</a:t>
            </a:r>
            <a:endParaRPr lang="en-GB" dirty="0">
              <a:solidFill>
                <a:schemeClr val="bg1"/>
              </a:solidFill>
            </a:endParaRPr>
          </a:p>
        </p:txBody>
      </p:sp>
      <p:sp>
        <p:nvSpPr>
          <p:cNvPr id="20" name="Rounded Rectangle 19"/>
          <p:cNvSpPr/>
          <p:nvPr/>
        </p:nvSpPr>
        <p:spPr>
          <a:xfrm>
            <a:off x="2604666" y="1366642"/>
            <a:ext cx="6996533" cy="127542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604668" y="1394171"/>
            <a:ext cx="6844130" cy="1200329"/>
          </a:xfrm>
          <a:prstGeom prst="rect">
            <a:avLst/>
          </a:prstGeom>
          <a:noFill/>
        </p:spPr>
        <p:txBody>
          <a:bodyPr wrap="square" rtlCol="0">
            <a:spAutoFit/>
          </a:bodyPr>
          <a:lstStyle/>
          <a:p>
            <a:pPr algn="ctr"/>
            <a:r>
              <a:rPr lang="en-US" dirty="0">
                <a:latin typeface="Comic Sans MS" panose="030F0702030302020204" pitchFamily="66" charset="0"/>
              </a:rPr>
              <a:t>YOUR PROPOSAL IS INTERESTING, BUT THERE IS NO CHANCE THAT OUR LEGISLATURE WOULD EVER APPROVE IT. YOU HAD BETTER REACH AN AGREEMENT WITH US BEFORE THEY DO SOMETHING UNILATERALLY.</a:t>
            </a:r>
          </a:p>
        </p:txBody>
      </p:sp>
      <p:sp>
        <p:nvSpPr>
          <p:cNvPr id="24" name="Freeform 23"/>
          <p:cNvSpPr/>
          <p:nvPr/>
        </p:nvSpPr>
        <p:spPr>
          <a:xfrm rot="395520">
            <a:off x="2363826" y="1828798"/>
            <a:ext cx="274056" cy="175098"/>
          </a:xfrm>
          <a:custGeom>
            <a:avLst/>
            <a:gdLst>
              <a:gd name="connsiteX0" fmla="*/ 272375 w 301558"/>
              <a:gd name="connsiteY0" fmla="*/ 0 h 185931"/>
              <a:gd name="connsiteX1" fmla="*/ 243192 w 301558"/>
              <a:gd name="connsiteY1" fmla="*/ 48639 h 185931"/>
              <a:gd name="connsiteX2" fmla="*/ 204281 w 301558"/>
              <a:gd name="connsiteY2" fmla="*/ 58366 h 185931"/>
              <a:gd name="connsiteX3" fmla="*/ 175098 w 301558"/>
              <a:gd name="connsiteY3" fmla="*/ 68094 h 185931"/>
              <a:gd name="connsiteX4" fmla="*/ 107005 w 301558"/>
              <a:gd name="connsiteY4" fmla="*/ 87549 h 185931"/>
              <a:gd name="connsiteX5" fmla="*/ 77822 w 301558"/>
              <a:gd name="connsiteY5" fmla="*/ 97277 h 185931"/>
              <a:gd name="connsiteX6" fmla="*/ 0 w 301558"/>
              <a:gd name="connsiteY6" fmla="*/ 116732 h 185931"/>
              <a:gd name="connsiteX7" fmla="*/ 77822 w 301558"/>
              <a:gd name="connsiteY7" fmla="*/ 136188 h 185931"/>
              <a:gd name="connsiteX8" fmla="*/ 107005 w 301558"/>
              <a:gd name="connsiteY8" fmla="*/ 155643 h 185931"/>
              <a:gd name="connsiteX9" fmla="*/ 175098 w 301558"/>
              <a:gd name="connsiteY9" fmla="*/ 175098 h 185931"/>
              <a:gd name="connsiteX10" fmla="*/ 204281 w 301558"/>
              <a:gd name="connsiteY10" fmla="*/ 184826 h 185931"/>
              <a:gd name="connsiteX11" fmla="*/ 301558 w 301558"/>
              <a:gd name="connsiteY11" fmla="*/ 184826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58" h="185931">
                <a:moveTo>
                  <a:pt x="272375" y="0"/>
                </a:moveTo>
                <a:cubicBezTo>
                  <a:pt x="262647" y="16213"/>
                  <a:pt x="257548" y="36334"/>
                  <a:pt x="243192" y="48639"/>
                </a:cubicBezTo>
                <a:cubicBezTo>
                  <a:pt x="233041" y="57340"/>
                  <a:pt x="217136" y="54693"/>
                  <a:pt x="204281" y="58366"/>
                </a:cubicBezTo>
                <a:cubicBezTo>
                  <a:pt x="194422" y="61183"/>
                  <a:pt x="184919" y="65148"/>
                  <a:pt x="175098" y="68094"/>
                </a:cubicBezTo>
                <a:cubicBezTo>
                  <a:pt x="152488" y="74877"/>
                  <a:pt x="129615" y="80766"/>
                  <a:pt x="107005" y="87549"/>
                </a:cubicBezTo>
                <a:cubicBezTo>
                  <a:pt x="97184" y="90495"/>
                  <a:pt x="87715" y="94579"/>
                  <a:pt x="77822" y="97277"/>
                </a:cubicBezTo>
                <a:cubicBezTo>
                  <a:pt x="52025" y="104312"/>
                  <a:pt x="0" y="116732"/>
                  <a:pt x="0" y="116732"/>
                </a:cubicBezTo>
                <a:cubicBezTo>
                  <a:pt x="18502" y="120432"/>
                  <a:pt x="57879" y="126217"/>
                  <a:pt x="77822" y="136188"/>
                </a:cubicBezTo>
                <a:cubicBezTo>
                  <a:pt x="88279" y="141416"/>
                  <a:pt x="96548" y="150415"/>
                  <a:pt x="107005" y="155643"/>
                </a:cubicBezTo>
                <a:cubicBezTo>
                  <a:pt x="122558" y="163420"/>
                  <a:pt x="160547" y="170941"/>
                  <a:pt x="175098" y="175098"/>
                </a:cubicBezTo>
                <a:cubicBezTo>
                  <a:pt x="184957" y="177915"/>
                  <a:pt x="194057" y="184040"/>
                  <a:pt x="204281" y="184826"/>
                </a:cubicBezTo>
                <a:cubicBezTo>
                  <a:pt x="236611" y="187313"/>
                  <a:pt x="269132" y="184826"/>
                  <a:pt x="301558" y="184826"/>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1917787-AB8D-74B8-B7F5-85A1907E8367}"/>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617857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p:nvPicPr>
        <p:blipFill rotWithShape="1">
          <a:blip r:embed="rId3"/>
          <a:srcRect l="17947" t="26826" r="27857" b="8730"/>
          <a:stretch/>
        </p:blipFill>
        <p:spPr>
          <a:xfrm>
            <a:off x="1264726" y="1462916"/>
            <a:ext cx="7311242" cy="4890221"/>
          </a:xfrm>
          <a:prstGeom prst="rect">
            <a:avLst/>
          </a:prstGeom>
        </p:spPr>
      </p:pic>
      <p:sp>
        <p:nvSpPr>
          <p:cNvPr id="9" name="Rectangle 2"/>
          <p:cNvSpPr txBox="1">
            <a:spLocks noChangeArrowheads="1"/>
          </p:cNvSpPr>
          <p:nvPr/>
        </p:nvSpPr>
        <p:spPr>
          <a:xfrm>
            <a:off x="83568" y="36924"/>
            <a:ext cx="977888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The Boundary Lines in Trade Negotiations Are No Longer as Fixed as they Once Seemed  </a:t>
            </a:r>
          </a:p>
        </p:txBody>
      </p:sp>
      <p:sp>
        <p:nvSpPr>
          <p:cNvPr id="10" name="Rectangle 9">
            <a:extLst>
              <a:ext uri="{FF2B5EF4-FFF2-40B4-BE49-F238E27FC236}">
                <a16:creationId xmlns:a16="http://schemas.microsoft.com/office/drawing/2014/main" id="{147B471B-A898-4D99-ACC1-CE5AEDEA5F66}"/>
              </a:ext>
            </a:extLst>
          </p:cNvPr>
          <p:cNvSpPr/>
          <p:nvPr/>
        </p:nvSpPr>
        <p:spPr>
          <a:xfrm>
            <a:off x="8575967" y="2695952"/>
            <a:ext cx="3528947" cy="291019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F3E80382-F1FB-4E49-B977-C0A4D88F1F0D}"/>
              </a:ext>
            </a:extLst>
          </p:cNvPr>
          <p:cNvSpPr txBox="1"/>
          <p:nvPr/>
        </p:nvSpPr>
        <p:spPr>
          <a:xfrm>
            <a:off x="8750413" y="2843582"/>
            <a:ext cx="3304873" cy="2677656"/>
          </a:xfrm>
          <a:prstGeom prst="rect">
            <a:avLst/>
          </a:prstGeom>
          <a:solidFill>
            <a:srgbClr val="0000FF"/>
          </a:solidFill>
        </p:spPr>
        <p:txBody>
          <a:bodyPr wrap="square">
            <a:spAutoFit/>
          </a:bodyPr>
          <a:lstStyle/>
          <a:p>
            <a:pPr>
              <a:defRPr/>
            </a:pPr>
            <a:r>
              <a:rPr lang="en-US" sz="2400" dirty="0">
                <a:solidFill>
                  <a:prstClr val="white"/>
                </a:solidFill>
              </a:rPr>
              <a:t>Negotiators must be prepared for the likelihood that the talks or associated maneuvers might not be confined entirely to traditional diplomatic contacts.</a:t>
            </a:r>
          </a:p>
        </p:txBody>
      </p:sp>
      <p:pic>
        <p:nvPicPr>
          <p:cNvPr id="3" name="Picture 2">
            <a:extLst>
              <a:ext uri="{FF2B5EF4-FFF2-40B4-BE49-F238E27FC236}">
                <a16:creationId xmlns:a16="http://schemas.microsoft.com/office/drawing/2014/main" id="{B3AAA190-A80C-EBCB-C0C3-9C5B5D0FCE84}"/>
              </a:ext>
            </a:extLst>
          </p:cNvPr>
          <p:cNvPicPr>
            <a:picLocks noChangeAspect="1"/>
          </p:cNvPicPr>
          <p:nvPr/>
        </p:nvPicPr>
        <p:blipFill rotWithShape="1">
          <a:blip r:embed="rId4"/>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137759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81088" y="134898"/>
            <a:ext cx="995831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Political Issues that May Arise in Negotiations</a:t>
            </a:r>
          </a:p>
        </p:txBody>
      </p:sp>
      <p:sp>
        <p:nvSpPr>
          <p:cNvPr id="10" name="TextBox 9"/>
          <p:cNvSpPr txBox="1">
            <a:spLocks noChangeArrowheads="1"/>
          </p:cNvSpPr>
          <p:nvPr/>
        </p:nvSpPr>
        <p:spPr bwMode="auto">
          <a:xfrm>
            <a:off x="137544" y="977293"/>
            <a:ext cx="1173877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b="1" dirty="0">
                <a:solidFill>
                  <a:srgbClr val="0070C0"/>
                </a:solidFill>
              </a:rPr>
              <a:t>Sensitive Trade Issues: </a:t>
            </a:r>
            <a:r>
              <a:rPr lang="en-US" altLang="en-US" dirty="0">
                <a:solidFill>
                  <a:srgbClr val="0070C0"/>
                </a:solidFill>
              </a:rPr>
              <a:t>Some commercial issues can be </a:t>
            </a:r>
            <a:br>
              <a:rPr lang="en-US" altLang="en-US" dirty="0">
                <a:solidFill>
                  <a:srgbClr val="0070C0"/>
                </a:solidFill>
              </a:rPr>
            </a:br>
            <a:r>
              <a:rPr lang="en-US" altLang="en-US" dirty="0">
                <a:solidFill>
                  <a:srgbClr val="0070C0"/>
                </a:solidFill>
              </a:rPr>
              <a:t>sensitive in domestic politics and social policy, such as:</a:t>
            </a:r>
          </a:p>
          <a:p>
            <a:pPr marL="1200150" lvl="1" indent="-457200">
              <a:spcBef>
                <a:spcPct val="0"/>
              </a:spcBef>
              <a:spcAft>
                <a:spcPts val="600"/>
              </a:spcAft>
            </a:pPr>
            <a:r>
              <a:rPr lang="en-US" altLang="en-US" dirty="0">
                <a:solidFill>
                  <a:srgbClr val="0070C0"/>
                </a:solidFill>
              </a:rPr>
              <a:t>Pharmaceutical patents</a:t>
            </a:r>
          </a:p>
          <a:p>
            <a:pPr marL="1200150" lvl="1" indent="-457200">
              <a:spcBef>
                <a:spcPct val="0"/>
              </a:spcBef>
              <a:spcAft>
                <a:spcPts val="600"/>
              </a:spcAft>
            </a:pPr>
            <a:r>
              <a:rPr lang="en-US" altLang="en-US" dirty="0">
                <a:solidFill>
                  <a:srgbClr val="0070C0"/>
                </a:solidFill>
              </a:rPr>
              <a:t>Trade in medical, educational, and other social services</a:t>
            </a:r>
          </a:p>
          <a:p>
            <a:pPr marL="1200150" lvl="1" indent="-457200">
              <a:spcBef>
                <a:spcPct val="0"/>
              </a:spcBef>
              <a:spcAft>
                <a:spcPts val="1200"/>
              </a:spcAft>
            </a:pPr>
            <a:r>
              <a:rPr lang="en-US" altLang="en-US" dirty="0">
                <a:solidFill>
                  <a:srgbClr val="0070C0"/>
                </a:solidFill>
              </a:rPr>
              <a:t>Government procurement preferences for disadvantaged groups</a:t>
            </a:r>
          </a:p>
          <a:p>
            <a:pPr marL="457200" indent="-457200">
              <a:spcBef>
                <a:spcPct val="0"/>
              </a:spcBef>
              <a:spcAft>
                <a:spcPts val="1200"/>
              </a:spcAft>
            </a:pPr>
            <a:r>
              <a:rPr lang="en-US" altLang="en-US" b="1" dirty="0">
                <a:solidFill>
                  <a:srgbClr val="0070C0"/>
                </a:solidFill>
              </a:rPr>
              <a:t>Issues Linked to Trade:</a:t>
            </a:r>
            <a:r>
              <a:rPr lang="en-US" altLang="en-US" dirty="0">
                <a:solidFill>
                  <a:srgbClr val="0070C0"/>
                </a:solidFill>
              </a:rPr>
              <a:t> Developed countries may insist that an FTA be conditional upon such political matters as:</a:t>
            </a:r>
          </a:p>
          <a:p>
            <a:pPr marL="1200150" lvl="1" indent="-457200">
              <a:spcBef>
                <a:spcPct val="0"/>
              </a:spcBef>
              <a:spcAft>
                <a:spcPts val="600"/>
              </a:spcAft>
            </a:pPr>
            <a:r>
              <a:rPr lang="en-US" altLang="en-US" dirty="0">
                <a:solidFill>
                  <a:srgbClr val="0070C0"/>
                </a:solidFill>
              </a:rPr>
              <a:t>Labor rights</a:t>
            </a:r>
          </a:p>
          <a:p>
            <a:pPr marL="1200150" lvl="1" indent="-457200">
              <a:spcBef>
                <a:spcPct val="0"/>
              </a:spcBef>
              <a:spcAft>
                <a:spcPts val="600"/>
              </a:spcAft>
            </a:pPr>
            <a:r>
              <a:rPr lang="en-US" altLang="en-US" dirty="0">
                <a:solidFill>
                  <a:srgbClr val="0070C0"/>
                </a:solidFill>
              </a:rPr>
              <a:t>The environment and climate change</a:t>
            </a:r>
          </a:p>
          <a:p>
            <a:pPr marL="1200150" lvl="1" indent="-457200">
              <a:spcBef>
                <a:spcPct val="0"/>
              </a:spcBef>
              <a:spcAft>
                <a:spcPts val="1200"/>
              </a:spcAft>
            </a:pPr>
            <a:r>
              <a:rPr lang="en-US" altLang="en-US" dirty="0">
                <a:solidFill>
                  <a:srgbClr val="0070C0"/>
                </a:solidFill>
              </a:rPr>
              <a:t>Democracy and the rule of law</a:t>
            </a:r>
          </a:p>
        </p:txBody>
      </p:sp>
      <p:sp>
        <p:nvSpPr>
          <p:cNvPr id="12" name="Rectangle 11"/>
          <p:cNvSpPr/>
          <p:nvPr/>
        </p:nvSpPr>
        <p:spPr>
          <a:xfrm>
            <a:off x="137544" y="1135805"/>
            <a:ext cx="9818914" cy="50224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Subtitle 1"/>
          <p:cNvSpPr txBox="1">
            <a:spLocks/>
          </p:cNvSpPr>
          <p:nvPr/>
        </p:nvSpPr>
        <p:spPr>
          <a:xfrm>
            <a:off x="415482" y="1175861"/>
            <a:ext cx="9263038"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Prior to entering into negotiations with a partner, one should examine closely not just the relevant provisions in the partner’s recent trade agreements but also:</a:t>
            </a:r>
          </a:p>
          <a:p>
            <a:pPr marL="457200" indent="-457200">
              <a:buFont typeface="+mj-lt"/>
              <a:buAutoNum type="arabicPeriod"/>
            </a:pPr>
            <a:r>
              <a:rPr lang="en-US" sz="2800" dirty="0">
                <a:solidFill>
                  <a:schemeClr val="bg1"/>
                </a:solidFill>
              </a:rPr>
              <a:t>How prominent those issues were in the partner’s domestic debate over approval of the agreement, </a:t>
            </a:r>
          </a:p>
          <a:p>
            <a:pPr marL="457200" indent="-457200">
              <a:buFont typeface="+mj-lt"/>
              <a:buAutoNum type="arabicPeriod"/>
            </a:pPr>
            <a:r>
              <a:rPr lang="en-US" sz="2800" dirty="0">
                <a:solidFill>
                  <a:schemeClr val="bg1"/>
                </a:solidFill>
              </a:rPr>
              <a:t>Whether and how those provisions were made subject to the agreement’s dispute-settlement procedures, and </a:t>
            </a:r>
          </a:p>
          <a:p>
            <a:pPr marL="457200" indent="-457200">
              <a:buFont typeface="+mj-lt"/>
              <a:buAutoNum type="arabicPeriod"/>
            </a:pPr>
            <a:r>
              <a:rPr lang="en-US" sz="2800" dirty="0">
                <a:solidFill>
                  <a:schemeClr val="bg1"/>
                </a:solidFill>
              </a:rPr>
              <a:t>Any subsequent disputes that may have arisen over allegations that an FTA partner did not abide by these terms, and (if available) the results of those disputes.</a:t>
            </a:r>
            <a:endParaRPr lang="en-GB" dirty="0">
              <a:solidFill>
                <a:schemeClr val="bg1"/>
              </a:solidFill>
            </a:endParaRPr>
          </a:p>
        </p:txBody>
      </p:sp>
      <p:pic>
        <p:nvPicPr>
          <p:cNvPr id="3" name="Picture 2">
            <a:extLst>
              <a:ext uri="{FF2B5EF4-FFF2-40B4-BE49-F238E27FC236}">
                <a16:creationId xmlns:a16="http://schemas.microsoft.com/office/drawing/2014/main" id="{0FB9A2C1-7F0B-FE08-4FA8-BFC32F2C1FEF}"/>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1359625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0" y="1830204"/>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endParaRPr lang="en-US" sz="4400" b="1" dirty="0">
              <a:solidFill>
                <a:srgbClr val="0066CC"/>
              </a:solidFill>
            </a:endParaRPr>
          </a:p>
          <a:p>
            <a:pPr algn="ctr">
              <a:spcAft>
                <a:spcPts val="600"/>
              </a:spcAft>
            </a:pPr>
            <a:r>
              <a:rPr lang="en-US" sz="4400" b="1" dirty="0">
                <a:solidFill>
                  <a:srgbClr val="0066CC"/>
                </a:solidFill>
              </a:rPr>
              <a:t>Political Issues after a Negotiation:</a:t>
            </a:r>
          </a:p>
          <a:p>
            <a:pPr algn="ctr">
              <a:spcAft>
                <a:spcPts val="600"/>
              </a:spcAft>
            </a:pPr>
            <a:r>
              <a:rPr lang="en-US" sz="4400" b="1" dirty="0">
                <a:solidFill>
                  <a:srgbClr val="0066CC"/>
                </a:solidFill>
              </a:rPr>
              <a:t>The Approval of Agreements</a:t>
            </a:r>
          </a:p>
        </p:txBody>
      </p:sp>
      <p:pic>
        <p:nvPicPr>
          <p:cNvPr id="3" name="Picture 2">
            <a:extLst>
              <a:ext uri="{FF2B5EF4-FFF2-40B4-BE49-F238E27FC236}">
                <a16:creationId xmlns:a16="http://schemas.microsoft.com/office/drawing/2014/main" id="{4FF0DC74-1196-CBF5-43ED-9A73B3EBF98F}"/>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3744938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55575" y="79435"/>
            <a:ext cx="9927771"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Milestones in the Assertion of Political Power by Trade-Skeptical Legislatures or Referenda</a:t>
            </a:r>
          </a:p>
        </p:txBody>
      </p:sp>
      <p:sp>
        <p:nvSpPr>
          <p:cNvPr id="9" name="Rectangle 2"/>
          <p:cNvSpPr>
            <a:spLocks noChangeArrowheads="1"/>
          </p:cNvSpPr>
          <p:nvPr/>
        </p:nvSpPr>
        <p:spPr bwMode="auto">
          <a:xfrm>
            <a:off x="231777" y="1436447"/>
            <a:ext cx="11604071"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lvl1pPr>
              <a:spcBef>
                <a:spcPct val="20000"/>
              </a:spcBef>
              <a:buClr>
                <a:srgbClr val="FF1515"/>
              </a:buClr>
              <a:buChar char="•"/>
              <a:tabLst>
                <a:tab pos="182563" algn="l"/>
              </a:tabLst>
              <a:defRPr sz="3200">
                <a:solidFill>
                  <a:schemeClr val="tx1"/>
                </a:solidFill>
                <a:latin typeface="Verdana" panose="020B0604030504040204" pitchFamily="34" charset="0"/>
              </a:defRPr>
            </a:lvl1pPr>
            <a:lvl2pPr marL="742950" indent="-285750">
              <a:spcBef>
                <a:spcPct val="20000"/>
              </a:spcBef>
              <a:buClr>
                <a:srgbClr val="FF1515"/>
              </a:buClr>
              <a:buChar char="•"/>
              <a:tabLst>
                <a:tab pos="182563" algn="l"/>
              </a:tabLst>
              <a:defRPr sz="2800">
                <a:solidFill>
                  <a:schemeClr val="tx1"/>
                </a:solidFill>
                <a:latin typeface="Verdana" panose="020B0604030504040204" pitchFamily="34" charset="0"/>
              </a:defRPr>
            </a:lvl2pPr>
            <a:lvl3pPr marL="1143000" indent="-228600">
              <a:spcBef>
                <a:spcPct val="20000"/>
              </a:spcBef>
              <a:buClr>
                <a:srgbClr val="FF1515"/>
              </a:buClr>
              <a:buChar char="•"/>
              <a:tabLst>
                <a:tab pos="182563" algn="l"/>
              </a:tabLst>
              <a:defRPr sz="2400">
                <a:solidFill>
                  <a:schemeClr val="tx1"/>
                </a:solidFill>
                <a:latin typeface="Verdana" panose="020B0604030504040204" pitchFamily="34" charset="0"/>
              </a:defRPr>
            </a:lvl3pPr>
            <a:lvl4pPr marL="1600200" indent="-228600">
              <a:spcBef>
                <a:spcPct val="20000"/>
              </a:spcBef>
              <a:buClr>
                <a:srgbClr val="FF1515"/>
              </a:buClr>
              <a:buChar char="•"/>
              <a:tabLst>
                <a:tab pos="182563" algn="l"/>
              </a:tabLst>
              <a:defRPr sz="2000">
                <a:solidFill>
                  <a:schemeClr val="tx1"/>
                </a:solidFill>
                <a:latin typeface="Verdana" panose="020B0604030504040204" pitchFamily="34" charset="0"/>
              </a:defRPr>
            </a:lvl4pPr>
            <a:lvl5pPr marL="2057400" indent="-228600">
              <a:spcBef>
                <a:spcPct val="20000"/>
              </a:spcBef>
              <a:buClr>
                <a:srgbClr val="FF1515"/>
              </a:buClr>
              <a:buChar char="•"/>
              <a:tabLst>
                <a:tab pos="182563"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tabLst>
                <a:tab pos="182563"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tabLst>
                <a:tab pos="182563"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tabLst>
                <a:tab pos="182563"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tabLst>
                <a:tab pos="182563" algn="l"/>
              </a:tabLst>
              <a:defRPr sz="2000">
                <a:solidFill>
                  <a:schemeClr val="tx1"/>
                </a:solidFill>
                <a:latin typeface="Verdana" panose="020B0604030504040204" pitchFamily="34" charset="0"/>
              </a:defRPr>
            </a:lvl9pPr>
          </a:lstStyle>
          <a:p>
            <a:pPr>
              <a:spcBef>
                <a:spcPct val="0"/>
              </a:spcBef>
              <a:spcAft>
                <a:spcPts val="1200"/>
              </a:spcAft>
              <a:buClrTx/>
              <a:buNone/>
            </a:pPr>
            <a:r>
              <a:rPr lang="en-US" altLang="en-US" sz="2500" dirty="0">
                <a:solidFill>
                  <a:srgbClr val="0070C0"/>
                </a:solidFill>
                <a:latin typeface="+mn-lt"/>
              </a:rPr>
              <a:t>Legislative activism is no longer a uniquely American practice, exemplified </a:t>
            </a:r>
            <a:br>
              <a:rPr lang="en-US" altLang="en-US" sz="2500" dirty="0">
                <a:solidFill>
                  <a:srgbClr val="0070C0"/>
                </a:solidFill>
                <a:latin typeface="+mn-lt"/>
              </a:rPr>
            </a:br>
            <a:r>
              <a:rPr lang="en-US" altLang="en-US" sz="2500" dirty="0">
                <a:solidFill>
                  <a:srgbClr val="0070C0"/>
                </a:solidFill>
                <a:latin typeface="+mn-lt"/>
              </a:rPr>
              <a:t>in defeats of the </a:t>
            </a:r>
            <a:r>
              <a:rPr lang="en-US" altLang="en-US" sz="2500" dirty="0">
                <a:solidFill>
                  <a:srgbClr val="FF0000"/>
                </a:solidFill>
                <a:latin typeface="+mn-lt"/>
              </a:rPr>
              <a:t>Versailles Treaty </a:t>
            </a:r>
            <a:r>
              <a:rPr lang="en-US" altLang="en-US" sz="2500" dirty="0">
                <a:solidFill>
                  <a:srgbClr val="0070C0"/>
                </a:solidFill>
                <a:latin typeface="+mn-lt"/>
              </a:rPr>
              <a:t>(1919), the ITO’s </a:t>
            </a:r>
            <a:r>
              <a:rPr lang="en-US" altLang="en-US" sz="2500" dirty="0">
                <a:solidFill>
                  <a:srgbClr val="FF0000"/>
                </a:solidFill>
                <a:latin typeface="+mn-lt"/>
              </a:rPr>
              <a:t>Havana Charter </a:t>
            </a:r>
            <a:r>
              <a:rPr lang="en-US" altLang="en-US" sz="2500" dirty="0">
                <a:solidFill>
                  <a:srgbClr val="0070C0"/>
                </a:solidFill>
                <a:latin typeface="+mn-lt"/>
              </a:rPr>
              <a:t>(1947), </a:t>
            </a:r>
            <a:br>
              <a:rPr lang="en-US" altLang="en-US" sz="2500" dirty="0">
                <a:solidFill>
                  <a:srgbClr val="0070C0"/>
                </a:solidFill>
                <a:latin typeface="+mn-lt"/>
              </a:rPr>
            </a:br>
            <a:r>
              <a:rPr lang="en-US" altLang="en-US" sz="2500" dirty="0">
                <a:solidFill>
                  <a:srgbClr val="0070C0"/>
                </a:solidFill>
                <a:latin typeface="+mn-lt"/>
              </a:rPr>
              <a:t>and a pair of</a:t>
            </a:r>
            <a:r>
              <a:rPr lang="en-US" altLang="en-US" sz="2500" dirty="0">
                <a:solidFill>
                  <a:prstClr val="black"/>
                </a:solidFill>
                <a:latin typeface="+mn-lt"/>
              </a:rPr>
              <a:t> </a:t>
            </a:r>
            <a:r>
              <a:rPr lang="en-US" altLang="en-US" sz="2500" dirty="0">
                <a:solidFill>
                  <a:srgbClr val="FF0000"/>
                </a:solidFill>
                <a:latin typeface="+mn-lt"/>
              </a:rPr>
              <a:t>Kennedy Round </a:t>
            </a:r>
            <a:r>
              <a:rPr lang="en-US" altLang="en-US" sz="2500" dirty="0">
                <a:solidFill>
                  <a:srgbClr val="0070C0"/>
                </a:solidFill>
                <a:latin typeface="+mn-lt"/>
              </a:rPr>
              <a:t>agreements (1967). See for example the </a:t>
            </a:r>
            <a:br>
              <a:rPr lang="en-US" altLang="en-US" sz="2500" dirty="0">
                <a:solidFill>
                  <a:srgbClr val="0070C0"/>
                </a:solidFill>
                <a:latin typeface="+mn-lt"/>
              </a:rPr>
            </a:br>
            <a:r>
              <a:rPr lang="en-US" altLang="en-US" sz="2500" dirty="0">
                <a:solidFill>
                  <a:srgbClr val="0070C0"/>
                </a:solidFill>
                <a:latin typeface="+mn-lt"/>
              </a:rPr>
              <a:t>European Parliament’s rejection of the </a:t>
            </a:r>
            <a:r>
              <a:rPr lang="en-US" altLang="en-US" sz="2500" dirty="0">
                <a:solidFill>
                  <a:srgbClr val="FF0000"/>
                </a:solidFill>
                <a:latin typeface="+mn-lt"/>
              </a:rPr>
              <a:t>Anti-Counterfeiting Trade Agreement </a:t>
            </a:r>
            <a:r>
              <a:rPr lang="en-US" altLang="en-US" sz="2500" dirty="0">
                <a:solidFill>
                  <a:srgbClr val="0070C0"/>
                </a:solidFill>
                <a:latin typeface="+mn-lt"/>
              </a:rPr>
              <a:t>in 2012.</a:t>
            </a:r>
          </a:p>
          <a:p>
            <a:pPr>
              <a:spcBef>
                <a:spcPct val="0"/>
              </a:spcBef>
              <a:spcAft>
                <a:spcPts val="1200"/>
              </a:spcAft>
              <a:buClrTx/>
              <a:buFontTx/>
              <a:buNone/>
            </a:pPr>
            <a:r>
              <a:rPr lang="en-US" altLang="en-US" sz="2500" dirty="0">
                <a:solidFill>
                  <a:srgbClr val="0070C0"/>
                </a:solidFill>
                <a:latin typeface="+mn-lt"/>
              </a:rPr>
              <a:t>Referenda have also become more consequential:</a:t>
            </a:r>
          </a:p>
          <a:p>
            <a:pPr marL="457200" indent="-457200">
              <a:spcBef>
                <a:spcPct val="0"/>
              </a:spcBef>
              <a:spcAft>
                <a:spcPts val="1200"/>
              </a:spcAft>
              <a:buClrTx/>
            </a:pPr>
            <a:r>
              <a:rPr lang="en-US" altLang="en-US" sz="2500" dirty="0">
                <a:solidFill>
                  <a:srgbClr val="0070C0"/>
                </a:solidFill>
                <a:latin typeface="+mn-lt"/>
              </a:rPr>
              <a:t>In</a:t>
            </a:r>
            <a:r>
              <a:rPr lang="en-US" altLang="en-US" sz="2500" dirty="0">
                <a:solidFill>
                  <a:prstClr val="black"/>
                </a:solidFill>
                <a:latin typeface="+mn-lt"/>
              </a:rPr>
              <a:t> </a:t>
            </a:r>
            <a:r>
              <a:rPr lang="en-US" altLang="en-US" sz="2500" dirty="0">
                <a:solidFill>
                  <a:srgbClr val="FF0000"/>
                </a:solidFill>
                <a:latin typeface="+mn-lt"/>
              </a:rPr>
              <a:t>Norway</a:t>
            </a:r>
            <a:r>
              <a:rPr lang="en-US" altLang="en-US" sz="2500" dirty="0">
                <a:solidFill>
                  <a:prstClr val="black"/>
                </a:solidFill>
                <a:latin typeface="+mn-lt"/>
              </a:rPr>
              <a:t> </a:t>
            </a:r>
            <a:r>
              <a:rPr lang="en-US" altLang="en-US" sz="2500" dirty="0">
                <a:solidFill>
                  <a:srgbClr val="0070C0"/>
                </a:solidFill>
                <a:latin typeface="+mn-lt"/>
              </a:rPr>
              <a:t>referenda rejected EU membership in 1972 and 1994</a:t>
            </a:r>
          </a:p>
          <a:p>
            <a:pPr marL="457200" indent="-457200">
              <a:spcBef>
                <a:spcPct val="0"/>
              </a:spcBef>
              <a:spcAft>
                <a:spcPts val="1200"/>
              </a:spcAft>
              <a:buClrTx/>
            </a:pPr>
            <a:r>
              <a:rPr lang="en-US" altLang="en-US" sz="2500" dirty="0">
                <a:solidFill>
                  <a:srgbClr val="0070C0"/>
                </a:solidFill>
                <a:latin typeface="+mn-lt"/>
              </a:rPr>
              <a:t>In</a:t>
            </a:r>
            <a:r>
              <a:rPr lang="en-US" altLang="en-US" sz="2500" dirty="0">
                <a:solidFill>
                  <a:prstClr val="black"/>
                </a:solidFill>
                <a:latin typeface="+mn-lt"/>
              </a:rPr>
              <a:t> </a:t>
            </a:r>
            <a:r>
              <a:rPr lang="en-US" altLang="en-US" sz="2500" dirty="0">
                <a:solidFill>
                  <a:srgbClr val="FF0000"/>
                </a:solidFill>
                <a:latin typeface="+mn-lt"/>
              </a:rPr>
              <a:t>Switzerland</a:t>
            </a:r>
            <a:r>
              <a:rPr lang="en-US" altLang="en-US" sz="2500" dirty="0">
                <a:solidFill>
                  <a:prstClr val="black"/>
                </a:solidFill>
                <a:latin typeface="+mn-lt"/>
              </a:rPr>
              <a:t> </a:t>
            </a:r>
            <a:r>
              <a:rPr lang="en-US" altLang="en-US" sz="2500" dirty="0">
                <a:solidFill>
                  <a:srgbClr val="0070C0"/>
                </a:solidFill>
                <a:latin typeface="+mn-lt"/>
              </a:rPr>
              <a:t>referenda rejected EU membership in 1997 and 2001</a:t>
            </a:r>
          </a:p>
          <a:p>
            <a:pPr marL="457200" indent="-457200">
              <a:spcBef>
                <a:spcPct val="0"/>
              </a:spcBef>
              <a:spcAft>
                <a:spcPts val="1200"/>
              </a:spcAft>
              <a:buClrTx/>
            </a:pPr>
            <a:r>
              <a:rPr lang="en-US" altLang="en-US" sz="2500" dirty="0">
                <a:solidFill>
                  <a:srgbClr val="0070C0"/>
                </a:solidFill>
                <a:latin typeface="+mn-lt"/>
              </a:rPr>
              <a:t>The British public approved </a:t>
            </a:r>
            <a:r>
              <a:rPr lang="en-US" altLang="en-US" sz="2500" dirty="0">
                <a:solidFill>
                  <a:srgbClr val="FF0000"/>
                </a:solidFill>
                <a:latin typeface="+mn-lt"/>
              </a:rPr>
              <a:t>Brexit</a:t>
            </a:r>
            <a:r>
              <a:rPr lang="en-US" altLang="en-US" sz="2500" dirty="0">
                <a:solidFill>
                  <a:prstClr val="black"/>
                </a:solidFill>
                <a:latin typeface="+mn-lt"/>
              </a:rPr>
              <a:t> </a:t>
            </a:r>
            <a:r>
              <a:rPr lang="en-US" altLang="en-US" sz="2500" dirty="0">
                <a:solidFill>
                  <a:srgbClr val="0070C0"/>
                </a:solidFill>
                <a:latin typeface="+mn-lt"/>
              </a:rPr>
              <a:t>in 2016</a:t>
            </a:r>
          </a:p>
          <a:p>
            <a:pPr>
              <a:spcBef>
                <a:spcPct val="0"/>
              </a:spcBef>
              <a:spcAft>
                <a:spcPts val="1200"/>
              </a:spcAft>
              <a:buClrTx/>
              <a:buFontTx/>
              <a:buNone/>
            </a:pPr>
            <a:r>
              <a:rPr lang="en-US" altLang="en-US" sz="2500" dirty="0">
                <a:solidFill>
                  <a:srgbClr val="0070C0"/>
                </a:solidFill>
                <a:latin typeface="+mn-lt"/>
              </a:rPr>
              <a:t>There have been other close calls, such as the </a:t>
            </a:r>
            <a:r>
              <a:rPr lang="en-US" altLang="en-US" sz="2500" dirty="0">
                <a:solidFill>
                  <a:srgbClr val="FF0000"/>
                </a:solidFill>
                <a:latin typeface="+mn-lt"/>
              </a:rPr>
              <a:t>Canadian</a:t>
            </a:r>
            <a:r>
              <a:rPr lang="en-US" altLang="en-US" sz="2500" dirty="0">
                <a:solidFill>
                  <a:prstClr val="black"/>
                </a:solidFill>
                <a:latin typeface="+mn-lt"/>
              </a:rPr>
              <a:t> </a:t>
            </a:r>
            <a:r>
              <a:rPr lang="en-US" altLang="en-US" sz="2500" dirty="0">
                <a:solidFill>
                  <a:srgbClr val="0070C0"/>
                </a:solidFill>
                <a:latin typeface="+mn-lt"/>
              </a:rPr>
              <a:t>election of 1988 (a virtual referendum on the pending FTA with the United States) and the </a:t>
            </a:r>
            <a:r>
              <a:rPr lang="en-US" altLang="en-US" sz="2500" dirty="0">
                <a:solidFill>
                  <a:srgbClr val="FF0000"/>
                </a:solidFill>
                <a:latin typeface="+mn-lt"/>
              </a:rPr>
              <a:t>Costa Rican </a:t>
            </a:r>
            <a:r>
              <a:rPr lang="en-US" altLang="en-US" sz="2500" dirty="0">
                <a:solidFill>
                  <a:srgbClr val="0070C0"/>
                </a:solidFill>
                <a:latin typeface="+mn-lt"/>
              </a:rPr>
              <a:t>referendum on the Central American FTA with the United States in 2007.</a:t>
            </a:r>
          </a:p>
        </p:txBody>
      </p:sp>
      <p:sp>
        <p:nvSpPr>
          <p:cNvPr id="13" name="Rectangle 12"/>
          <p:cNvSpPr/>
          <p:nvPr/>
        </p:nvSpPr>
        <p:spPr>
          <a:xfrm>
            <a:off x="927200" y="2169414"/>
            <a:ext cx="9030052" cy="331155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TextBox 13">
            <a:extLst>
              <a:ext uri="{FF2B5EF4-FFF2-40B4-BE49-F238E27FC236}">
                <a16:creationId xmlns:a16="http://schemas.microsoft.com/office/drawing/2014/main" id="{12A850F2-CEBD-4404-9DA7-5D7CA49E05EF}"/>
              </a:ext>
            </a:extLst>
          </p:cNvPr>
          <p:cNvSpPr txBox="1"/>
          <p:nvPr/>
        </p:nvSpPr>
        <p:spPr>
          <a:xfrm>
            <a:off x="1027007" y="2234114"/>
            <a:ext cx="8838775" cy="3108543"/>
          </a:xfrm>
          <a:prstGeom prst="rect">
            <a:avLst/>
          </a:prstGeom>
          <a:solidFill>
            <a:srgbClr val="0000FF"/>
          </a:solidFill>
        </p:spPr>
        <p:txBody>
          <a:bodyPr wrap="square" rtlCol="0">
            <a:spAutoFit/>
          </a:bodyPr>
          <a:lstStyle/>
          <a:p>
            <a:pPr>
              <a:spcAft>
                <a:spcPts val="600"/>
              </a:spcAft>
            </a:pPr>
            <a:r>
              <a:rPr lang="en-US" sz="2800" dirty="0">
                <a:solidFill>
                  <a:prstClr val="white"/>
                </a:solidFill>
              </a:rPr>
              <a:t>Modern trade politics require that negotiators conduct their dealings with foreign counterparts not just in traditional, diplomatic fashion, but also consider how an agreement will be seen by that partner’s legislature and its public as a whole. In North-South FTA negotiations, it is not unusual for the initiative to be seen primarily in political (non-commercial) terms by the partner’s body politic.</a:t>
            </a:r>
          </a:p>
        </p:txBody>
      </p:sp>
      <p:pic>
        <p:nvPicPr>
          <p:cNvPr id="3" name="Picture 2">
            <a:extLst>
              <a:ext uri="{FF2B5EF4-FFF2-40B4-BE49-F238E27FC236}">
                <a16:creationId xmlns:a16="http://schemas.microsoft.com/office/drawing/2014/main" id="{62DC9297-7306-3657-1F4B-C9F34826FB73}"/>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567957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87088"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The Main Participants in Each Country’s Domestic Debate over Trade Policy</a:t>
            </a:r>
          </a:p>
        </p:txBody>
      </p:sp>
      <p:sp>
        <p:nvSpPr>
          <p:cNvPr id="13" name="Oval 12"/>
          <p:cNvSpPr/>
          <p:nvPr/>
        </p:nvSpPr>
        <p:spPr>
          <a:xfrm>
            <a:off x="685800" y="1703976"/>
            <a:ext cx="2906485" cy="2842971"/>
          </a:xfrm>
          <a:prstGeom prst="ellipse">
            <a:avLst/>
          </a:prstGeom>
          <a:solidFill>
            <a:srgbClr val="0341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7088778" y="1747964"/>
            <a:ext cx="2906485" cy="28429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p:cNvSpPr/>
          <p:nvPr/>
        </p:nvSpPr>
        <p:spPr>
          <a:xfrm>
            <a:off x="4073604" y="3589518"/>
            <a:ext cx="2906485" cy="284297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solidFill>
            </a:endParaRPr>
          </a:p>
        </p:txBody>
      </p:sp>
      <p:sp>
        <p:nvSpPr>
          <p:cNvPr id="19" name="TextBox 18"/>
          <p:cNvSpPr txBox="1"/>
          <p:nvPr/>
        </p:nvSpPr>
        <p:spPr>
          <a:xfrm>
            <a:off x="3823273" y="4695946"/>
            <a:ext cx="3407229" cy="646331"/>
          </a:xfrm>
          <a:prstGeom prst="rect">
            <a:avLst/>
          </a:prstGeom>
          <a:noFill/>
        </p:spPr>
        <p:txBody>
          <a:bodyPr wrap="square" rtlCol="0">
            <a:spAutoFit/>
          </a:bodyPr>
          <a:lstStyle/>
          <a:p>
            <a:pPr algn="ctr"/>
            <a:r>
              <a:rPr lang="en-US" sz="3600" b="1" dirty="0">
                <a:solidFill>
                  <a:prstClr val="black"/>
                </a:solidFill>
              </a:rPr>
              <a:t>Civil Society</a:t>
            </a:r>
          </a:p>
        </p:txBody>
      </p:sp>
      <p:sp>
        <p:nvSpPr>
          <p:cNvPr id="20" name="TextBox 19"/>
          <p:cNvSpPr txBox="1"/>
          <p:nvPr/>
        </p:nvSpPr>
        <p:spPr>
          <a:xfrm>
            <a:off x="6896098" y="2846283"/>
            <a:ext cx="3349536" cy="646331"/>
          </a:xfrm>
          <a:prstGeom prst="rect">
            <a:avLst/>
          </a:prstGeom>
          <a:noFill/>
        </p:spPr>
        <p:txBody>
          <a:bodyPr wrap="square" rtlCol="0">
            <a:spAutoFit/>
          </a:bodyPr>
          <a:lstStyle/>
          <a:p>
            <a:pPr algn="ctr"/>
            <a:r>
              <a:rPr lang="en-US" sz="3600" b="1" dirty="0">
                <a:solidFill>
                  <a:prstClr val="white"/>
                </a:solidFill>
              </a:rPr>
              <a:t>Legislature</a:t>
            </a:r>
          </a:p>
        </p:txBody>
      </p:sp>
      <p:sp>
        <p:nvSpPr>
          <p:cNvPr id="21" name="TextBox 20"/>
          <p:cNvSpPr txBox="1"/>
          <p:nvPr/>
        </p:nvSpPr>
        <p:spPr>
          <a:xfrm>
            <a:off x="522514" y="2740425"/>
            <a:ext cx="3320142" cy="646331"/>
          </a:xfrm>
          <a:prstGeom prst="rect">
            <a:avLst/>
          </a:prstGeom>
          <a:noFill/>
        </p:spPr>
        <p:txBody>
          <a:bodyPr wrap="square" rtlCol="0">
            <a:spAutoFit/>
          </a:bodyPr>
          <a:lstStyle/>
          <a:p>
            <a:pPr algn="ctr"/>
            <a:r>
              <a:rPr lang="en-US" sz="3600" b="1" dirty="0">
                <a:solidFill>
                  <a:prstClr val="white"/>
                </a:solidFill>
              </a:rPr>
              <a:t>Executive</a:t>
            </a:r>
          </a:p>
        </p:txBody>
      </p:sp>
      <p:pic>
        <p:nvPicPr>
          <p:cNvPr id="3" name="Picture 2">
            <a:extLst>
              <a:ext uri="{FF2B5EF4-FFF2-40B4-BE49-F238E27FC236}">
                <a16:creationId xmlns:a16="http://schemas.microsoft.com/office/drawing/2014/main" id="{9E4F138F-1973-DB2D-A475-AA6F0C80B2F7}"/>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1902750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328593" y="134898"/>
            <a:ext cx="912020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GlobalCorp’s Interests</a:t>
            </a:r>
          </a:p>
        </p:txBody>
      </p:sp>
      <p:sp>
        <p:nvSpPr>
          <p:cNvPr id="10" name="TextBox 9"/>
          <p:cNvSpPr txBox="1">
            <a:spLocks noChangeArrowheads="1"/>
          </p:cNvSpPr>
          <p:nvPr/>
        </p:nvSpPr>
        <p:spPr bwMode="auto">
          <a:xfrm>
            <a:off x="328593" y="901200"/>
            <a:ext cx="11154907"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en-US" altLang="en-US" sz="2800" dirty="0">
                <a:solidFill>
                  <a:srgbClr val="0070C0"/>
                </a:solidFill>
              </a:rPr>
              <a:t>GlobalCorp has investments in export-oriented firms throughout the </a:t>
            </a:r>
            <a:br>
              <a:rPr lang="en-US" altLang="en-US" sz="2800" dirty="0">
                <a:solidFill>
                  <a:srgbClr val="0070C0"/>
                </a:solidFill>
              </a:rPr>
            </a:br>
            <a:r>
              <a:rPr lang="en-US" altLang="en-US" sz="2800" dirty="0">
                <a:solidFill>
                  <a:srgbClr val="0070C0"/>
                </a:solidFill>
              </a:rPr>
              <a:t>world, chiefly concentrated in the following industries:</a:t>
            </a:r>
          </a:p>
          <a:p>
            <a:pPr marL="457200" indent="-457200">
              <a:spcBef>
                <a:spcPct val="0"/>
              </a:spcBef>
              <a:spcAft>
                <a:spcPts val="600"/>
              </a:spcAft>
            </a:pPr>
            <a:r>
              <a:rPr lang="en-US" altLang="en-US" sz="2800" dirty="0">
                <a:solidFill>
                  <a:srgbClr val="0070C0"/>
                </a:solidFill>
              </a:rPr>
              <a:t>Wine (Chile, France, and South Africa)</a:t>
            </a:r>
          </a:p>
          <a:p>
            <a:pPr marL="457200" indent="-457200">
              <a:spcBef>
                <a:spcPct val="0"/>
              </a:spcBef>
              <a:spcAft>
                <a:spcPts val="600"/>
              </a:spcAft>
            </a:pPr>
            <a:r>
              <a:rPr lang="en-US" altLang="en-US" sz="2800" dirty="0">
                <a:solidFill>
                  <a:srgbClr val="0070C0"/>
                </a:solidFill>
              </a:rPr>
              <a:t>Biodiesel (Argentina, Indonesia, and the Netherlands)</a:t>
            </a:r>
          </a:p>
          <a:p>
            <a:pPr marL="457200" indent="-457200">
              <a:spcBef>
                <a:spcPct val="0"/>
              </a:spcBef>
              <a:spcAft>
                <a:spcPts val="600"/>
              </a:spcAft>
            </a:pPr>
            <a:r>
              <a:rPr lang="en-US" altLang="en-US" sz="2800" dirty="0">
                <a:solidFill>
                  <a:srgbClr val="0070C0"/>
                </a:solidFill>
              </a:rPr>
              <a:t>Steel bars (China, Mexico, and South Africa)</a:t>
            </a:r>
          </a:p>
          <a:p>
            <a:pPr marL="457200" indent="-457200">
              <a:spcBef>
                <a:spcPct val="0"/>
              </a:spcBef>
              <a:spcAft>
                <a:spcPts val="600"/>
              </a:spcAft>
            </a:pPr>
            <a:r>
              <a:rPr lang="en-US" altLang="en-US" sz="2800" dirty="0">
                <a:solidFill>
                  <a:srgbClr val="0070C0"/>
                </a:solidFill>
              </a:rPr>
              <a:t>Semiconductors (Costa Rica, Malaysia, and the United States)</a:t>
            </a:r>
          </a:p>
          <a:p>
            <a:pPr>
              <a:spcBef>
                <a:spcPct val="0"/>
              </a:spcBef>
              <a:spcAft>
                <a:spcPts val="600"/>
              </a:spcAft>
              <a:buNone/>
            </a:pPr>
            <a:r>
              <a:rPr lang="en-US" altLang="en-US" sz="2800" dirty="0">
                <a:solidFill>
                  <a:srgbClr val="0070C0"/>
                </a:solidFill>
              </a:rPr>
              <a:t>The CEO will want to know about any issues affecting market access for these products, and also whether the impact is the same or different for its various investments. If for example there is some initiative (positive or negative) now under consideration in Country A that would affect that country’s imports of wine, she will want to know if the effect would be the same for exports from Chile, France, and South Africa.</a:t>
            </a:r>
          </a:p>
        </p:txBody>
      </p:sp>
      <p:pic>
        <p:nvPicPr>
          <p:cNvPr id="3" name="Picture 2">
            <a:extLst>
              <a:ext uri="{FF2B5EF4-FFF2-40B4-BE49-F238E27FC236}">
                <a16:creationId xmlns:a16="http://schemas.microsoft.com/office/drawing/2014/main" id="{AA02F09F-BC23-9FC6-DA9E-3714874A5E7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115199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The Role and Propensities of the Executive</a:t>
            </a:r>
          </a:p>
        </p:txBody>
      </p:sp>
      <p:sp>
        <p:nvSpPr>
          <p:cNvPr id="12" name="Oval 11"/>
          <p:cNvSpPr/>
          <p:nvPr/>
        </p:nvSpPr>
        <p:spPr>
          <a:xfrm>
            <a:off x="578093" y="850165"/>
            <a:ext cx="5835310" cy="5707793"/>
          </a:xfrm>
          <a:prstGeom prst="ellipse">
            <a:avLst/>
          </a:prstGeom>
          <a:solidFill>
            <a:srgbClr val="0341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p:cNvSpPr/>
          <p:nvPr/>
        </p:nvSpPr>
        <p:spPr>
          <a:xfrm>
            <a:off x="8204247" y="2142134"/>
            <a:ext cx="2065254" cy="20201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6811107" y="4258750"/>
            <a:ext cx="2131969" cy="21601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solidFill>
            </a:endParaRPr>
          </a:p>
        </p:txBody>
      </p:sp>
      <p:sp>
        <p:nvSpPr>
          <p:cNvPr id="18" name="TextBox 17"/>
          <p:cNvSpPr txBox="1"/>
          <p:nvPr/>
        </p:nvSpPr>
        <p:spPr>
          <a:xfrm>
            <a:off x="6173476" y="5056174"/>
            <a:ext cx="3407229" cy="523220"/>
          </a:xfrm>
          <a:prstGeom prst="rect">
            <a:avLst/>
          </a:prstGeom>
          <a:noFill/>
        </p:spPr>
        <p:txBody>
          <a:bodyPr wrap="square" rtlCol="0">
            <a:spAutoFit/>
          </a:bodyPr>
          <a:lstStyle/>
          <a:p>
            <a:pPr algn="ctr"/>
            <a:r>
              <a:rPr lang="en-US" sz="2800" b="1" dirty="0">
                <a:solidFill>
                  <a:prstClr val="black"/>
                </a:solidFill>
              </a:rPr>
              <a:t>Civil Society</a:t>
            </a:r>
          </a:p>
        </p:txBody>
      </p:sp>
      <p:sp>
        <p:nvSpPr>
          <p:cNvPr id="19" name="TextBox 18"/>
          <p:cNvSpPr txBox="1"/>
          <p:nvPr/>
        </p:nvSpPr>
        <p:spPr>
          <a:xfrm>
            <a:off x="7533259" y="2864015"/>
            <a:ext cx="3407229" cy="523220"/>
          </a:xfrm>
          <a:prstGeom prst="rect">
            <a:avLst/>
          </a:prstGeom>
          <a:noFill/>
        </p:spPr>
        <p:txBody>
          <a:bodyPr wrap="square" rtlCol="0">
            <a:spAutoFit/>
          </a:bodyPr>
          <a:lstStyle/>
          <a:p>
            <a:pPr algn="ctr"/>
            <a:r>
              <a:rPr lang="en-US" sz="2800" b="1" dirty="0">
                <a:solidFill>
                  <a:prstClr val="white"/>
                </a:solidFill>
              </a:rPr>
              <a:t>Legislature</a:t>
            </a:r>
            <a:endParaRPr lang="en-US" sz="2400" b="1" dirty="0">
              <a:solidFill>
                <a:prstClr val="white"/>
              </a:solidFill>
            </a:endParaRPr>
          </a:p>
        </p:txBody>
      </p:sp>
      <p:sp>
        <p:nvSpPr>
          <p:cNvPr id="20" name="TextBox 19"/>
          <p:cNvSpPr txBox="1"/>
          <p:nvPr/>
        </p:nvSpPr>
        <p:spPr>
          <a:xfrm>
            <a:off x="428178" y="917262"/>
            <a:ext cx="6142410" cy="5509200"/>
          </a:xfrm>
          <a:prstGeom prst="rect">
            <a:avLst/>
          </a:prstGeom>
          <a:noFill/>
        </p:spPr>
        <p:txBody>
          <a:bodyPr wrap="square" rtlCol="0">
            <a:spAutoFit/>
          </a:bodyPr>
          <a:lstStyle/>
          <a:p>
            <a:pPr algn="ctr"/>
            <a:r>
              <a:rPr lang="en-US" sz="4000" b="1" dirty="0">
                <a:solidFill>
                  <a:prstClr val="white"/>
                </a:solidFill>
              </a:rPr>
              <a:t>Executive</a:t>
            </a:r>
          </a:p>
          <a:p>
            <a:pPr algn="ctr"/>
            <a:r>
              <a:rPr lang="en-US" sz="2400" dirty="0">
                <a:solidFill>
                  <a:prstClr val="white"/>
                </a:solidFill>
              </a:rPr>
              <a:t>Whether the leader is a king, </a:t>
            </a:r>
            <a:br>
              <a:rPr lang="en-US" sz="2400" dirty="0">
                <a:solidFill>
                  <a:prstClr val="white"/>
                </a:solidFill>
              </a:rPr>
            </a:br>
            <a:r>
              <a:rPr lang="en-US" sz="2400" dirty="0">
                <a:solidFill>
                  <a:prstClr val="white"/>
                </a:solidFill>
              </a:rPr>
              <a:t>an elected president, or a dictator, </a:t>
            </a:r>
            <a:br>
              <a:rPr lang="en-US" sz="2400" dirty="0">
                <a:solidFill>
                  <a:prstClr val="white"/>
                </a:solidFill>
              </a:rPr>
            </a:br>
            <a:r>
              <a:rPr lang="en-US" sz="2400" dirty="0">
                <a:solidFill>
                  <a:prstClr val="white"/>
                </a:solidFill>
              </a:rPr>
              <a:t>the executive is always (1) the least </a:t>
            </a:r>
            <a:br>
              <a:rPr lang="en-US" sz="2400" dirty="0">
                <a:solidFill>
                  <a:prstClr val="white"/>
                </a:solidFill>
              </a:rPr>
            </a:br>
            <a:r>
              <a:rPr lang="en-US" sz="2400" dirty="0">
                <a:solidFill>
                  <a:prstClr val="white"/>
                </a:solidFill>
              </a:rPr>
              <a:t>democratic part of a country’s polity and </a:t>
            </a:r>
            <a:br>
              <a:rPr lang="en-US" sz="2400" dirty="0">
                <a:solidFill>
                  <a:prstClr val="white"/>
                </a:solidFill>
              </a:rPr>
            </a:br>
            <a:r>
              <a:rPr lang="en-US" sz="2400" dirty="0">
                <a:solidFill>
                  <a:prstClr val="white"/>
                </a:solidFill>
              </a:rPr>
              <a:t>(2) the one most likely to treat trade policy as</a:t>
            </a:r>
            <a:br>
              <a:rPr lang="en-US" sz="2400" dirty="0">
                <a:solidFill>
                  <a:prstClr val="white"/>
                </a:solidFill>
              </a:rPr>
            </a:br>
            <a:r>
              <a:rPr lang="en-US" sz="2400" dirty="0">
                <a:solidFill>
                  <a:prstClr val="white"/>
                </a:solidFill>
              </a:rPr>
              <a:t>an instrument of foreign policy. Depending on</a:t>
            </a:r>
            <a:br>
              <a:rPr lang="en-US" sz="2400" dirty="0">
                <a:solidFill>
                  <a:prstClr val="white"/>
                </a:solidFill>
              </a:rPr>
            </a:br>
            <a:r>
              <a:rPr lang="en-US" sz="2400" dirty="0">
                <a:solidFill>
                  <a:prstClr val="white"/>
                </a:solidFill>
              </a:rPr>
              <a:t>the country’s larger aims and strategy, these</a:t>
            </a:r>
            <a:br>
              <a:rPr lang="en-US" sz="2400" dirty="0">
                <a:solidFill>
                  <a:prstClr val="white"/>
                </a:solidFill>
              </a:rPr>
            </a:br>
            <a:r>
              <a:rPr lang="en-US" sz="2400" dirty="0">
                <a:solidFill>
                  <a:prstClr val="white"/>
                </a:solidFill>
              </a:rPr>
              <a:t>considerations may either strengthen or</a:t>
            </a:r>
            <a:br>
              <a:rPr lang="en-US" sz="2400" dirty="0">
                <a:solidFill>
                  <a:prstClr val="white"/>
                </a:solidFill>
              </a:rPr>
            </a:br>
            <a:r>
              <a:rPr lang="en-US" sz="2400" dirty="0">
                <a:solidFill>
                  <a:prstClr val="white"/>
                </a:solidFill>
              </a:rPr>
              <a:t>weaken its propensity to favor open</a:t>
            </a:r>
            <a:br>
              <a:rPr lang="en-US" sz="2400" dirty="0">
                <a:solidFill>
                  <a:prstClr val="white"/>
                </a:solidFill>
              </a:rPr>
            </a:br>
            <a:r>
              <a:rPr lang="en-US" sz="2400" dirty="0">
                <a:solidFill>
                  <a:prstClr val="white"/>
                </a:solidFill>
              </a:rPr>
              <a:t>markets; its policies may also change</a:t>
            </a:r>
            <a:br>
              <a:rPr lang="en-US" sz="2400" dirty="0">
                <a:solidFill>
                  <a:prstClr val="white"/>
                </a:solidFill>
              </a:rPr>
            </a:br>
            <a:r>
              <a:rPr lang="en-US" sz="2400" dirty="0">
                <a:solidFill>
                  <a:prstClr val="white"/>
                </a:solidFill>
              </a:rPr>
              <a:t>in response to shifts in the global</a:t>
            </a:r>
            <a:br>
              <a:rPr lang="en-US" sz="2400" dirty="0">
                <a:solidFill>
                  <a:prstClr val="white"/>
                </a:solidFill>
              </a:rPr>
            </a:br>
            <a:r>
              <a:rPr lang="en-US" sz="2400" dirty="0">
                <a:solidFill>
                  <a:prstClr val="white"/>
                </a:solidFill>
              </a:rPr>
              <a:t>distribution of power and</a:t>
            </a:r>
            <a:br>
              <a:rPr lang="en-US" sz="2400" dirty="0">
                <a:solidFill>
                  <a:prstClr val="white"/>
                </a:solidFill>
              </a:rPr>
            </a:br>
            <a:r>
              <a:rPr lang="en-US" sz="2400" dirty="0">
                <a:solidFill>
                  <a:prstClr val="white"/>
                </a:solidFill>
              </a:rPr>
              <a:t>wealth.</a:t>
            </a:r>
          </a:p>
        </p:txBody>
      </p:sp>
      <p:pic>
        <p:nvPicPr>
          <p:cNvPr id="3" name="Picture 2">
            <a:extLst>
              <a:ext uri="{FF2B5EF4-FFF2-40B4-BE49-F238E27FC236}">
                <a16:creationId xmlns:a16="http://schemas.microsoft.com/office/drawing/2014/main" id="{97C2AE44-FB74-C650-C8F3-C083B10E338E}"/>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323660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The Role and Propensities of the Legislature</a:t>
            </a:r>
          </a:p>
        </p:txBody>
      </p:sp>
      <p:sp>
        <p:nvSpPr>
          <p:cNvPr id="9" name="Oval 8"/>
          <p:cNvSpPr/>
          <p:nvPr/>
        </p:nvSpPr>
        <p:spPr>
          <a:xfrm>
            <a:off x="685801" y="1584230"/>
            <a:ext cx="2013856" cy="1969848"/>
          </a:xfrm>
          <a:prstGeom prst="ellipse">
            <a:avLst/>
          </a:prstGeom>
          <a:solidFill>
            <a:srgbClr val="0341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4456187" y="858076"/>
            <a:ext cx="5973956" cy="5843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1228456" y="4189195"/>
            <a:ext cx="2216494" cy="21680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solidFill>
            </a:endParaRPr>
          </a:p>
        </p:txBody>
      </p:sp>
      <p:sp>
        <p:nvSpPr>
          <p:cNvPr id="13" name="TextBox 12"/>
          <p:cNvSpPr txBox="1"/>
          <p:nvPr/>
        </p:nvSpPr>
        <p:spPr>
          <a:xfrm>
            <a:off x="698403" y="5011614"/>
            <a:ext cx="3407229" cy="523220"/>
          </a:xfrm>
          <a:prstGeom prst="rect">
            <a:avLst/>
          </a:prstGeom>
          <a:noFill/>
        </p:spPr>
        <p:txBody>
          <a:bodyPr wrap="square" rtlCol="0">
            <a:spAutoFit/>
          </a:bodyPr>
          <a:lstStyle/>
          <a:p>
            <a:pPr algn="ctr"/>
            <a:r>
              <a:rPr lang="en-US" sz="2800" b="1" dirty="0">
                <a:solidFill>
                  <a:prstClr val="black"/>
                </a:solidFill>
              </a:rPr>
              <a:t>Civil Society</a:t>
            </a:r>
          </a:p>
        </p:txBody>
      </p:sp>
      <p:sp>
        <p:nvSpPr>
          <p:cNvPr id="14" name="TextBox 13"/>
          <p:cNvSpPr txBox="1"/>
          <p:nvPr/>
        </p:nvSpPr>
        <p:spPr>
          <a:xfrm>
            <a:off x="37579" y="2278571"/>
            <a:ext cx="3320142" cy="523220"/>
          </a:xfrm>
          <a:prstGeom prst="rect">
            <a:avLst/>
          </a:prstGeom>
          <a:noFill/>
        </p:spPr>
        <p:txBody>
          <a:bodyPr wrap="square" rtlCol="0">
            <a:spAutoFit/>
          </a:bodyPr>
          <a:lstStyle/>
          <a:p>
            <a:pPr algn="ctr"/>
            <a:r>
              <a:rPr lang="en-US" sz="2800" b="1" dirty="0">
                <a:solidFill>
                  <a:prstClr val="white"/>
                </a:solidFill>
              </a:rPr>
              <a:t>Executive</a:t>
            </a:r>
            <a:endParaRPr lang="en-US" sz="3600" b="1" dirty="0">
              <a:solidFill>
                <a:prstClr val="white"/>
              </a:solidFill>
            </a:endParaRPr>
          </a:p>
        </p:txBody>
      </p:sp>
      <p:sp>
        <p:nvSpPr>
          <p:cNvPr id="18" name="TextBox 17"/>
          <p:cNvSpPr txBox="1"/>
          <p:nvPr/>
        </p:nvSpPr>
        <p:spPr>
          <a:xfrm>
            <a:off x="4031798" y="1062024"/>
            <a:ext cx="6825637" cy="5509200"/>
          </a:xfrm>
          <a:prstGeom prst="rect">
            <a:avLst/>
          </a:prstGeom>
          <a:noFill/>
        </p:spPr>
        <p:txBody>
          <a:bodyPr wrap="square" rtlCol="0">
            <a:spAutoFit/>
          </a:bodyPr>
          <a:lstStyle/>
          <a:p>
            <a:pPr algn="ctr"/>
            <a:r>
              <a:rPr lang="en-US" sz="4000" b="1" dirty="0">
                <a:solidFill>
                  <a:prstClr val="white"/>
                </a:solidFill>
              </a:rPr>
              <a:t>Legislature</a:t>
            </a:r>
          </a:p>
          <a:p>
            <a:pPr algn="ctr"/>
            <a:r>
              <a:rPr lang="en-US" sz="2400" dirty="0">
                <a:solidFill>
                  <a:prstClr val="white"/>
                </a:solidFill>
              </a:rPr>
              <a:t>The role of the legislature can</a:t>
            </a:r>
            <a:br>
              <a:rPr lang="en-US" sz="2400" dirty="0">
                <a:solidFill>
                  <a:prstClr val="white"/>
                </a:solidFill>
              </a:rPr>
            </a:br>
            <a:r>
              <a:rPr lang="en-US" sz="2400" dirty="0">
                <a:solidFill>
                  <a:prstClr val="white"/>
                </a:solidFill>
              </a:rPr>
              <a:t>vary greatly according to political</a:t>
            </a:r>
            <a:br>
              <a:rPr lang="en-US" sz="2400" dirty="0">
                <a:solidFill>
                  <a:prstClr val="white"/>
                </a:solidFill>
              </a:rPr>
            </a:br>
            <a:r>
              <a:rPr lang="en-US" sz="2400" dirty="0">
                <a:solidFill>
                  <a:prstClr val="white"/>
                </a:solidFill>
              </a:rPr>
              <a:t>culture and constitutional arrangements,</a:t>
            </a:r>
            <a:br>
              <a:rPr lang="en-US" sz="2400" dirty="0">
                <a:solidFill>
                  <a:prstClr val="white"/>
                </a:solidFill>
              </a:rPr>
            </a:br>
            <a:r>
              <a:rPr lang="en-US" sz="2400" dirty="0">
                <a:solidFill>
                  <a:prstClr val="white"/>
                </a:solidFill>
              </a:rPr>
              <a:t>and even in liberal democracies in (1) how </a:t>
            </a:r>
            <a:br>
              <a:rPr lang="en-US" sz="2400" dirty="0">
                <a:solidFill>
                  <a:prstClr val="white"/>
                </a:solidFill>
              </a:rPr>
            </a:br>
            <a:r>
              <a:rPr lang="en-US" sz="2400" dirty="0">
                <a:solidFill>
                  <a:prstClr val="white"/>
                </a:solidFill>
              </a:rPr>
              <a:t>deferential legislatures are to the executive</a:t>
            </a:r>
            <a:br>
              <a:rPr lang="en-US" sz="2400" dirty="0">
                <a:solidFill>
                  <a:prstClr val="white"/>
                </a:solidFill>
              </a:rPr>
            </a:br>
            <a:r>
              <a:rPr lang="en-US" sz="2400" dirty="0">
                <a:solidFill>
                  <a:prstClr val="white"/>
                </a:solidFill>
              </a:rPr>
              <a:t> and (2) how unified and disciplined political</a:t>
            </a:r>
            <a:br>
              <a:rPr lang="en-US" sz="2400" dirty="0">
                <a:solidFill>
                  <a:prstClr val="white"/>
                </a:solidFill>
              </a:rPr>
            </a:br>
            <a:r>
              <a:rPr lang="en-US" sz="2400" dirty="0">
                <a:solidFill>
                  <a:prstClr val="white"/>
                </a:solidFill>
              </a:rPr>
              <a:t>parties are. In general, (1) the legislative</a:t>
            </a:r>
            <a:br>
              <a:rPr lang="en-US" sz="2400" dirty="0">
                <a:solidFill>
                  <a:prstClr val="white"/>
                </a:solidFill>
              </a:rPr>
            </a:br>
            <a:r>
              <a:rPr lang="en-US" sz="2400" dirty="0">
                <a:solidFill>
                  <a:prstClr val="white"/>
                </a:solidFill>
              </a:rPr>
              <a:t>branch is more democratic and responsive</a:t>
            </a:r>
            <a:br>
              <a:rPr lang="en-US" sz="2400" dirty="0">
                <a:solidFill>
                  <a:prstClr val="white"/>
                </a:solidFill>
              </a:rPr>
            </a:br>
            <a:r>
              <a:rPr lang="en-US" sz="2400" dirty="0">
                <a:solidFill>
                  <a:prstClr val="white"/>
                </a:solidFill>
              </a:rPr>
              <a:t>to popular pressure than the executive,</a:t>
            </a:r>
            <a:br>
              <a:rPr lang="en-US" sz="2400" dirty="0">
                <a:solidFill>
                  <a:prstClr val="white"/>
                </a:solidFill>
              </a:rPr>
            </a:br>
            <a:r>
              <a:rPr lang="en-US" sz="2400" dirty="0">
                <a:solidFill>
                  <a:prstClr val="white"/>
                </a:solidFill>
              </a:rPr>
              <a:t>and (2) when legislatures gain</a:t>
            </a:r>
            <a:br>
              <a:rPr lang="en-US" sz="2400" dirty="0">
                <a:solidFill>
                  <a:prstClr val="white"/>
                </a:solidFill>
              </a:rPr>
            </a:br>
            <a:r>
              <a:rPr lang="en-US" sz="2400" dirty="0">
                <a:solidFill>
                  <a:prstClr val="white"/>
                </a:solidFill>
              </a:rPr>
              <a:t>greater independence they</a:t>
            </a:r>
            <a:br>
              <a:rPr lang="en-US" sz="2400" dirty="0">
                <a:solidFill>
                  <a:prstClr val="white"/>
                </a:solidFill>
              </a:rPr>
            </a:br>
            <a:r>
              <a:rPr lang="en-US" sz="2400" dirty="0">
                <a:solidFill>
                  <a:prstClr val="white"/>
                </a:solidFill>
              </a:rPr>
              <a:t>may be more resistant to</a:t>
            </a:r>
            <a:br>
              <a:rPr lang="en-US" sz="2400" dirty="0">
                <a:solidFill>
                  <a:prstClr val="white"/>
                </a:solidFill>
              </a:rPr>
            </a:br>
            <a:r>
              <a:rPr lang="en-US" sz="2400" dirty="0">
                <a:solidFill>
                  <a:prstClr val="white"/>
                </a:solidFill>
              </a:rPr>
              <a:t>liberalization.</a:t>
            </a:r>
          </a:p>
        </p:txBody>
      </p:sp>
      <p:sp>
        <p:nvSpPr>
          <p:cNvPr id="19" name="TextBox 18">
            <a:extLst>
              <a:ext uri="{FF2B5EF4-FFF2-40B4-BE49-F238E27FC236}">
                <a16:creationId xmlns:a16="http://schemas.microsoft.com/office/drawing/2014/main" id="{12A850F2-CEBD-4404-9DA7-5D7CA49E05EF}"/>
              </a:ext>
            </a:extLst>
          </p:cNvPr>
          <p:cNvSpPr txBox="1"/>
          <p:nvPr/>
        </p:nvSpPr>
        <p:spPr>
          <a:xfrm>
            <a:off x="3818146" y="4276283"/>
            <a:ext cx="7996664" cy="2015936"/>
          </a:xfrm>
          <a:prstGeom prst="rect">
            <a:avLst/>
          </a:prstGeom>
          <a:solidFill>
            <a:srgbClr val="0033CC"/>
          </a:solidFill>
        </p:spPr>
        <p:txBody>
          <a:bodyPr wrap="square" rtlCol="0">
            <a:spAutoFit/>
          </a:bodyPr>
          <a:lstStyle/>
          <a:p>
            <a:pPr>
              <a:spcAft>
                <a:spcPts val="600"/>
              </a:spcAft>
            </a:pPr>
            <a:r>
              <a:rPr lang="en-US" sz="2500" dirty="0">
                <a:solidFill>
                  <a:prstClr val="white"/>
                </a:solidFill>
              </a:rPr>
              <a:t>The desire of some legislative bodies (e.g., the European Parliament) to emulate the power of the U.S. Congress in this field may make for political systems that are more responsive, but also complicates the process by which trade negotiations are authorized and their results are approved.</a:t>
            </a:r>
          </a:p>
        </p:txBody>
      </p:sp>
      <p:pic>
        <p:nvPicPr>
          <p:cNvPr id="3" name="Picture 2">
            <a:extLst>
              <a:ext uri="{FF2B5EF4-FFF2-40B4-BE49-F238E27FC236}">
                <a16:creationId xmlns:a16="http://schemas.microsoft.com/office/drawing/2014/main" id="{D14BEFA0-D621-CC83-40F8-47A919579CE7}"/>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941765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The Role and Propensities of Civil Society</a:t>
            </a:r>
          </a:p>
        </p:txBody>
      </p:sp>
      <p:sp>
        <p:nvSpPr>
          <p:cNvPr id="9" name="Oval 8"/>
          <p:cNvSpPr/>
          <p:nvPr/>
        </p:nvSpPr>
        <p:spPr>
          <a:xfrm>
            <a:off x="468081" y="1344747"/>
            <a:ext cx="2013856" cy="1969848"/>
          </a:xfrm>
          <a:prstGeom prst="ellipse">
            <a:avLst/>
          </a:prstGeom>
          <a:solidFill>
            <a:srgbClr val="0341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2481937" y="948873"/>
            <a:ext cx="6026758" cy="58950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2" name="Oval 11"/>
          <p:cNvSpPr/>
          <p:nvPr/>
        </p:nvSpPr>
        <p:spPr>
          <a:xfrm>
            <a:off x="9478696" y="3812736"/>
            <a:ext cx="2216494" cy="21680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solidFill>
            </a:endParaRPr>
          </a:p>
        </p:txBody>
      </p:sp>
      <p:sp>
        <p:nvSpPr>
          <p:cNvPr id="13" name="TextBox 12"/>
          <p:cNvSpPr txBox="1"/>
          <p:nvPr/>
        </p:nvSpPr>
        <p:spPr>
          <a:xfrm>
            <a:off x="8987204" y="4602477"/>
            <a:ext cx="3407229" cy="523220"/>
          </a:xfrm>
          <a:prstGeom prst="rect">
            <a:avLst/>
          </a:prstGeom>
          <a:noFill/>
        </p:spPr>
        <p:txBody>
          <a:bodyPr wrap="square" rtlCol="0">
            <a:spAutoFit/>
          </a:bodyPr>
          <a:lstStyle/>
          <a:p>
            <a:pPr algn="ctr"/>
            <a:r>
              <a:rPr lang="en-US" sz="2800" b="1" dirty="0">
                <a:solidFill>
                  <a:prstClr val="white"/>
                </a:solidFill>
              </a:rPr>
              <a:t>Legislature</a:t>
            </a:r>
          </a:p>
        </p:txBody>
      </p:sp>
      <p:sp>
        <p:nvSpPr>
          <p:cNvPr id="14" name="TextBox 13"/>
          <p:cNvSpPr txBox="1"/>
          <p:nvPr/>
        </p:nvSpPr>
        <p:spPr>
          <a:xfrm>
            <a:off x="-180141" y="2039088"/>
            <a:ext cx="3320142" cy="523220"/>
          </a:xfrm>
          <a:prstGeom prst="rect">
            <a:avLst/>
          </a:prstGeom>
          <a:noFill/>
        </p:spPr>
        <p:txBody>
          <a:bodyPr wrap="square" rtlCol="0">
            <a:spAutoFit/>
          </a:bodyPr>
          <a:lstStyle/>
          <a:p>
            <a:pPr algn="ctr"/>
            <a:r>
              <a:rPr lang="en-US" sz="2800" b="1" dirty="0">
                <a:solidFill>
                  <a:prstClr val="white"/>
                </a:solidFill>
              </a:rPr>
              <a:t>Executive</a:t>
            </a:r>
            <a:endParaRPr lang="en-US" sz="3600" b="1" dirty="0">
              <a:solidFill>
                <a:prstClr val="white"/>
              </a:solidFill>
            </a:endParaRPr>
          </a:p>
        </p:txBody>
      </p:sp>
      <p:sp>
        <p:nvSpPr>
          <p:cNvPr id="18" name="TextBox 17"/>
          <p:cNvSpPr txBox="1"/>
          <p:nvPr/>
        </p:nvSpPr>
        <p:spPr>
          <a:xfrm>
            <a:off x="1938934" y="1173538"/>
            <a:ext cx="7167803" cy="5509200"/>
          </a:xfrm>
          <a:prstGeom prst="rect">
            <a:avLst/>
          </a:prstGeom>
          <a:noFill/>
        </p:spPr>
        <p:txBody>
          <a:bodyPr wrap="square" rtlCol="0">
            <a:spAutoFit/>
          </a:bodyPr>
          <a:lstStyle/>
          <a:p>
            <a:pPr algn="ctr"/>
            <a:r>
              <a:rPr lang="en-US" sz="4000" b="1" dirty="0">
                <a:solidFill>
                  <a:prstClr val="black"/>
                </a:solidFill>
              </a:rPr>
              <a:t>Civil Society</a:t>
            </a:r>
          </a:p>
          <a:p>
            <a:pPr algn="ctr"/>
            <a:r>
              <a:rPr lang="en-US" sz="2400" dirty="0">
                <a:solidFill>
                  <a:prstClr val="black"/>
                </a:solidFill>
              </a:rPr>
              <a:t>Perhaps the greatest influences on</a:t>
            </a:r>
            <a:br>
              <a:rPr lang="en-US" sz="2400" dirty="0">
                <a:solidFill>
                  <a:prstClr val="black"/>
                </a:solidFill>
              </a:rPr>
            </a:br>
            <a:r>
              <a:rPr lang="en-US" sz="2400" dirty="0">
                <a:solidFill>
                  <a:prstClr val="black"/>
                </a:solidFill>
              </a:rPr>
              <a:t>a democratic country’s trade policy are</a:t>
            </a:r>
            <a:br>
              <a:rPr lang="en-US" sz="2400" dirty="0">
                <a:solidFill>
                  <a:prstClr val="black"/>
                </a:solidFill>
              </a:rPr>
            </a:br>
            <a:r>
              <a:rPr lang="en-US" sz="2400" dirty="0">
                <a:solidFill>
                  <a:prstClr val="black"/>
                </a:solidFill>
              </a:rPr>
              <a:t>(1) what issues fall within its scope and </a:t>
            </a:r>
            <a:br>
              <a:rPr lang="en-US" sz="2400" dirty="0">
                <a:solidFill>
                  <a:prstClr val="black"/>
                </a:solidFill>
              </a:rPr>
            </a:br>
            <a:r>
              <a:rPr lang="en-US" sz="2400" dirty="0">
                <a:solidFill>
                  <a:prstClr val="black"/>
                </a:solidFill>
              </a:rPr>
              <a:t>(2) the positions and power of stakeholders</a:t>
            </a:r>
            <a:br>
              <a:rPr lang="en-US" sz="2400" dirty="0">
                <a:solidFill>
                  <a:prstClr val="black"/>
                </a:solidFill>
              </a:rPr>
            </a:br>
            <a:r>
              <a:rPr lang="en-US" sz="2400" dirty="0">
                <a:solidFill>
                  <a:prstClr val="black"/>
                </a:solidFill>
              </a:rPr>
              <a:t>who join the debate. These used to consist</a:t>
            </a:r>
            <a:br>
              <a:rPr lang="en-US" sz="2400" dirty="0">
                <a:solidFill>
                  <a:prstClr val="black"/>
                </a:solidFill>
              </a:rPr>
            </a:br>
            <a:r>
              <a:rPr lang="en-US" sz="2400" dirty="0">
                <a:solidFill>
                  <a:prstClr val="black"/>
                </a:solidFill>
              </a:rPr>
              <a:t>primarily of narrow commercial interests, but</a:t>
            </a:r>
            <a:br>
              <a:rPr lang="en-US" sz="2400" dirty="0">
                <a:solidFill>
                  <a:prstClr val="black"/>
                </a:solidFill>
              </a:rPr>
            </a:br>
            <a:r>
              <a:rPr lang="en-US" sz="2400" dirty="0">
                <a:solidFill>
                  <a:prstClr val="black"/>
                </a:solidFill>
              </a:rPr>
              <a:t>old-school fights of “free trade </a:t>
            </a:r>
            <a:r>
              <a:rPr lang="en-US" sz="2400" i="1" dirty="0">
                <a:solidFill>
                  <a:prstClr val="black"/>
                </a:solidFill>
              </a:rPr>
              <a:t>versus</a:t>
            </a:r>
            <a:br>
              <a:rPr lang="en-US" sz="2400" dirty="0">
                <a:solidFill>
                  <a:prstClr val="black"/>
                </a:solidFill>
              </a:rPr>
            </a:br>
            <a:r>
              <a:rPr lang="en-US" sz="2400" dirty="0">
                <a:solidFill>
                  <a:prstClr val="black"/>
                </a:solidFill>
              </a:rPr>
              <a:t>protectionism” are replaced by wider arrays</a:t>
            </a:r>
            <a:br>
              <a:rPr lang="en-US" sz="2400" dirty="0">
                <a:solidFill>
                  <a:prstClr val="black"/>
                </a:solidFill>
              </a:rPr>
            </a:br>
            <a:r>
              <a:rPr lang="en-US" sz="2400" dirty="0">
                <a:solidFill>
                  <a:prstClr val="black"/>
                </a:solidFill>
              </a:rPr>
              <a:t>of interests and activists. The groups </a:t>
            </a:r>
            <a:br>
              <a:rPr lang="en-US" sz="2400" dirty="0">
                <a:solidFill>
                  <a:prstClr val="black"/>
                </a:solidFill>
              </a:rPr>
            </a:br>
            <a:r>
              <a:rPr lang="en-US" sz="2400" dirty="0">
                <a:solidFill>
                  <a:prstClr val="black"/>
                </a:solidFill>
              </a:rPr>
              <a:t>motivated by non-economic causes</a:t>
            </a:r>
            <a:br>
              <a:rPr lang="en-US" sz="2400" dirty="0">
                <a:solidFill>
                  <a:prstClr val="black"/>
                </a:solidFill>
              </a:rPr>
            </a:br>
            <a:r>
              <a:rPr lang="en-US" sz="2400" dirty="0">
                <a:solidFill>
                  <a:prstClr val="black"/>
                </a:solidFill>
              </a:rPr>
              <a:t>sometimes add to the pro-trade</a:t>
            </a:r>
            <a:br>
              <a:rPr lang="en-US" sz="2400" dirty="0">
                <a:solidFill>
                  <a:prstClr val="black"/>
                </a:solidFill>
              </a:rPr>
            </a:br>
            <a:r>
              <a:rPr lang="en-US" sz="2400" dirty="0">
                <a:solidFill>
                  <a:prstClr val="black"/>
                </a:solidFill>
              </a:rPr>
              <a:t>coalition, but today they</a:t>
            </a:r>
            <a:br>
              <a:rPr lang="en-US" sz="2400" dirty="0">
                <a:solidFill>
                  <a:prstClr val="black"/>
                </a:solidFill>
              </a:rPr>
            </a:br>
            <a:r>
              <a:rPr lang="en-US" sz="2400" dirty="0">
                <a:solidFill>
                  <a:prstClr val="black"/>
                </a:solidFill>
              </a:rPr>
              <a:t>are mostly skeptics.</a:t>
            </a:r>
          </a:p>
        </p:txBody>
      </p:sp>
      <p:sp>
        <p:nvSpPr>
          <p:cNvPr id="19" name="TextBox 18">
            <a:extLst>
              <a:ext uri="{FF2B5EF4-FFF2-40B4-BE49-F238E27FC236}">
                <a16:creationId xmlns:a16="http://schemas.microsoft.com/office/drawing/2014/main" id="{E5891C08-198B-4646-918A-A851836CFDBE}"/>
              </a:ext>
            </a:extLst>
          </p:cNvPr>
          <p:cNvSpPr txBox="1"/>
          <p:nvPr/>
        </p:nvSpPr>
        <p:spPr>
          <a:xfrm>
            <a:off x="1475009" y="2356445"/>
            <a:ext cx="7996664" cy="2785378"/>
          </a:xfrm>
          <a:prstGeom prst="rect">
            <a:avLst/>
          </a:prstGeom>
          <a:solidFill>
            <a:srgbClr val="0033CC"/>
          </a:solidFill>
        </p:spPr>
        <p:txBody>
          <a:bodyPr wrap="square" rtlCol="0">
            <a:spAutoFit/>
          </a:bodyPr>
          <a:lstStyle/>
          <a:p>
            <a:pPr>
              <a:spcAft>
                <a:spcPts val="600"/>
              </a:spcAft>
            </a:pPr>
            <a:r>
              <a:rPr lang="en-US" sz="2500" dirty="0">
                <a:solidFill>
                  <a:prstClr val="white"/>
                </a:solidFill>
              </a:rPr>
              <a:t>Some of the same groups that would never have joined in a traditional trade debate can be drawn in when it becomes associated with such high-profile matters as environmental protection, human rights (especially labor), the safety of the food supply, and immigration (among others). This makes for a debate that is more inclusive and democratic, but also more partisan and less susceptible to easy resolution.</a:t>
            </a:r>
          </a:p>
        </p:txBody>
      </p:sp>
      <p:pic>
        <p:nvPicPr>
          <p:cNvPr id="3" name="Picture 2">
            <a:extLst>
              <a:ext uri="{FF2B5EF4-FFF2-40B4-BE49-F238E27FC236}">
                <a16:creationId xmlns:a16="http://schemas.microsoft.com/office/drawing/2014/main" id="{34047DC2-D09F-E97F-AEBB-0CE489208EFA}"/>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1291704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0" y="1830204"/>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endParaRPr lang="en-US" sz="4400" b="1" dirty="0">
              <a:solidFill>
                <a:srgbClr val="0066CC"/>
              </a:solidFill>
            </a:endParaRPr>
          </a:p>
          <a:p>
            <a:pPr algn="ctr">
              <a:spcAft>
                <a:spcPts val="600"/>
              </a:spcAft>
            </a:pPr>
            <a:r>
              <a:rPr lang="en-US" sz="4400" b="1" dirty="0">
                <a:solidFill>
                  <a:srgbClr val="0066CC"/>
                </a:solidFill>
              </a:rPr>
              <a:t>Profiling the Political Issues</a:t>
            </a:r>
            <a:br>
              <a:rPr lang="en-US" sz="4400" b="1" dirty="0">
                <a:solidFill>
                  <a:srgbClr val="0066CC"/>
                </a:solidFill>
              </a:rPr>
            </a:br>
            <a:r>
              <a:rPr lang="en-US" sz="4400" b="1" dirty="0">
                <a:solidFill>
                  <a:srgbClr val="0066CC"/>
                </a:solidFill>
              </a:rPr>
              <a:t>in a Partner’s Trade Policy</a:t>
            </a:r>
          </a:p>
        </p:txBody>
      </p:sp>
      <p:pic>
        <p:nvPicPr>
          <p:cNvPr id="3" name="Picture 2">
            <a:extLst>
              <a:ext uri="{FF2B5EF4-FFF2-40B4-BE49-F238E27FC236}">
                <a16:creationId xmlns:a16="http://schemas.microsoft.com/office/drawing/2014/main" id="{092C4768-6000-BDAE-4217-17C35BA7237D}"/>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919542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81088" y="134898"/>
            <a:ext cx="981199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300" kern="0" dirty="0">
                <a:solidFill>
                  <a:srgbClr val="0070C0"/>
                </a:solidFill>
                <a:latin typeface="Calibri" panose="020F0502020204030204" pitchFamily="34" charset="0"/>
              </a:rPr>
              <a:t>What to Cover when Profiling a Partner’s Trade Politics </a:t>
            </a:r>
          </a:p>
        </p:txBody>
      </p:sp>
      <p:sp>
        <p:nvSpPr>
          <p:cNvPr id="10" name="TextBox 9"/>
          <p:cNvSpPr txBox="1">
            <a:spLocks noChangeArrowheads="1"/>
          </p:cNvSpPr>
          <p:nvPr/>
        </p:nvSpPr>
        <p:spPr bwMode="auto">
          <a:xfrm>
            <a:off x="137544" y="879319"/>
            <a:ext cx="1196737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b="1" dirty="0">
                <a:solidFill>
                  <a:srgbClr val="0070C0"/>
                </a:solidFill>
              </a:rPr>
              <a:t>The Decision-Making Process: </a:t>
            </a:r>
            <a:r>
              <a:rPr lang="en-US" altLang="en-US" dirty="0">
                <a:solidFill>
                  <a:srgbClr val="0070C0"/>
                </a:solidFill>
              </a:rPr>
              <a:t>Understand institutional </a:t>
            </a:r>
            <a:br>
              <a:rPr lang="en-US" altLang="en-US" dirty="0">
                <a:solidFill>
                  <a:srgbClr val="0070C0"/>
                </a:solidFill>
              </a:rPr>
            </a:br>
            <a:r>
              <a:rPr lang="en-US" altLang="en-US" dirty="0">
                <a:solidFill>
                  <a:srgbClr val="0070C0"/>
                </a:solidFill>
              </a:rPr>
              <a:t>roles in negotiating and approving trade agreements,</a:t>
            </a:r>
            <a:br>
              <a:rPr lang="en-US" altLang="en-US" dirty="0">
                <a:solidFill>
                  <a:srgbClr val="0070C0"/>
                </a:solidFill>
              </a:rPr>
            </a:br>
            <a:r>
              <a:rPr lang="en-US" altLang="en-US" dirty="0">
                <a:solidFill>
                  <a:srgbClr val="0070C0"/>
                </a:solidFill>
              </a:rPr>
              <a:t>with special attention to the role of the legislature</a:t>
            </a:r>
            <a:endParaRPr lang="en-US" altLang="en-US" b="1" dirty="0">
              <a:solidFill>
                <a:srgbClr val="0070C0"/>
              </a:solidFill>
            </a:endParaRPr>
          </a:p>
          <a:p>
            <a:pPr marL="457200" indent="-457200">
              <a:spcBef>
                <a:spcPct val="0"/>
              </a:spcBef>
              <a:spcAft>
                <a:spcPts val="1200"/>
              </a:spcAft>
            </a:pPr>
            <a:r>
              <a:rPr lang="en-US" altLang="en-US" b="1" dirty="0">
                <a:solidFill>
                  <a:srgbClr val="0070C0"/>
                </a:solidFill>
              </a:rPr>
              <a:t>Parties and Elections: </a:t>
            </a:r>
            <a:r>
              <a:rPr lang="en-US" altLang="en-US" dirty="0">
                <a:solidFill>
                  <a:srgbClr val="0070C0"/>
                </a:solidFill>
              </a:rPr>
              <a:t>Take note of any party divisions </a:t>
            </a:r>
            <a:br>
              <a:rPr lang="en-US" altLang="en-US" dirty="0">
                <a:solidFill>
                  <a:srgbClr val="0070C0"/>
                </a:solidFill>
              </a:rPr>
            </a:br>
            <a:r>
              <a:rPr lang="en-US" altLang="en-US" dirty="0">
                <a:solidFill>
                  <a:srgbClr val="0070C0"/>
                </a:solidFill>
              </a:rPr>
              <a:t>over trade and when then next elections are scheduled</a:t>
            </a:r>
          </a:p>
          <a:p>
            <a:pPr marL="457200" indent="-457200">
              <a:spcBef>
                <a:spcPct val="0"/>
              </a:spcBef>
              <a:spcAft>
                <a:spcPts val="1200"/>
              </a:spcAft>
            </a:pPr>
            <a:r>
              <a:rPr lang="en-US" altLang="en-US" b="1" dirty="0">
                <a:solidFill>
                  <a:srgbClr val="0070C0"/>
                </a:solidFill>
              </a:rPr>
              <a:t>Economic Groups in Civil Society:</a:t>
            </a:r>
            <a:r>
              <a:rPr lang="en-US" altLang="en-US" dirty="0">
                <a:solidFill>
                  <a:srgbClr val="0070C0"/>
                </a:solidFill>
              </a:rPr>
              <a:t> Catalog the groups that may favor, oppose, or try to influence the agreement for economic reasons</a:t>
            </a:r>
          </a:p>
          <a:p>
            <a:pPr marL="457200" indent="-457200">
              <a:spcBef>
                <a:spcPct val="0"/>
              </a:spcBef>
              <a:spcAft>
                <a:spcPts val="1200"/>
              </a:spcAft>
            </a:pPr>
            <a:r>
              <a:rPr lang="en-US" altLang="en-US" b="1" dirty="0">
                <a:solidFill>
                  <a:srgbClr val="0070C0"/>
                </a:solidFill>
              </a:rPr>
              <a:t>Political Groups in Civil Society:</a:t>
            </a:r>
            <a:r>
              <a:rPr lang="en-US" altLang="en-US" dirty="0">
                <a:solidFill>
                  <a:srgbClr val="0070C0"/>
                </a:solidFill>
              </a:rPr>
              <a:t> Catalog the non-governmental organizations that may be involved for political reasons, including diasporas, labor or human rights groups, foreign policy interests, etc.</a:t>
            </a:r>
          </a:p>
        </p:txBody>
      </p:sp>
      <p:pic>
        <p:nvPicPr>
          <p:cNvPr id="3" name="Picture 2">
            <a:extLst>
              <a:ext uri="{FF2B5EF4-FFF2-40B4-BE49-F238E27FC236}">
                <a16:creationId xmlns:a16="http://schemas.microsoft.com/office/drawing/2014/main" id="{39FBEA6F-C31D-4553-E790-AEA3538B7844}"/>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4108796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81088" y="134898"/>
            <a:ext cx="1004059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300" kern="0" dirty="0">
                <a:solidFill>
                  <a:srgbClr val="0070C0"/>
                </a:solidFill>
                <a:latin typeface="Calibri" panose="020F0502020204030204" pitchFamily="34" charset="0"/>
              </a:rPr>
              <a:t>Sources to Consult in Profiling a Partner’s Trade Politics </a:t>
            </a:r>
          </a:p>
        </p:txBody>
      </p:sp>
      <p:sp>
        <p:nvSpPr>
          <p:cNvPr id="10" name="TextBox 9"/>
          <p:cNvSpPr txBox="1">
            <a:spLocks noChangeArrowheads="1"/>
          </p:cNvSpPr>
          <p:nvPr/>
        </p:nvSpPr>
        <p:spPr bwMode="auto">
          <a:xfrm>
            <a:off x="137544" y="801262"/>
            <a:ext cx="11825856"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b="1" dirty="0">
                <a:solidFill>
                  <a:srgbClr val="0070C0"/>
                </a:solidFill>
              </a:rPr>
              <a:t>Previous Debates over Agreements: </a:t>
            </a:r>
            <a:r>
              <a:rPr lang="en-US" altLang="en-US" dirty="0">
                <a:solidFill>
                  <a:srgbClr val="0070C0"/>
                </a:solidFill>
              </a:rPr>
              <a:t>Beyond examining</a:t>
            </a:r>
            <a:br>
              <a:rPr lang="en-US" altLang="en-US" dirty="0">
                <a:solidFill>
                  <a:srgbClr val="0070C0"/>
                </a:solidFill>
              </a:rPr>
            </a:br>
            <a:r>
              <a:rPr lang="en-US" altLang="en-US" dirty="0">
                <a:solidFill>
                  <a:srgbClr val="0070C0"/>
                </a:solidFill>
              </a:rPr>
              <a:t>the substance of the partner’s recent trade agreements, </a:t>
            </a:r>
            <a:br>
              <a:rPr lang="en-US" altLang="en-US" dirty="0">
                <a:solidFill>
                  <a:srgbClr val="0070C0"/>
                </a:solidFill>
              </a:rPr>
            </a:br>
            <a:r>
              <a:rPr lang="en-US" altLang="en-US" dirty="0">
                <a:solidFill>
                  <a:srgbClr val="0070C0"/>
                </a:solidFill>
              </a:rPr>
              <a:t>review how they were negotiated and approved (with </a:t>
            </a:r>
            <a:br>
              <a:rPr lang="en-US" altLang="en-US" dirty="0">
                <a:solidFill>
                  <a:srgbClr val="0070C0"/>
                </a:solidFill>
              </a:rPr>
            </a:br>
            <a:r>
              <a:rPr lang="en-US" altLang="en-US" dirty="0">
                <a:solidFill>
                  <a:srgbClr val="0070C0"/>
                </a:solidFill>
              </a:rPr>
              <a:t>special attention to obstacles that had to be overcome).</a:t>
            </a:r>
            <a:endParaRPr lang="en-US" altLang="en-US" b="1" dirty="0">
              <a:solidFill>
                <a:srgbClr val="0070C0"/>
              </a:solidFill>
            </a:endParaRPr>
          </a:p>
          <a:p>
            <a:pPr marL="457200" indent="-457200">
              <a:spcBef>
                <a:spcPct val="0"/>
              </a:spcBef>
              <a:spcAft>
                <a:spcPts val="1200"/>
              </a:spcAft>
            </a:pPr>
            <a:r>
              <a:rPr lang="en-US" altLang="en-US" b="1" dirty="0">
                <a:solidFill>
                  <a:srgbClr val="0070C0"/>
                </a:solidFill>
              </a:rPr>
              <a:t>How the Negotiation Is Framed: </a:t>
            </a:r>
            <a:r>
              <a:rPr lang="en-US" altLang="en-US" dirty="0">
                <a:solidFill>
                  <a:srgbClr val="0070C0"/>
                </a:solidFill>
              </a:rPr>
              <a:t>Take special note of how the partner’s leadership portrays the purpose of the agreement, with special attention to any political issues that may be mentioned.</a:t>
            </a:r>
          </a:p>
          <a:p>
            <a:pPr marL="457200" indent="-457200">
              <a:spcBef>
                <a:spcPct val="0"/>
              </a:spcBef>
              <a:spcAft>
                <a:spcPts val="1200"/>
              </a:spcAft>
            </a:pPr>
            <a:r>
              <a:rPr lang="en-US" altLang="en-US" b="1" dirty="0">
                <a:solidFill>
                  <a:srgbClr val="0070C0"/>
                </a:solidFill>
              </a:rPr>
              <a:t>Establishing Contacts in Civil Society: </a:t>
            </a:r>
            <a:r>
              <a:rPr lang="en-US" altLang="en-US" dirty="0">
                <a:solidFill>
                  <a:srgbClr val="0070C0"/>
                </a:solidFill>
              </a:rPr>
              <a:t>In most developed countries it is considered not only appropriate but indispensable for a prospective FTA partner to maintain contacts with the interested economic and political members of civil society.</a:t>
            </a:r>
            <a:endParaRPr lang="en-US" altLang="en-US" b="1" dirty="0">
              <a:solidFill>
                <a:srgbClr val="0070C0"/>
              </a:solidFill>
            </a:endParaRPr>
          </a:p>
        </p:txBody>
      </p:sp>
      <p:sp>
        <p:nvSpPr>
          <p:cNvPr id="12" name="Rectangle 11">
            <a:extLst>
              <a:ext uri="{FF2B5EF4-FFF2-40B4-BE49-F238E27FC236}">
                <a16:creationId xmlns:a16="http://schemas.microsoft.com/office/drawing/2014/main" id="{147B471B-A898-4D99-ACC1-CE5AEDEA5F66}"/>
              </a:ext>
            </a:extLst>
          </p:cNvPr>
          <p:cNvSpPr/>
          <p:nvPr/>
        </p:nvSpPr>
        <p:spPr>
          <a:xfrm>
            <a:off x="1774690" y="2732922"/>
            <a:ext cx="8551563" cy="185680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F3E80382-F1FB-4E49-B977-C0A4D88F1F0D}"/>
              </a:ext>
            </a:extLst>
          </p:cNvPr>
          <p:cNvSpPr txBox="1"/>
          <p:nvPr/>
        </p:nvSpPr>
        <p:spPr>
          <a:xfrm>
            <a:off x="1910443" y="2773845"/>
            <a:ext cx="8371114" cy="1815882"/>
          </a:xfrm>
          <a:prstGeom prst="rect">
            <a:avLst/>
          </a:prstGeom>
          <a:solidFill>
            <a:srgbClr val="0000FF"/>
          </a:solidFill>
        </p:spPr>
        <p:txBody>
          <a:bodyPr wrap="square">
            <a:spAutoFit/>
          </a:bodyPr>
          <a:lstStyle/>
          <a:p>
            <a:pPr>
              <a:defRPr/>
            </a:pPr>
            <a:r>
              <a:rPr lang="en-US" sz="2800" dirty="0">
                <a:solidFill>
                  <a:prstClr val="white"/>
                </a:solidFill>
              </a:rPr>
              <a:t>The main point is that negotiators should not confine their understanding of the partner’s domestic trade politics to what their counterparts tell them. To do that would leave them quite vulnerable to manipulation.</a:t>
            </a:r>
          </a:p>
        </p:txBody>
      </p:sp>
      <p:pic>
        <p:nvPicPr>
          <p:cNvPr id="3" name="Picture 2">
            <a:extLst>
              <a:ext uri="{FF2B5EF4-FFF2-40B4-BE49-F238E27FC236}">
                <a16:creationId xmlns:a16="http://schemas.microsoft.com/office/drawing/2014/main" id="{95201D78-2685-DA3B-48D5-132AF3384539}"/>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50628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181088" y="134898"/>
            <a:ext cx="1004059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rgbClr val="0070C0"/>
                </a:solidFill>
                <a:latin typeface="Calibri" panose="020F0502020204030204" pitchFamily="34" charset="0"/>
              </a:rPr>
              <a:t>Who Should Profile a Partner’s Trade Politics </a:t>
            </a:r>
          </a:p>
        </p:txBody>
      </p:sp>
      <p:sp>
        <p:nvSpPr>
          <p:cNvPr id="10" name="TextBox 9"/>
          <p:cNvSpPr txBox="1">
            <a:spLocks noChangeArrowheads="1"/>
          </p:cNvSpPr>
          <p:nvPr/>
        </p:nvSpPr>
        <p:spPr bwMode="auto">
          <a:xfrm>
            <a:off x="137544" y="999065"/>
            <a:ext cx="11706113"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b="1" dirty="0">
                <a:solidFill>
                  <a:srgbClr val="0070C0"/>
                </a:solidFill>
              </a:rPr>
              <a:t>Representatives in the Partner Country</a:t>
            </a:r>
            <a:r>
              <a:rPr lang="en-US" altLang="en-US" dirty="0">
                <a:solidFill>
                  <a:srgbClr val="0070C0"/>
                </a:solidFill>
              </a:rPr>
              <a:t>: In preparing </a:t>
            </a:r>
            <a:br>
              <a:rPr lang="en-US" altLang="en-US" dirty="0">
                <a:solidFill>
                  <a:srgbClr val="0070C0"/>
                </a:solidFill>
              </a:rPr>
            </a:br>
            <a:r>
              <a:rPr lang="en-US" altLang="en-US" dirty="0">
                <a:solidFill>
                  <a:srgbClr val="0070C0"/>
                </a:solidFill>
              </a:rPr>
              <a:t>this part of the profile, it is highly advisable and usually</a:t>
            </a:r>
            <a:br>
              <a:rPr lang="en-US" altLang="en-US" dirty="0">
                <a:solidFill>
                  <a:srgbClr val="0070C0"/>
                </a:solidFill>
              </a:rPr>
            </a:br>
            <a:r>
              <a:rPr lang="en-US" altLang="en-US" dirty="0">
                <a:solidFill>
                  <a:srgbClr val="0070C0"/>
                </a:solidFill>
              </a:rPr>
              <a:t>necessary to make full use of the expertise of one’s own</a:t>
            </a:r>
            <a:br>
              <a:rPr lang="en-US" altLang="en-US" dirty="0">
                <a:solidFill>
                  <a:srgbClr val="0070C0"/>
                </a:solidFill>
              </a:rPr>
            </a:br>
            <a:r>
              <a:rPr lang="en-US" altLang="en-US" dirty="0">
                <a:solidFill>
                  <a:srgbClr val="0070C0"/>
                </a:solidFill>
              </a:rPr>
              <a:t>diplomatic representatives in the partner country.</a:t>
            </a:r>
          </a:p>
          <a:p>
            <a:pPr marL="457200" indent="-457200">
              <a:spcBef>
                <a:spcPct val="0"/>
              </a:spcBef>
              <a:spcAft>
                <a:spcPts val="1200"/>
              </a:spcAft>
            </a:pPr>
            <a:r>
              <a:rPr lang="en-US" altLang="en-US" b="1" dirty="0">
                <a:solidFill>
                  <a:srgbClr val="0070C0"/>
                </a:solidFill>
              </a:rPr>
              <a:t>Use of Local Expertise:</a:t>
            </a:r>
            <a:r>
              <a:rPr lang="en-US" altLang="en-US" dirty="0">
                <a:solidFill>
                  <a:srgbClr val="0070C0"/>
                </a:solidFill>
              </a:rPr>
              <a:t> Depending on the laws and traditions of the partner country, it may also be advisable to consult with local experts knowledgeable in the domestic politics of trade (often former negotiators or other policymakers). Their expertise might also be used when the time comes to secure approval of the agreement.</a:t>
            </a:r>
          </a:p>
        </p:txBody>
      </p:sp>
      <p:pic>
        <p:nvPicPr>
          <p:cNvPr id="3" name="Picture 2">
            <a:extLst>
              <a:ext uri="{FF2B5EF4-FFF2-40B4-BE49-F238E27FC236}">
                <a16:creationId xmlns:a16="http://schemas.microsoft.com/office/drawing/2014/main" id="{23B6F549-D5F8-43E2-6569-0CE238CF6112}"/>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3721934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328593" y="134898"/>
            <a:ext cx="912020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Your Report</a:t>
            </a:r>
          </a:p>
        </p:txBody>
      </p:sp>
      <p:sp>
        <p:nvSpPr>
          <p:cNvPr id="10" name="TextBox 9"/>
          <p:cNvSpPr txBox="1">
            <a:spLocks noChangeArrowheads="1"/>
          </p:cNvSpPr>
          <p:nvPr/>
        </p:nvSpPr>
        <p:spPr bwMode="auto">
          <a:xfrm>
            <a:off x="439804" y="1247083"/>
            <a:ext cx="11154907"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en-US" altLang="en-US" sz="2800" dirty="0">
                <a:solidFill>
                  <a:srgbClr val="0070C0"/>
                </a:solidFill>
              </a:rPr>
              <a:t>The CEO wants each report to meet the following requirements:</a:t>
            </a:r>
          </a:p>
          <a:p>
            <a:pPr marL="457200" indent="-457200">
              <a:spcBef>
                <a:spcPct val="0"/>
              </a:spcBef>
              <a:spcAft>
                <a:spcPts val="600"/>
              </a:spcAft>
            </a:pPr>
            <a:r>
              <a:rPr lang="en-US" altLang="en-US" sz="2800" dirty="0">
                <a:solidFill>
                  <a:srgbClr val="0070C0"/>
                </a:solidFill>
              </a:rPr>
              <a:t>It makes clear how GlobalCorp’s interests are affected by these initiatives</a:t>
            </a:r>
          </a:p>
          <a:p>
            <a:pPr marL="457200" indent="-457200">
              <a:spcBef>
                <a:spcPct val="0"/>
              </a:spcBef>
              <a:spcAft>
                <a:spcPts val="600"/>
              </a:spcAft>
            </a:pPr>
            <a:r>
              <a:rPr lang="en-US" altLang="en-US" sz="2800" dirty="0">
                <a:solidFill>
                  <a:srgbClr val="0070C0"/>
                </a:solidFill>
              </a:rPr>
              <a:t>It specifies the current status of these initiatives in the country, and indicates whether there is any opportunity to influence that process</a:t>
            </a:r>
          </a:p>
          <a:p>
            <a:pPr marL="457200" indent="-457200">
              <a:spcBef>
                <a:spcPct val="0"/>
              </a:spcBef>
              <a:spcAft>
                <a:spcPts val="600"/>
              </a:spcAft>
            </a:pPr>
            <a:r>
              <a:rPr lang="en-US" altLang="en-US" sz="2800" dirty="0">
                <a:solidFill>
                  <a:srgbClr val="0070C0"/>
                </a:solidFill>
              </a:rPr>
              <a:t>It recommends between three and five objectives that she should prioritize in her meetings</a:t>
            </a:r>
          </a:p>
          <a:p>
            <a:pPr marL="457200" indent="-457200">
              <a:spcBef>
                <a:spcPct val="0"/>
              </a:spcBef>
              <a:spcAft>
                <a:spcPts val="600"/>
              </a:spcAft>
            </a:pPr>
            <a:r>
              <a:rPr lang="en-US" altLang="en-US" sz="2800" dirty="0">
                <a:solidFill>
                  <a:srgbClr val="0070C0"/>
                </a:solidFill>
              </a:rPr>
              <a:t>The report should state the main points right from the start, and provide statistical or other information to support these points</a:t>
            </a:r>
          </a:p>
          <a:p>
            <a:pPr marL="457200" indent="-457200">
              <a:spcBef>
                <a:spcPct val="0"/>
              </a:spcBef>
              <a:spcAft>
                <a:spcPts val="600"/>
              </a:spcAft>
            </a:pPr>
            <a:r>
              <a:rPr lang="en-US" altLang="en-US" sz="2800" dirty="0">
                <a:solidFill>
                  <a:srgbClr val="0070C0"/>
                </a:solidFill>
              </a:rPr>
              <a:t>All sources must be fully and properly cited</a:t>
            </a:r>
          </a:p>
        </p:txBody>
      </p:sp>
      <p:pic>
        <p:nvPicPr>
          <p:cNvPr id="3" name="Picture 2">
            <a:extLst>
              <a:ext uri="{FF2B5EF4-FFF2-40B4-BE49-F238E27FC236}">
                <a16:creationId xmlns:a16="http://schemas.microsoft.com/office/drawing/2014/main" id="{AA02F09F-BC23-9FC6-DA9E-3714874A5E7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83720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328593" y="134898"/>
            <a:ext cx="912020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rgbClr val="0070C0"/>
                </a:solidFill>
                <a:latin typeface="Calibri" panose="020F0502020204030204" pitchFamily="34" charset="0"/>
              </a:rPr>
              <a:t>The Evaluation</a:t>
            </a:r>
          </a:p>
        </p:txBody>
      </p:sp>
      <p:sp>
        <p:nvSpPr>
          <p:cNvPr id="10" name="TextBox 9"/>
          <p:cNvSpPr txBox="1">
            <a:spLocks noChangeArrowheads="1"/>
          </p:cNvSpPr>
          <p:nvPr/>
        </p:nvSpPr>
        <p:spPr bwMode="auto">
          <a:xfrm>
            <a:off x="439804" y="1111167"/>
            <a:ext cx="1115490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en-US" altLang="en-US" sz="2800" dirty="0">
                <a:solidFill>
                  <a:srgbClr val="0070C0"/>
                </a:solidFill>
              </a:rPr>
              <a:t>All seven reports will be evaluated according to the following criteria:</a:t>
            </a:r>
          </a:p>
          <a:p>
            <a:pPr marL="457200" indent="-457200">
              <a:spcBef>
                <a:spcPct val="0"/>
              </a:spcBef>
              <a:spcAft>
                <a:spcPts val="600"/>
              </a:spcAft>
            </a:pPr>
            <a:r>
              <a:rPr lang="en-US" altLang="en-US" sz="2800" dirty="0">
                <a:solidFill>
                  <a:srgbClr val="0070C0"/>
                </a:solidFill>
              </a:rPr>
              <a:t>30 points for the clarity of the overall argument, including coverage of all major initiatives that affect these countries and sectors</a:t>
            </a:r>
          </a:p>
          <a:p>
            <a:pPr marL="457200" indent="-457200">
              <a:spcBef>
                <a:spcPct val="0"/>
              </a:spcBef>
              <a:spcAft>
                <a:spcPts val="600"/>
              </a:spcAft>
            </a:pPr>
            <a:r>
              <a:rPr lang="en-US" altLang="en-US" sz="2800" dirty="0">
                <a:solidFill>
                  <a:srgbClr val="0070C0"/>
                </a:solidFill>
              </a:rPr>
              <a:t>30 points for the quality of the supporting information, without errors of fact or interpretation </a:t>
            </a:r>
          </a:p>
          <a:p>
            <a:pPr marL="457200" indent="-457200">
              <a:spcBef>
                <a:spcPct val="0"/>
              </a:spcBef>
              <a:spcAft>
                <a:spcPts val="600"/>
              </a:spcAft>
            </a:pPr>
            <a:r>
              <a:rPr lang="en-US" altLang="en-US" sz="2800" dirty="0">
                <a:solidFill>
                  <a:srgbClr val="0070C0"/>
                </a:solidFill>
              </a:rPr>
              <a:t>20 points for the quality and variety of sources, including complete and proper citations of those sources in footnotes</a:t>
            </a:r>
          </a:p>
          <a:p>
            <a:pPr marL="457200" indent="-457200">
              <a:spcBef>
                <a:spcPct val="0"/>
              </a:spcBef>
              <a:spcAft>
                <a:spcPts val="600"/>
              </a:spcAft>
            </a:pPr>
            <a:r>
              <a:rPr lang="en-US" altLang="en-US" sz="2800" dirty="0">
                <a:solidFill>
                  <a:srgbClr val="0070C0"/>
                </a:solidFill>
              </a:rPr>
              <a:t>20 points for the overall appearance of the report, making sure that any graphics or tables are neat and clean, pages are numbered, etc.</a:t>
            </a:r>
          </a:p>
          <a:p>
            <a:pPr>
              <a:spcBef>
                <a:spcPct val="0"/>
              </a:spcBef>
              <a:spcAft>
                <a:spcPts val="600"/>
              </a:spcAft>
              <a:buNone/>
            </a:pPr>
            <a:r>
              <a:rPr lang="en-US" altLang="en-US" sz="2800" dirty="0">
                <a:solidFill>
                  <a:srgbClr val="0070C0"/>
                </a:solidFill>
              </a:rPr>
              <a:t>Reports will </a:t>
            </a:r>
            <a:r>
              <a:rPr lang="en-US" altLang="en-US" sz="2800" i="1" dirty="0">
                <a:solidFill>
                  <a:srgbClr val="0070C0"/>
                </a:solidFill>
              </a:rPr>
              <a:t>not </a:t>
            </a:r>
            <a:r>
              <a:rPr lang="en-US" altLang="en-US" sz="2800" dirty="0">
                <a:solidFill>
                  <a:srgbClr val="0070C0"/>
                </a:solidFill>
              </a:rPr>
              <a:t>be graded for the quality of their English, but every effort should be made to ensure that they are clearly written.</a:t>
            </a:r>
          </a:p>
          <a:p>
            <a:pPr>
              <a:spcBef>
                <a:spcPct val="0"/>
              </a:spcBef>
              <a:spcAft>
                <a:spcPts val="600"/>
              </a:spcAft>
              <a:buNone/>
            </a:pPr>
            <a:endParaRPr lang="en-US" altLang="en-US" sz="2800" dirty="0">
              <a:solidFill>
                <a:srgbClr val="0070C0"/>
              </a:solidFill>
            </a:endParaRPr>
          </a:p>
        </p:txBody>
      </p:sp>
      <p:pic>
        <p:nvPicPr>
          <p:cNvPr id="3" name="Picture 2">
            <a:extLst>
              <a:ext uri="{FF2B5EF4-FFF2-40B4-BE49-F238E27FC236}">
                <a16:creationId xmlns:a16="http://schemas.microsoft.com/office/drawing/2014/main" id="{AA02F09F-BC23-9FC6-DA9E-3714874A5E7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Tree>
    <p:extLst>
      <p:ext uri="{BB962C8B-B14F-4D97-AF65-F5344CB8AC3E}">
        <p14:creationId xmlns:p14="http://schemas.microsoft.com/office/powerpoint/2010/main" val="2745441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DC30E92-49C2-8EBF-789C-CB36C4B434BA}"/>
              </a:ext>
            </a:extLst>
          </p:cNvPr>
          <p:cNvPicPr>
            <a:picLocks noChangeAspect="1"/>
          </p:cNvPicPr>
          <p:nvPr/>
        </p:nvPicPr>
        <p:blipFill rotWithShape="1">
          <a:blip r:embed="rId3"/>
          <a:srcRect l="78446" t="1227" r="270" b="964"/>
          <a:stretch/>
        </p:blipFill>
        <p:spPr>
          <a:xfrm>
            <a:off x="10381186" y="0"/>
            <a:ext cx="1806181" cy="1595460"/>
          </a:xfrm>
          <a:prstGeom prst="rect">
            <a:avLst/>
          </a:prstGeom>
        </p:spPr>
      </p:pic>
      <p:sp>
        <p:nvSpPr>
          <p:cNvPr id="5" name="Title 1">
            <a:extLst>
              <a:ext uri="{FF2B5EF4-FFF2-40B4-BE49-F238E27FC236}">
                <a16:creationId xmlns:a16="http://schemas.microsoft.com/office/drawing/2014/main" id="{9DF3C9E2-FECB-4870-89FE-AD137C6356F0}"/>
              </a:ext>
            </a:extLst>
          </p:cNvPr>
          <p:cNvSpPr txBox="1">
            <a:spLocks/>
          </p:cNvSpPr>
          <p:nvPr/>
        </p:nvSpPr>
        <p:spPr>
          <a:xfrm>
            <a:off x="52173" y="84287"/>
            <a:ext cx="10276840" cy="71628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1">
                    <a:lumMod val="75000"/>
                  </a:schemeClr>
                </a:solidFill>
                <a:latin typeface="Corbel" panose="020B0503020204020204" pitchFamily="34" charset="0"/>
              </a:rPr>
              <a:t>Your Assignments</a:t>
            </a:r>
          </a:p>
        </p:txBody>
      </p:sp>
      <p:graphicFrame>
        <p:nvGraphicFramePr>
          <p:cNvPr id="6" name="Table 5">
            <a:extLst>
              <a:ext uri="{FF2B5EF4-FFF2-40B4-BE49-F238E27FC236}">
                <a16:creationId xmlns:a16="http://schemas.microsoft.com/office/drawing/2014/main" id="{AE98E80A-72E4-8DB1-2ACC-E9541FA6532B}"/>
              </a:ext>
            </a:extLst>
          </p:cNvPr>
          <p:cNvGraphicFramePr>
            <a:graphicFrameLocks noGrp="1"/>
          </p:cNvGraphicFramePr>
          <p:nvPr>
            <p:extLst>
              <p:ext uri="{D42A27DB-BD31-4B8C-83A1-F6EECF244321}">
                <p14:modId xmlns:p14="http://schemas.microsoft.com/office/powerpoint/2010/main" val="199898411"/>
              </p:ext>
            </p:extLst>
          </p:nvPr>
        </p:nvGraphicFramePr>
        <p:xfrm>
          <a:off x="240957" y="1946478"/>
          <a:ext cx="11795470" cy="3204952"/>
        </p:xfrm>
        <a:graphic>
          <a:graphicData uri="http://schemas.openxmlformats.org/drawingml/2006/table">
            <a:tbl>
              <a:tblPr>
                <a:tableStyleId>{5C22544A-7EE6-4342-B048-85BDC9FD1C3A}</a:tableStyleId>
              </a:tblPr>
              <a:tblGrid>
                <a:gridCol w="845729">
                  <a:extLst>
                    <a:ext uri="{9D8B030D-6E8A-4147-A177-3AD203B41FA5}">
                      <a16:colId xmlns:a16="http://schemas.microsoft.com/office/drawing/2014/main" val="3743935955"/>
                    </a:ext>
                  </a:extLst>
                </a:gridCol>
                <a:gridCol w="1342428">
                  <a:extLst>
                    <a:ext uri="{9D8B030D-6E8A-4147-A177-3AD203B41FA5}">
                      <a16:colId xmlns:a16="http://schemas.microsoft.com/office/drawing/2014/main" val="2053706080"/>
                    </a:ext>
                  </a:extLst>
                </a:gridCol>
                <a:gridCol w="1221610">
                  <a:extLst>
                    <a:ext uri="{9D8B030D-6E8A-4147-A177-3AD203B41FA5}">
                      <a16:colId xmlns:a16="http://schemas.microsoft.com/office/drawing/2014/main" val="4238915240"/>
                    </a:ext>
                  </a:extLst>
                </a:gridCol>
                <a:gridCol w="1114216">
                  <a:extLst>
                    <a:ext uri="{9D8B030D-6E8A-4147-A177-3AD203B41FA5}">
                      <a16:colId xmlns:a16="http://schemas.microsoft.com/office/drawing/2014/main" val="1298345642"/>
                    </a:ext>
                  </a:extLst>
                </a:gridCol>
                <a:gridCol w="1329004">
                  <a:extLst>
                    <a:ext uri="{9D8B030D-6E8A-4147-A177-3AD203B41FA5}">
                      <a16:colId xmlns:a16="http://schemas.microsoft.com/office/drawing/2014/main" val="2553445982"/>
                    </a:ext>
                  </a:extLst>
                </a:gridCol>
                <a:gridCol w="1217136">
                  <a:extLst>
                    <a:ext uri="{9D8B030D-6E8A-4147-A177-3AD203B41FA5}">
                      <a16:colId xmlns:a16="http://schemas.microsoft.com/office/drawing/2014/main" val="1143627021"/>
                    </a:ext>
                  </a:extLst>
                </a:gridCol>
                <a:gridCol w="1360326">
                  <a:extLst>
                    <a:ext uri="{9D8B030D-6E8A-4147-A177-3AD203B41FA5}">
                      <a16:colId xmlns:a16="http://schemas.microsoft.com/office/drawing/2014/main" val="2727729101"/>
                    </a:ext>
                  </a:extLst>
                </a:gridCol>
                <a:gridCol w="1485621">
                  <a:extLst>
                    <a:ext uri="{9D8B030D-6E8A-4147-A177-3AD203B41FA5}">
                      <a16:colId xmlns:a16="http://schemas.microsoft.com/office/drawing/2014/main" val="1086997147"/>
                    </a:ext>
                  </a:extLst>
                </a:gridCol>
                <a:gridCol w="1879400">
                  <a:extLst>
                    <a:ext uri="{9D8B030D-6E8A-4147-A177-3AD203B41FA5}">
                      <a16:colId xmlns:a16="http://schemas.microsoft.com/office/drawing/2014/main" val="1465173740"/>
                    </a:ext>
                  </a:extLst>
                </a:gridCol>
              </a:tblGrid>
              <a:tr h="400619">
                <a:tc>
                  <a:txBody>
                    <a:bodyPr/>
                    <a:lstStyle/>
                    <a:p>
                      <a:pPr algn="ctr" fontAlgn="ctr">
                        <a:spcBef>
                          <a:spcPts val="200"/>
                        </a:spcBef>
                        <a:spcAft>
                          <a:spcPts val="200"/>
                        </a:spcAft>
                      </a:pPr>
                      <a:r>
                        <a:rPr lang="en-US" sz="1800" b="1" i="0" u="none" strike="noStrike" dirty="0">
                          <a:solidFill>
                            <a:srgbClr val="000000"/>
                          </a:solidFill>
                          <a:effectLst/>
                          <a:latin typeface="Calibri" panose="020F0502020204030204" pitchFamily="34" charset="0"/>
                        </a:rPr>
                        <a:t>Group #</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7">
                  <a:txBody>
                    <a:bodyPr/>
                    <a:lstStyle/>
                    <a:p>
                      <a:pPr algn="ctr" fontAlgn="ctr">
                        <a:spcBef>
                          <a:spcPts val="200"/>
                        </a:spcBef>
                        <a:spcAft>
                          <a:spcPts val="200"/>
                        </a:spcAft>
                      </a:pPr>
                      <a:r>
                        <a:rPr lang="en-US" sz="1800" b="1" i="0" u="none" strike="noStrike" dirty="0">
                          <a:solidFill>
                            <a:srgbClr val="000000"/>
                          </a:solidFill>
                          <a:effectLst/>
                          <a:latin typeface="Calibri" panose="020F0502020204030204" pitchFamily="34" charset="0"/>
                        </a:rPr>
                        <a:t> Members of the Group</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spcBef>
                          <a:spcPts val="200"/>
                        </a:spcBef>
                        <a:spcAft>
                          <a:spcPts val="200"/>
                        </a:spcAft>
                      </a:pPr>
                      <a:r>
                        <a:rPr lang="en-US" sz="1800" b="1" i="0" u="none" strike="noStrike" dirty="0">
                          <a:solidFill>
                            <a:srgbClr val="000000"/>
                          </a:solidFill>
                          <a:effectLst/>
                          <a:latin typeface="Calibri" panose="020F0502020204030204" pitchFamily="34" charset="0"/>
                        </a:rPr>
                        <a:t>Country</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6033161"/>
                  </a:ext>
                </a:extLst>
              </a:tr>
              <a:tr h="400619">
                <a:tc>
                  <a:txBody>
                    <a:bodyPr/>
                    <a:lstStyle/>
                    <a:p>
                      <a:pPr algn="ctr" fontAlgn="ctr">
                        <a:spcBef>
                          <a:spcPts val="200"/>
                        </a:spcBef>
                        <a:spcAft>
                          <a:spcPts val="200"/>
                        </a:spcAft>
                      </a:pPr>
                      <a:r>
                        <a:rPr lang="en-US" sz="1800" u="none" strike="noStrike" dirty="0">
                          <a:effectLst/>
                        </a:rPr>
                        <a:t>Group 1</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202294001</a:t>
                      </a:r>
                      <a:endParaRPr lang="en-US" sz="18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202230049</a:t>
                      </a:r>
                      <a:endParaRPr lang="en-US" sz="18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202203037</a:t>
                      </a:r>
                      <a:endParaRPr lang="en-US" sz="18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202201059</a:t>
                      </a:r>
                      <a:endParaRPr lang="en-US" sz="18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202130013</a:t>
                      </a:r>
                      <a:endParaRPr lang="en-US" sz="18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202109054</a:t>
                      </a:r>
                      <a:endParaRPr lang="en-US" sz="18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202102122</a:t>
                      </a:r>
                      <a:endParaRPr lang="en-US" sz="18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chemeClr val="bg1"/>
                    </a:solidFill>
                  </a:tcPr>
                </a:tc>
                <a:tc>
                  <a:txBody>
                    <a:bodyPr/>
                    <a:lstStyle/>
                    <a:p>
                      <a:pPr algn="l" fontAlgn="ctr">
                        <a:spcBef>
                          <a:spcPts val="200"/>
                        </a:spcBef>
                        <a:spcAft>
                          <a:spcPts val="200"/>
                        </a:spcAft>
                      </a:pPr>
                      <a:r>
                        <a:rPr lang="en-US" sz="1800" u="none" strike="noStrike" dirty="0">
                          <a:effectLst/>
                        </a:rPr>
                        <a:t>Japan</a:t>
                      </a:r>
                      <a:endParaRPr lang="en-US"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mpd="sng">
                      <a:noFill/>
                    </a:lnT>
                    <a:solidFill>
                      <a:schemeClr val="bg1"/>
                    </a:solidFill>
                  </a:tcPr>
                </a:tc>
                <a:extLst>
                  <a:ext uri="{0D108BD9-81ED-4DB2-BD59-A6C34878D82A}">
                    <a16:rowId xmlns:a16="http://schemas.microsoft.com/office/drawing/2014/main" val="4238807746"/>
                  </a:ext>
                </a:extLst>
              </a:tr>
              <a:tr h="400619">
                <a:tc>
                  <a:txBody>
                    <a:bodyPr/>
                    <a:lstStyle/>
                    <a:p>
                      <a:pPr algn="ctr" fontAlgn="ctr">
                        <a:spcBef>
                          <a:spcPts val="200"/>
                        </a:spcBef>
                        <a:spcAft>
                          <a:spcPts val="200"/>
                        </a:spcAft>
                      </a:pPr>
                      <a:r>
                        <a:rPr lang="en-US" sz="1800" u="none" strike="noStrike" dirty="0">
                          <a:effectLst/>
                        </a:rPr>
                        <a:t>Group 2</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spcBef>
                          <a:spcPts val="200"/>
                        </a:spcBef>
                        <a:spcAft>
                          <a:spcPts val="200"/>
                        </a:spcAft>
                      </a:pPr>
                      <a:r>
                        <a:rPr lang="en-US" sz="1800" u="none" strike="noStrike" dirty="0">
                          <a:effectLst/>
                        </a:rPr>
                        <a:t>202292026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202230001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202203017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202172012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202130004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202109038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202102118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spcBef>
                          <a:spcPts val="200"/>
                        </a:spcBef>
                        <a:spcAft>
                          <a:spcPts val="200"/>
                        </a:spcAft>
                      </a:pPr>
                      <a:r>
                        <a:rPr lang="en-US" sz="1800" u="none" strike="noStrike" dirty="0">
                          <a:effectLst/>
                        </a:rPr>
                        <a:t>India</a:t>
                      </a:r>
                      <a:endParaRPr lang="en-US"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13676495"/>
                  </a:ext>
                </a:extLst>
              </a:tr>
              <a:tr h="400619">
                <a:tc>
                  <a:txBody>
                    <a:bodyPr/>
                    <a:lstStyle/>
                    <a:p>
                      <a:pPr algn="ctr" fontAlgn="ctr">
                        <a:spcBef>
                          <a:spcPts val="200"/>
                        </a:spcBef>
                        <a:spcAft>
                          <a:spcPts val="200"/>
                        </a:spcAft>
                      </a:pPr>
                      <a:r>
                        <a:rPr lang="en-US" sz="1800" u="none" strike="noStrike" dirty="0">
                          <a:effectLst/>
                        </a:rPr>
                        <a:t>Group 3</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spcBef>
                          <a:spcPts val="200"/>
                        </a:spcBef>
                        <a:spcAft>
                          <a:spcPts val="200"/>
                        </a:spcAft>
                      </a:pPr>
                      <a:r>
                        <a:rPr lang="en-US" sz="1800" u="none" strike="noStrike" dirty="0">
                          <a:effectLst/>
                        </a:rPr>
                        <a:t>202242065</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202225024</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202202396</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202157027</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202121021</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202109037</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202101158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spcBef>
                          <a:spcPts val="200"/>
                        </a:spcBef>
                        <a:spcAft>
                          <a:spcPts val="200"/>
                        </a:spcAft>
                      </a:pPr>
                      <a:r>
                        <a:rPr lang="en-US" sz="1800" u="none" strike="noStrike" dirty="0">
                          <a:effectLst/>
                        </a:rPr>
                        <a:t>United Kingdom</a:t>
                      </a:r>
                      <a:endParaRPr lang="en-US"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5702251"/>
                  </a:ext>
                </a:extLst>
              </a:tr>
              <a:tr h="400619">
                <a:tc>
                  <a:txBody>
                    <a:bodyPr/>
                    <a:lstStyle/>
                    <a:p>
                      <a:pPr algn="ctr" fontAlgn="ctr">
                        <a:spcBef>
                          <a:spcPts val="200"/>
                        </a:spcBef>
                        <a:spcAft>
                          <a:spcPts val="200"/>
                        </a:spcAft>
                      </a:pPr>
                      <a:r>
                        <a:rPr lang="en-US" sz="1800" u="none" strike="noStrike" dirty="0">
                          <a:effectLst/>
                        </a:rPr>
                        <a:t>Group 4</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spcBef>
                          <a:spcPts val="200"/>
                        </a:spcBef>
                        <a:spcAft>
                          <a:spcPts val="200"/>
                        </a:spcAft>
                      </a:pPr>
                      <a:r>
                        <a:rPr lang="en-US" sz="1800" u="none" strike="noStrike" dirty="0">
                          <a:effectLst/>
                        </a:rPr>
                        <a:t>202231011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202220108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202202341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202142066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202120118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202106064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202101133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spcBef>
                          <a:spcPts val="200"/>
                        </a:spcBef>
                        <a:spcAft>
                          <a:spcPts val="200"/>
                        </a:spcAft>
                      </a:pPr>
                      <a:r>
                        <a:rPr lang="en-US" sz="1800" u="none" strike="noStrike" dirty="0">
                          <a:effectLst/>
                        </a:rPr>
                        <a:t>Russian Federation</a:t>
                      </a:r>
                      <a:endParaRPr lang="en-US"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52955349"/>
                  </a:ext>
                </a:extLst>
              </a:tr>
              <a:tr h="400619">
                <a:tc>
                  <a:txBody>
                    <a:bodyPr/>
                    <a:lstStyle/>
                    <a:p>
                      <a:pPr algn="ctr" fontAlgn="ctr">
                        <a:spcBef>
                          <a:spcPts val="200"/>
                        </a:spcBef>
                        <a:spcAft>
                          <a:spcPts val="200"/>
                        </a:spcAft>
                      </a:pPr>
                      <a:r>
                        <a:rPr lang="en-US" sz="1800" u="none" strike="noStrike" dirty="0">
                          <a:effectLst/>
                        </a:rPr>
                        <a:t>Group 5</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spcBef>
                          <a:spcPts val="200"/>
                        </a:spcBef>
                        <a:spcAft>
                          <a:spcPts val="200"/>
                        </a:spcAft>
                      </a:pPr>
                      <a:r>
                        <a:rPr lang="en-US" sz="1800" u="none" strike="noStrike" dirty="0">
                          <a:effectLst/>
                        </a:rPr>
                        <a:t>202231008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202209101</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202202247</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202142029</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202117019</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202106026</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spcBef>
                          <a:spcPts val="200"/>
                        </a:spcBef>
                        <a:spcAft>
                          <a:spcPts val="200"/>
                        </a:spcAft>
                      </a:pPr>
                      <a:r>
                        <a:rPr lang="en-US" sz="1800" u="none" strike="noStrike" dirty="0">
                          <a:effectLst/>
                        </a:rPr>
                        <a:t>202101093</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spcBef>
                          <a:spcPts val="200"/>
                        </a:spcBef>
                        <a:spcAft>
                          <a:spcPts val="200"/>
                        </a:spcAft>
                      </a:pPr>
                      <a:r>
                        <a:rPr lang="en-US" sz="1800" u="none" strike="noStrike" dirty="0">
                          <a:effectLst/>
                        </a:rPr>
                        <a:t>Canada</a:t>
                      </a:r>
                      <a:endParaRPr lang="en-US"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48455551"/>
                  </a:ext>
                </a:extLst>
              </a:tr>
              <a:tr h="400619">
                <a:tc>
                  <a:txBody>
                    <a:bodyPr/>
                    <a:lstStyle/>
                    <a:p>
                      <a:pPr algn="ctr" fontAlgn="ctr">
                        <a:spcBef>
                          <a:spcPts val="200"/>
                        </a:spcBef>
                        <a:spcAft>
                          <a:spcPts val="200"/>
                        </a:spcAft>
                      </a:pPr>
                      <a:r>
                        <a:rPr lang="en-US" sz="1800" u="none" strike="noStrike" dirty="0">
                          <a:effectLst/>
                        </a:rPr>
                        <a:t>Group 6</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spcBef>
                          <a:spcPts val="200"/>
                        </a:spcBef>
                        <a:spcAft>
                          <a:spcPts val="200"/>
                        </a:spcAft>
                      </a:pPr>
                      <a:r>
                        <a:rPr lang="en-US" sz="1800" u="none" strike="noStrike" dirty="0">
                          <a:effectLst/>
                        </a:rPr>
                        <a:t>202230097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202209034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202202045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202142002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202116029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202103024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spcBef>
                          <a:spcPts val="200"/>
                        </a:spcBef>
                        <a:spcAft>
                          <a:spcPts val="200"/>
                        </a:spcAft>
                      </a:pPr>
                      <a:r>
                        <a:rPr lang="en-US" sz="1800" u="none" strike="noStrike" dirty="0">
                          <a:effectLst/>
                        </a:rPr>
                        <a:t>202016020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spcBef>
                          <a:spcPts val="200"/>
                        </a:spcBef>
                        <a:spcAft>
                          <a:spcPts val="200"/>
                        </a:spcAft>
                      </a:pPr>
                      <a:r>
                        <a:rPr lang="en-US" sz="1800" u="none" strike="noStrike" dirty="0">
                          <a:effectLst/>
                        </a:rPr>
                        <a:t>Brazil</a:t>
                      </a:r>
                      <a:endParaRPr lang="en-US"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7762838"/>
                  </a:ext>
                </a:extLst>
              </a:tr>
              <a:tr h="400619">
                <a:tc>
                  <a:txBody>
                    <a:bodyPr/>
                    <a:lstStyle/>
                    <a:p>
                      <a:pPr algn="ctr" fontAlgn="ctr">
                        <a:spcBef>
                          <a:spcPts val="200"/>
                        </a:spcBef>
                        <a:spcAft>
                          <a:spcPts val="200"/>
                        </a:spcAft>
                      </a:pPr>
                      <a:r>
                        <a:rPr lang="en-US" sz="1800" u="none" strike="noStrike" dirty="0">
                          <a:effectLst/>
                        </a:rPr>
                        <a:t>Group 7</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202230091</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202209005</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202201083</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202130029</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202116007</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202102137</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202006286</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ctr">
                        <a:spcBef>
                          <a:spcPts val="200"/>
                        </a:spcBef>
                        <a:spcAft>
                          <a:spcPts val="200"/>
                        </a:spcAft>
                      </a:pPr>
                      <a:r>
                        <a:rPr lang="en-US" sz="1800" u="none" strike="noStrike" dirty="0">
                          <a:effectLst/>
                        </a:rPr>
                        <a:t>Australia</a:t>
                      </a:r>
                      <a:endParaRPr lang="en-US"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631022"/>
                  </a:ext>
                </a:extLst>
              </a:tr>
            </a:tbl>
          </a:graphicData>
        </a:graphic>
      </p:graphicFrame>
    </p:spTree>
    <p:extLst>
      <p:ext uri="{BB962C8B-B14F-4D97-AF65-F5344CB8AC3E}">
        <p14:creationId xmlns:p14="http://schemas.microsoft.com/office/powerpoint/2010/main" val="633907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Topic 2:</a:t>
            </a:r>
          </a:p>
          <a:p>
            <a:pPr algn="ctr">
              <a:spcAft>
                <a:spcPts val="600"/>
              </a:spcAft>
            </a:pPr>
            <a:r>
              <a:rPr lang="en-US" sz="4400" b="1" dirty="0">
                <a:solidFill>
                  <a:srgbClr val="0066CC"/>
                </a:solidFill>
              </a:rPr>
              <a:t>The Economic Issues</a:t>
            </a:r>
            <a:endParaRPr lang="en-GB" sz="3600" dirty="0">
              <a:solidFill>
                <a:srgbClr val="0066CC"/>
              </a:solidFill>
            </a:endParaRPr>
          </a:p>
        </p:txBody>
      </p:sp>
      <p:pic>
        <p:nvPicPr>
          <p:cNvPr id="3" name="Picture 2">
            <a:extLst>
              <a:ext uri="{FF2B5EF4-FFF2-40B4-BE49-F238E27FC236}">
                <a16:creationId xmlns:a16="http://schemas.microsoft.com/office/drawing/2014/main" id="{6690A0AD-556C-70B5-511E-E5A1E9F99200}"/>
              </a:ext>
            </a:extLst>
          </p:cNvPr>
          <p:cNvPicPr>
            <a:picLocks noChangeAspect="1"/>
          </p:cNvPicPr>
          <p:nvPr/>
        </p:nvPicPr>
        <p:blipFill rotWithShape="1">
          <a:blip r:embed="rId3"/>
          <a:srcRect l="78446" t="1227" r="270" b="964"/>
          <a:stretch/>
        </p:blipFill>
        <p:spPr>
          <a:xfrm>
            <a:off x="9246268" y="-1"/>
            <a:ext cx="2941099" cy="2597971"/>
          </a:xfrm>
          <a:prstGeom prst="rect">
            <a:avLst/>
          </a:prstGeom>
        </p:spPr>
      </p:pic>
    </p:spTree>
    <p:extLst>
      <p:ext uri="{BB962C8B-B14F-4D97-AF65-F5344CB8AC3E}">
        <p14:creationId xmlns:p14="http://schemas.microsoft.com/office/powerpoint/2010/main" val="3391148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5416</Words>
  <Application>Microsoft Office PowerPoint</Application>
  <PresentationFormat>Widescreen</PresentationFormat>
  <Paragraphs>517</Paragraphs>
  <Slides>56</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Calibri Light</vt:lpstr>
      <vt:lpstr>Comic Sans MS</vt:lpstr>
      <vt:lpstr>Corbel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110</cp:revision>
  <cp:lastPrinted>2022-09-10T17:08:36Z</cp:lastPrinted>
  <dcterms:created xsi:type="dcterms:W3CDTF">2022-05-18T14:17:17Z</dcterms:created>
  <dcterms:modified xsi:type="dcterms:W3CDTF">2024-07-02T14:26:38Z</dcterms:modified>
</cp:coreProperties>
</file>