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399" r:id="rId3"/>
    <p:sldId id="400" r:id="rId4"/>
    <p:sldId id="401" r:id="rId5"/>
    <p:sldId id="766" r:id="rId6"/>
    <p:sldId id="768" r:id="rId7"/>
    <p:sldId id="756" r:id="rId8"/>
    <p:sldId id="748" r:id="rId9"/>
    <p:sldId id="753" r:id="rId10"/>
    <p:sldId id="755" r:id="rId11"/>
    <p:sldId id="750" r:id="rId12"/>
    <p:sldId id="751" r:id="rId13"/>
    <p:sldId id="752" r:id="rId14"/>
    <p:sldId id="754" r:id="rId15"/>
    <p:sldId id="749" r:id="rId16"/>
    <p:sldId id="358" r:id="rId17"/>
    <p:sldId id="758" r:id="rId18"/>
    <p:sldId id="762" r:id="rId19"/>
    <p:sldId id="761" r:id="rId20"/>
    <p:sldId id="760" r:id="rId21"/>
    <p:sldId id="763" r:id="rId22"/>
    <p:sldId id="764" r:id="rId23"/>
    <p:sldId id="765" r:id="rId24"/>
    <p:sldId id="7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39B6DA-6392-4747-BDC8-917158651B04}" v="40" dt="2024-07-01T20:13:18.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p:cViewPr varScale="1">
        <p:scale>
          <a:sx n="150" d="100"/>
          <a:sy n="150" d="100"/>
        </p:scale>
        <p:origin x="2064" y="13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VanGrasstek" userId="a1839c20f2d42322" providerId="LiveId" clId="{E539B6DA-6392-4747-BDC8-917158651B04}"/>
    <pc:docChg chg="custSel addSld delSld modSld">
      <pc:chgData name="Craig VanGrasstek" userId="a1839c20f2d42322" providerId="LiveId" clId="{E539B6DA-6392-4747-BDC8-917158651B04}" dt="2024-07-01T20:13:18.813" v="118"/>
      <pc:docMkLst>
        <pc:docMk/>
      </pc:docMkLst>
      <pc:sldChg chg="modTransition">
        <pc:chgData name="Craig VanGrasstek" userId="a1839c20f2d42322" providerId="LiveId" clId="{E539B6DA-6392-4747-BDC8-917158651B04}" dt="2024-07-01T20:05:33.796" v="89"/>
        <pc:sldMkLst>
          <pc:docMk/>
          <pc:sldMk cId="3071400847" sldId="256"/>
        </pc:sldMkLst>
      </pc:sldChg>
      <pc:sldChg chg="modTransition">
        <pc:chgData name="Craig VanGrasstek" userId="a1839c20f2d42322" providerId="LiveId" clId="{E539B6DA-6392-4747-BDC8-917158651B04}" dt="2024-07-01T20:05:33.796" v="89"/>
        <pc:sldMkLst>
          <pc:docMk/>
          <pc:sldMk cId="1921403164" sldId="358"/>
        </pc:sldMkLst>
      </pc:sldChg>
      <pc:sldChg chg="modTransition">
        <pc:chgData name="Craig VanGrasstek" userId="a1839c20f2d42322" providerId="LiveId" clId="{E539B6DA-6392-4747-BDC8-917158651B04}" dt="2024-07-01T20:05:33.796" v="89"/>
        <pc:sldMkLst>
          <pc:docMk/>
          <pc:sldMk cId="723378514" sldId="399"/>
        </pc:sldMkLst>
      </pc:sldChg>
      <pc:sldChg chg="modTransition">
        <pc:chgData name="Craig VanGrasstek" userId="a1839c20f2d42322" providerId="LiveId" clId="{E539B6DA-6392-4747-BDC8-917158651B04}" dt="2024-07-01T20:05:33.796" v="89"/>
        <pc:sldMkLst>
          <pc:docMk/>
          <pc:sldMk cId="1231961931" sldId="400"/>
        </pc:sldMkLst>
      </pc:sldChg>
      <pc:sldChg chg="modSp mod modTransition">
        <pc:chgData name="Craig VanGrasstek" userId="a1839c20f2d42322" providerId="LiveId" clId="{E539B6DA-6392-4747-BDC8-917158651B04}" dt="2024-07-01T20:05:33.796" v="89"/>
        <pc:sldMkLst>
          <pc:docMk/>
          <pc:sldMk cId="3729401426" sldId="401"/>
        </pc:sldMkLst>
        <pc:spChg chg="mod">
          <ac:chgData name="Craig VanGrasstek" userId="a1839c20f2d42322" providerId="LiveId" clId="{E539B6DA-6392-4747-BDC8-917158651B04}" dt="2024-07-01T20:04:08.656" v="81" actId="20577"/>
          <ac:spMkLst>
            <pc:docMk/>
            <pc:sldMk cId="3729401426" sldId="401"/>
            <ac:spMk id="8" creationId="{4F4CEF44-A233-E0A7-73C7-EFB910B12D58}"/>
          </ac:spMkLst>
        </pc:spChg>
      </pc:sldChg>
      <pc:sldChg chg="modSp modTransition">
        <pc:chgData name="Craig VanGrasstek" userId="a1839c20f2d42322" providerId="LiveId" clId="{E539B6DA-6392-4747-BDC8-917158651B04}" dt="2024-07-01T20:05:33.796" v="89"/>
        <pc:sldMkLst>
          <pc:docMk/>
          <pc:sldMk cId="3346538354" sldId="748"/>
        </pc:sldMkLst>
        <pc:spChg chg="mod">
          <ac:chgData name="Craig VanGrasstek" userId="a1839c20f2d42322" providerId="LiveId" clId="{E539B6DA-6392-4747-BDC8-917158651B04}" dt="2024-07-01T17:24:31.495" v="32" actId="5793"/>
          <ac:spMkLst>
            <pc:docMk/>
            <pc:sldMk cId="3346538354" sldId="748"/>
            <ac:spMk id="8" creationId="{F930E5C6-9818-19DE-635A-8184E2D4056E}"/>
          </ac:spMkLst>
        </pc:spChg>
      </pc:sldChg>
      <pc:sldChg chg="modTransition">
        <pc:chgData name="Craig VanGrasstek" userId="a1839c20f2d42322" providerId="LiveId" clId="{E539B6DA-6392-4747-BDC8-917158651B04}" dt="2024-07-01T20:05:33.796" v="89"/>
        <pc:sldMkLst>
          <pc:docMk/>
          <pc:sldMk cId="47985271" sldId="749"/>
        </pc:sldMkLst>
      </pc:sldChg>
      <pc:sldChg chg="modTransition">
        <pc:chgData name="Craig VanGrasstek" userId="a1839c20f2d42322" providerId="LiveId" clId="{E539B6DA-6392-4747-BDC8-917158651B04}" dt="2024-07-01T20:05:33.796" v="89"/>
        <pc:sldMkLst>
          <pc:docMk/>
          <pc:sldMk cId="2859479087" sldId="750"/>
        </pc:sldMkLst>
      </pc:sldChg>
      <pc:sldChg chg="modTransition">
        <pc:chgData name="Craig VanGrasstek" userId="a1839c20f2d42322" providerId="LiveId" clId="{E539B6DA-6392-4747-BDC8-917158651B04}" dt="2024-07-01T20:05:33.796" v="89"/>
        <pc:sldMkLst>
          <pc:docMk/>
          <pc:sldMk cId="2257532856" sldId="751"/>
        </pc:sldMkLst>
      </pc:sldChg>
      <pc:sldChg chg="modTransition">
        <pc:chgData name="Craig VanGrasstek" userId="a1839c20f2d42322" providerId="LiveId" clId="{E539B6DA-6392-4747-BDC8-917158651B04}" dt="2024-07-01T20:05:33.796" v="89"/>
        <pc:sldMkLst>
          <pc:docMk/>
          <pc:sldMk cId="2429397744" sldId="752"/>
        </pc:sldMkLst>
      </pc:sldChg>
      <pc:sldChg chg="addSp modSp del mod modAnim">
        <pc:chgData name="Craig VanGrasstek" userId="a1839c20f2d42322" providerId="LiveId" clId="{E539B6DA-6392-4747-BDC8-917158651B04}" dt="2024-07-01T17:24:01.042" v="11" actId="2696"/>
        <pc:sldMkLst>
          <pc:docMk/>
          <pc:sldMk cId="2074879200" sldId="753"/>
        </pc:sldMkLst>
        <pc:picChg chg="add mod">
          <ac:chgData name="Craig VanGrasstek" userId="a1839c20f2d42322" providerId="LiveId" clId="{E539B6DA-6392-4747-BDC8-917158651B04}" dt="2024-07-01T17:04:41.220" v="9" actId="1076"/>
          <ac:picMkLst>
            <pc:docMk/>
            <pc:sldMk cId="2074879200" sldId="753"/>
            <ac:picMk id="6" creationId="{884F98A7-55C0-23D5-A7DD-1267BD391A42}"/>
          </ac:picMkLst>
        </pc:picChg>
      </pc:sldChg>
      <pc:sldChg chg="add modTransition">
        <pc:chgData name="Craig VanGrasstek" userId="a1839c20f2d42322" providerId="LiveId" clId="{E539B6DA-6392-4747-BDC8-917158651B04}" dt="2024-07-01T20:05:33.796" v="89"/>
        <pc:sldMkLst>
          <pc:docMk/>
          <pc:sldMk cId="2266430463" sldId="753"/>
        </pc:sldMkLst>
      </pc:sldChg>
      <pc:sldChg chg="modTransition">
        <pc:chgData name="Craig VanGrasstek" userId="a1839c20f2d42322" providerId="LiveId" clId="{E539B6DA-6392-4747-BDC8-917158651B04}" dt="2024-07-01T20:05:33.796" v="89"/>
        <pc:sldMkLst>
          <pc:docMk/>
          <pc:sldMk cId="1189215514" sldId="754"/>
        </pc:sldMkLst>
      </pc:sldChg>
      <pc:sldChg chg="modTransition">
        <pc:chgData name="Craig VanGrasstek" userId="a1839c20f2d42322" providerId="LiveId" clId="{E539B6DA-6392-4747-BDC8-917158651B04}" dt="2024-07-01T20:05:33.796" v="89"/>
        <pc:sldMkLst>
          <pc:docMk/>
          <pc:sldMk cId="2140649029" sldId="755"/>
        </pc:sldMkLst>
      </pc:sldChg>
      <pc:sldChg chg="modTransition">
        <pc:chgData name="Craig VanGrasstek" userId="a1839c20f2d42322" providerId="LiveId" clId="{E539B6DA-6392-4747-BDC8-917158651B04}" dt="2024-07-01T20:05:33.796" v="89"/>
        <pc:sldMkLst>
          <pc:docMk/>
          <pc:sldMk cId="606987449" sldId="756"/>
        </pc:sldMkLst>
      </pc:sldChg>
      <pc:sldChg chg="addSp delSp modSp mod modTransition delAnim modAnim">
        <pc:chgData name="Craig VanGrasstek" userId="a1839c20f2d42322" providerId="LiveId" clId="{E539B6DA-6392-4747-BDC8-917158651B04}" dt="2024-07-01T20:13:18.813" v="118"/>
        <pc:sldMkLst>
          <pc:docMk/>
          <pc:sldMk cId="882394100" sldId="758"/>
        </pc:sldMkLst>
        <pc:spChg chg="del">
          <ac:chgData name="Craig VanGrasstek" userId="a1839c20f2d42322" providerId="LiveId" clId="{E539B6DA-6392-4747-BDC8-917158651B04}" dt="2024-07-01T20:12:37.567" v="111" actId="21"/>
          <ac:spMkLst>
            <pc:docMk/>
            <pc:sldMk cId="882394100" sldId="758"/>
            <ac:spMk id="12" creationId="{88072134-BC41-7A48-A0E3-EBDB034F8B2B}"/>
          </ac:spMkLst>
        </pc:spChg>
        <pc:spChg chg="del">
          <ac:chgData name="Craig VanGrasstek" userId="a1839c20f2d42322" providerId="LiveId" clId="{E539B6DA-6392-4747-BDC8-917158651B04}" dt="2024-07-01T20:12:37.567" v="111" actId="21"/>
          <ac:spMkLst>
            <pc:docMk/>
            <pc:sldMk cId="882394100" sldId="758"/>
            <ac:spMk id="13" creationId="{FD14F4C8-1BA0-6C9F-98FC-F813864EF70C}"/>
          </ac:spMkLst>
        </pc:spChg>
        <pc:spChg chg="add del mod">
          <ac:chgData name="Craig VanGrasstek" userId="a1839c20f2d42322" providerId="LiveId" clId="{E539B6DA-6392-4747-BDC8-917158651B04}" dt="2024-07-01T20:13:18.279" v="117" actId="21"/>
          <ac:spMkLst>
            <pc:docMk/>
            <pc:sldMk cId="882394100" sldId="758"/>
            <ac:spMk id="20" creationId="{88072134-BC41-7A48-A0E3-EBDB034F8B2B}"/>
          </ac:spMkLst>
        </pc:spChg>
        <pc:spChg chg="add del mod">
          <ac:chgData name="Craig VanGrasstek" userId="a1839c20f2d42322" providerId="LiveId" clId="{E539B6DA-6392-4747-BDC8-917158651B04}" dt="2024-07-01T20:13:18.279" v="117" actId="21"/>
          <ac:spMkLst>
            <pc:docMk/>
            <pc:sldMk cId="882394100" sldId="758"/>
            <ac:spMk id="21" creationId="{FD14F4C8-1BA0-6C9F-98FC-F813864EF70C}"/>
          </ac:spMkLst>
        </pc:spChg>
        <pc:spChg chg="add mod">
          <ac:chgData name="Craig VanGrasstek" userId="a1839c20f2d42322" providerId="LiveId" clId="{E539B6DA-6392-4747-BDC8-917158651B04}" dt="2024-07-01T20:13:18.813" v="118"/>
          <ac:spMkLst>
            <pc:docMk/>
            <pc:sldMk cId="882394100" sldId="758"/>
            <ac:spMk id="26" creationId="{88072134-BC41-7A48-A0E3-EBDB034F8B2B}"/>
          </ac:spMkLst>
        </pc:spChg>
        <pc:spChg chg="add mod">
          <ac:chgData name="Craig VanGrasstek" userId="a1839c20f2d42322" providerId="LiveId" clId="{E539B6DA-6392-4747-BDC8-917158651B04}" dt="2024-07-01T20:13:18.813" v="118"/>
          <ac:spMkLst>
            <pc:docMk/>
            <pc:sldMk cId="882394100" sldId="758"/>
            <ac:spMk id="27" creationId="{FD14F4C8-1BA0-6C9F-98FC-F813864EF70C}"/>
          </ac:spMkLst>
        </pc:spChg>
        <pc:picChg chg="add del mod">
          <ac:chgData name="Craig VanGrasstek" userId="a1839c20f2d42322" providerId="LiveId" clId="{E539B6DA-6392-4747-BDC8-917158651B04}" dt="2024-07-01T20:11:31.079" v="98" actId="478"/>
          <ac:picMkLst>
            <pc:docMk/>
            <pc:sldMk cId="882394100" sldId="758"/>
            <ac:picMk id="5" creationId="{93100F41-38F2-638A-9FBC-C2F00D9BCE82}"/>
          </ac:picMkLst>
        </pc:picChg>
        <pc:picChg chg="del">
          <ac:chgData name="Craig VanGrasstek" userId="a1839c20f2d42322" providerId="LiveId" clId="{E539B6DA-6392-4747-BDC8-917158651B04}" dt="2024-07-01T20:11:57.955" v="103" actId="21"/>
          <ac:picMkLst>
            <pc:docMk/>
            <pc:sldMk cId="882394100" sldId="758"/>
            <ac:picMk id="6" creationId="{147779AC-AB7C-73C4-0882-493EAC29DB60}"/>
          </ac:picMkLst>
        </pc:picChg>
        <pc:picChg chg="del">
          <ac:chgData name="Craig VanGrasstek" userId="a1839c20f2d42322" providerId="LiveId" clId="{E539B6DA-6392-4747-BDC8-917158651B04}" dt="2024-07-01T20:09:26.099" v="93" actId="478"/>
          <ac:picMkLst>
            <pc:docMk/>
            <pc:sldMk cId="882394100" sldId="758"/>
            <ac:picMk id="7" creationId="{83487792-721A-122E-F0FA-85AB42F42822}"/>
          </ac:picMkLst>
        </pc:picChg>
        <pc:picChg chg="del">
          <ac:chgData name="Craig VanGrasstek" userId="a1839c20f2d42322" providerId="LiveId" clId="{E539B6DA-6392-4747-BDC8-917158651B04}" dt="2024-07-01T20:11:47.494" v="101" actId="21"/>
          <ac:picMkLst>
            <pc:docMk/>
            <pc:sldMk cId="882394100" sldId="758"/>
            <ac:picMk id="9" creationId="{FE5BDF0B-9998-580A-AEA0-415852978890}"/>
          </ac:picMkLst>
        </pc:picChg>
        <pc:picChg chg="del">
          <ac:chgData name="Craig VanGrasstek" userId="a1839c20f2d42322" providerId="LiveId" clId="{E539B6DA-6392-4747-BDC8-917158651B04}" dt="2024-07-01T20:11:47.494" v="101" actId="21"/>
          <ac:picMkLst>
            <pc:docMk/>
            <pc:sldMk cId="882394100" sldId="758"/>
            <ac:picMk id="10" creationId="{3BED5C4B-5BC9-19C6-BA24-447366012031}"/>
          </ac:picMkLst>
        </pc:picChg>
        <pc:picChg chg="del">
          <ac:chgData name="Craig VanGrasstek" userId="a1839c20f2d42322" providerId="LiveId" clId="{E539B6DA-6392-4747-BDC8-917158651B04}" dt="2024-07-01T20:11:47.494" v="101" actId="21"/>
          <ac:picMkLst>
            <pc:docMk/>
            <pc:sldMk cId="882394100" sldId="758"/>
            <ac:picMk id="11" creationId="{94F9B012-929D-26A0-2B2C-E3A095AFE94F}"/>
          </ac:picMkLst>
        </pc:picChg>
        <pc:picChg chg="add mod">
          <ac:chgData name="Craig VanGrasstek" userId="a1839c20f2d42322" providerId="LiveId" clId="{E539B6DA-6392-4747-BDC8-917158651B04}" dt="2024-07-01T20:11:36.666" v="100" actId="1076"/>
          <ac:picMkLst>
            <pc:docMk/>
            <pc:sldMk cId="882394100" sldId="758"/>
            <ac:picMk id="15" creationId="{5A0AFE88-E7C4-81E9-BFCE-DA11E9DD8A31}"/>
          </ac:picMkLst>
        </pc:picChg>
        <pc:picChg chg="add del mod">
          <ac:chgData name="Craig VanGrasstek" userId="a1839c20f2d42322" providerId="LiveId" clId="{E539B6DA-6392-4747-BDC8-917158651B04}" dt="2024-07-01T20:13:13.590" v="115" actId="21"/>
          <ac:picMkLst>
            <pc:docMk/>
            <pc:sldMk cId="882394100" sldId="758"/>
            <ac:picMk id="16" creationId="{FE5BDF0B-9998-580A-AEA0-415852978890}"/>
          </ac:picMkLst>
        </pc:picChg>
        <pc:picChg chg="add del mod">
          <ac:chgData name="Craig VanGrasstek" userId="a1839c20f2d42322" providerId="LiveId" clId="{E539B6DA-6392-4747-BDC8-917158651B04}" dt="2024-07-01T20:13:13.590" v="115" actId="21"/>
          <ac:picMkLst>
            <pc:docMk/>
            <pc:sldMk cId="882394100" sldId="758"/>
            <ac:picMk id="17" creationId="{3BED5C4B-5BC9-19C6-BA24-447366012031}"/>
          </ac:picMkLst>
        </pc:picChg>
        <pc:picChg chg="add del mod">
          <ac:chgData name="Craig VanGrasstek" userId="a1839c20f2d42322" providerId="LiveId" clId="{E539B6DA-6392-4747-BDC8-917158651B04}" dt="2024-07-01T20:13:13.590" v="115" actId="21"/>
          <ac:picMkLst>
            <pc:docMk/>
            <pc:sldMk cId="882394100" sldId="758"/>
            <ac:picMk id="18" creationId="{94F9B012-929D-26A0-2B2C-E3A095AFE94F}"/>
          </ac:picMkLst>
        </pc:picChg>
        <pc:picChg chg="add del mod">
          <ac:chgData name="Craig VanGrasstek" userId="a1839c20f2d42322" providerId="LiveId" clId="{E539B6DA-6392-4747-BDC8-917158651B04}" dt="2024-07-01T20:13:06.650" v="113" actId="21"/>
          <ac:picMkLst>
            <pc:docMk/>
            <pc:sldMk cId="882394100" sldId="758"/>
            <ac:picMk id="19" creationId="{147779AC-AB7C-73C4-0882-493EAC29DB60}"/>
          </ac:picMkLst>
        </pc:picChg>
        <pc:picChg chg="add mod">
          <ac:chgData name="Craig VanGrasstek" userId="a1839c20f2d42322" providerId="LiveId" clId="{E539B6DA-6392-4747-BDC8-917158651B04}" dt="2024-07-01T20:13:07.826" v="114"/>
          <ac:picMkLst>
            <pc:docMk/>
            <pc:sldMk cId="882394100" sldId="758"/>
            <ac:picMk id="22" creationId="{147779AC-AB7C-73C4-0882-493EAC29DB60}"/>
          </ac:picMkLst>
        </pc:picChg>
        <pc:picChg chg="add mod">
          <ac:chgData name="Craig VanGrasstek" userId="a1839c20f2d42322" providerId="LiveId" clId="{E539B6DA-6392-4747-BDC8-917158651B04}" dt="2024-07-01T20:13:14.279" v="116"/>
          <ac:picMkLst>
            <pc:docMk/>
            <pc:sldMk cId="882394100" sldId="758"/>
            <ac:picMk id="23" creationId="{FE5BDF0B-9998-580A-AEA0-415852978890}"/>
          </ac:picMkLst>
        </pc:picChg>
        <pc:picChg chg="add mod">
          <ac:chgData name="Craig VanGrasstek" userId="a1839c20f2d42322" providerId="LiveId" clId="{E539B6DA-6392-4747-BDC8-917158651B04}" dt="2024-07-01T20:13:14.279" v="116"/>
          <ac:picMkLst>
            <pc:docMk/>
            <pc:sldMk cId="882394100" sldId="758"/>
            <ac:picMk id="24" creationId="{3BED5C4B-5BC9-19C6-BA24-447366012031}"/>
          </ac:picMkLst>
        </pc:picChg>
        <pc:picChg chg="add mod">
          <ac:chgData name="Craig VanGrasstek" userId="a1839c20f2d42322" providerId="LiveId" clId="{E539B6DA-6392-4747-BDC8-917158651B04}" dt="2024-07-01T20:13:14.279" v="116"/>
          <ac:picMkLst>
            <pc:docMk/>
            <pc:sldMk cId="882394100" sldId="758"/>
            <ac:picMk id="25" creationId="{94F9B012-929D-26A0-2B2C-E3A095AFE94F}"/>
          </ac:picMkLst>
        </pc:picChg>
      </pc:sldChg>
      <pc:sldChg chg="modTransition">
        <pc:chgData name="Craig VanGrasstek" userId="a1839c20f2d42322" providerId="LiveId" clId="{E539B6DA-6392-4747-BDC8-917158651B04}" dt="2024-07-01T20:05:33.796" v="89"/>
        <pc:sldMkLst>
          <pc:docMk/>
          <pc:sldMk cId="4063919628" sldId="760"/>
        </pc:sldMkLst>
      </pc:sldChg>
      <pc:sldChg chg="modTransition">
        <pc:chgData name="Craig VanGrasstek" userId="a1839c20f2d42322" providerId="LiveId" clId="{E539B6DA-6392-4747-BDC8-917158651B04}" dt="2024-07-01T20:05:33.796" v="89"/>
        <pc:sldMkLst>
          <pc:docMk/>
          <pc:sldMk cId="3107806539" sldId="761"/>
        </pc:sldMkLst>
      </pc:sldChg>
      <pc:sldChg chg="modTransition">
        <pc:chgData name="Craig VanGrasstek" userId="a1839c20f2d42322" providerId="LiveId" clId="{E539B6DA-6392-4747-BDC8-917158651B04}" dt="2024-07-01T20:05:33.796" v="89"/>
        <pc:sldMkLst>
          <pc:docMk/>
          <pc:sldMk cId="1399798723" sldId="762"/>
        </pc:sldMkLst>
      </pc:sldChg>
      <pc:sldChg chg="modTransition">
        <pc:chgData name="Craig VanGrasstek" userId="a1839c20f2d42322" providerId="LiveId" clId="{E539B6DA-6392-4747-BDC8-917158651B04}" dt="2024-07-01T20:05:33.796" v="89"/>
        <pc:sldMkLst>
          <pc:docMk/>
          <pc:sldMk cId="1494100276" sldId="763"/>
        </pc:sldMkLst>
      </pc:sldChg>
      <pc:sldChg chg="modTransition">
        <pc:chgData name="Craig VanGrasstek" userId="a1839c20f2d42322" providerId="LiveId" clId="{E539B6DA-6392-4747-BDC8-917158651B04}" dt="2024-07-01T20:05:33.796" v="89"/>
        <pc:sldMkLst>
          <pc:docMk/>
          <pc:sldMk cId="719342484" sldId="764"/>
        </pc:sldMkLst>
      </pc:sldChg>
      <pc:sldChg chg="modTransition">
        <pc:chgData name="Craig VanGrasstek" userId="a1839c20f2d42322" providerId="LiveId" clId="{E539B6DA-6392-4747-BDC8-917158651B04}" dt="2024-07-01T20:05:33.796" v="89"/>
        <pc:sldMkLst>
          <pc:docMk/>
          <pc:sldMk cId="79694809" sldId="765"/>
        </pc:sldMkLst>
      </pc:sldChg>
      <pc:sldChg chg="modSp mod modTransition">
        <pc:chgData name="Craig VanGrasstek" userId="a1839c20f2d42322" providerId="LiveId" clId="{E539B6DA-6392-4747-BDC8-917158651B04}" dt="2024-07-01T20:05:33.796" v="89"/>
        <pc:sldMkLst>
          <pc:docMk/>
          <pc:sldMk cId="300599065" sldId="766"/>
        </pc:sldMkLst>
        <pc:spChg chg="mod">
          <ac:chgData name="Craig VanGrasstek" userId="a1839c20f2d42322" providerId="LiveId" clId="{E539B6DA-6392-4747-BDC8-917158651B04}" dt="2024-07-01T20:04:50.463" v="88" actId="20577"/>
          <ac:spMkLst>
            <pc:docMk/>
            <pc:sldMk cId="300599065" sldId="766"/>
            <ac:spMk id="8" creationId="{4F4CEF44-A233-E0A7-73C7-EFB910B12D58}"/>
          </ac:spMkLst>
        </pc:spChg>
      </pc:sldChg>
      <pc:sldChg chg="modTransition">
        <pc:chgData name="Craig VanGrasstek" userId="a1839c20f2d42322" providerId="LiveId" clId="{E539B6DA-6392-4747-BDC8-917158651B04}" dt="2024-07-01T20:05:33.796" v="89"/>
        <pc:sldMkLst>
          <pc:docMk/>
          <pc:sldMk cId="3935542476" sldId="767"/>
        </pc:sldMkLst>
      </pc:sldChg>
      <pc:sldChg chg="addSp modSp mod modTransition">
        <pc:chgData name="Craig VanGrasstek" userId="a1839c20f2d42322" providerId="LiveId" clId="{E539B6DA-6392-4747-BDC8-917158651B04}" dt="2024-07-01T20:06:28.600" v="92" actId="1076"/>
        <pc:sldMkLst>
          <pc:docMk/>
          <pc:sldMk cId="759872329" sldId="768"/>
        </pc:sldMkLst>
        <pc:picChg chg="add mod">
          <ac:chgData name="Craig VanGrasstek" userId="a1839c20f2d42322" providerId="LiveId" clId="{E539B6DA-6392-4747-BDC8-917158651B04}" dt="2024-07-01T20:06:28.600" v="92" actId="1076"/>
          <ac:picMkLst>
            <pc:docMk/>
            <pc:sldMk cId="759872329" sldId="768"/>
            <ac:picMk id="2" creationId="{DA7AF808-B8D4-07A7-27D4-1E2098F578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CB43F-BAE9-44E8-82B5-CE4FC56604B9}" type="datetimeFigureOut">
              <a:rPr lang="en-US" smtClean="0"/>
              <a:t>7/1/2024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0755C-5C05-4777-9632-3F51A6087FC2}" type="slidenum">
              <a:rPr lang="en-US" smtClean="0"/>
              <a:t>‹#›</a:t>
            </a:fld>
            <a:endParaRPr lang="en-US"/>
          </a:p>
        </p:txBody>
      </p:sp>
    </p:spTree>
    <p:extLst>
      <p:ext uri="{BB962C8B-B14F-4D97-AF65-F5344CB8AC3E}">
        <p14:creationId xmlns:p14="http://schemas.microsoft.com/office/powerpoint/2010/main" val="967041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2720E3-3833-43DB-8865-A5771278BEF7}"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A61FF-B76A-44EA-BB56-C99347964D71}"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2720E3-3833-43DB-8865-A5771278BEF7}"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A61FF-B76A-44EA-BB56-C99347964D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2720E3-3833-43DB-8865-A5771278BEF7}"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A61FF-B76A-44EA-BB56-C99347964D7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2720E3-3833-43DB-8865-A5771278BEF7}"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A61FF-B76A-44EA-BB56-C99347964D7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2720E3-3833-43DB-8865-A5771278BEF7}"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A61FF-B76A-44EA-BB56-C99347964D71}"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2720E3-3833-43DB-8865-A5771278BEF7}"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A61FF-B76A-44EA-BB56-C99347964D7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2720E3-3833-43DB-8865-A5771278BEF7}" type="datetimeFigureOut">
              <a:rPr lang="en-US" smtClean="0"/>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CA61FF-B76A-44EA-BB56-C99347964D71}"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2720E3-3833-43DB-8865-A5771278BEF7}" type="datetimeFigureOut">
              <a:rPr lang="en-US" smtClean="0"/>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CA61FF-B76A-44EA-BB56-C99347964D7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2720E3-3833-43DB-8865-A5771278BEF7}" type="datetimeFigureOut">
              <a:rPr lang="en-US" smtClean="0"/>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CA61FF-B76A-44EA-BB56-C99347964D7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2720E3-3833-43DB-8865-A5771278BEF7}"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A61FF-B76A-44EA-BB56-C99347964D71}"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2720E3-3833-43DB-8865-A5771278BEF7}"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A61FF-B76A-44EA-BB56-C99347964D7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A2720E3-3833-43DB-8865-A5771278BEF7}" type="datetimeFigureOut">
              <a:rPr lang="en-US" smtClean="0"/>
              <a:t>7/1/2024</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7ACA61FF-B76A-44EA-BB56-C99347964D71}"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5410200"/>
            <a:ext cx="6858000" cy="990600"/>
          </a:xfrm>
        </p:spPr>
        <p:txBody>
          <a:bodyPr/>
          <a:lstStyle/>
          <a:p>
            <a:r>
              <a:rPr lang="en-US" i="1" dirty="0">
                <a:latin typeface="Calibri" panose="020F0502020204030204" pitchFamily="34" charset="0"/>
              </a:rPr>
              <a:t>Craig VanGrasstek</a:t>
            </a:r>
          </a:p>
        </p:txBody>
      </p:sp>
      <p:sp>
        <p:nvSpPr>
          <p:cNvPr id="4" name="TextBox 3"/>
          <p:cNvSpPr txBox="1"/>
          <p:nvPr/>
        </p:nvSpPr>
        <p:spPr>
          <a:xfrm>
            <a:off x="762000" y="404842"/>
            <a:ext cx="7581900" cy="2262158"/>
          </a:xfrm>
          <a:prstGeom prst="rect">
            <a:avLst/>
          </a:prstGeom>
          <a:noFill/>
        </p:spPr>
        <p:txBody>
          <a:bodyPr wrap="square" rtlCol="0">
            <a:spAutoFit/>
          </a:bodyPr>
          <a:lstStyle/>
          <a:p>
            <a:pPr algn="ctr"/>
            <a:r>
              <a:rPr lang="en-US" sz="4700" b="1" dirty="0">
                <a:solidFill>
                  <a:schemeClr val="bg1"/>
                </a:solidFill>
                <a:latin typeface="Calibri Light" pitchFamily="34" charset="0"/>
              </a:rPr>
              <a:t>Introduction:</a:t>
            </a:r>
            <a:br>
              <a:rPr lang="en-US" sz="4700" b="1" dirty="0">
                <a:solidFill>
                  <a:schemeClr val="bg1"/>
                </a:solidFill>
                <a:latin typeface="Calibri Light" pitchFamily="34" charset="0"/>
              </a:rPr>
            </a:br>
            <a:r>
              <a:rPr lang="en-US" sz="4700" b="1" dirty="0">
                <a:solidFill>
                  <a:schemeClr val="bg1"/>
                </a:solidFill>
                <a:latin typeface="Calibri Light" pitchFamily="34" charset="0"/>
              </a:rPr>
              <a:t>A Practical Guide to the International Trading System</a:t>
            </a:r>
          </a:p>
        </p:txBody>
      </p:sp>
      <p:pic>
        <p:nvPicPr>
          <p:cNvPr id="2" name="Picture 1">
            <a:extLst>
              <a:ext uri="{FF2B5EF4-FFF2-40B4-BE49-F238E27FC236}">
                <a16:creationId xmlns:a16="http://schemas.microsoft.com/office/drawing/2014/main" id="{E647853C-9C7C-11A6-1097-D65ADF479513}"/>
              </a:ext>
            </a:extLst>
          </p:cNvPr>
          <p:cNvPicPr>
            <a:picLocks noChangeAspect="1"/>
          </p:cNvPicPr>
          <p:nvPr/>
        </p:nvPicPr>
        <p:blipFill rotWithShape="1">
          <a:blip r:embed="rId2"/>
          <a:srcRect l="78446" t="1227" r="270" b="964"/>
          <a:stretch/>
        </p:blipFill>
        <p:spPr>
          <a:xfrm>
            <a:off x="6163763" y="4191002"/>
            <a:ext cx="2142037" cy="1892132"/>
          </a:xfrm>
          <a:prstGeom prst="rect">
            <a:avLst/>
          </a:prstGeom>
        </p:spPr>
      </p:pic>
    </p:spTree>
    <p:extLst>
      <p:ext uri="{BB962C8B-B14F-4D97-AF65-F5344CB8AC3E}">
        <p14:creationId xmlns:p14="http://schemas.microsoft.com/office/powerpoint/2010/main" val="3071400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Agriculture</a:t>
            </a: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pic>
        <p:nvPicPr>
          <p:cNvPr id="5" name="Picture 4">
            <a:extLst>
              <a:ext uri="{FF2B5EF4-FFF2-40B4-BE49-F238E27FC236}">
                <a16:creationId xmlns:a16="http://schemas.microsoft.com/office/drawing/2014/main" id="{46BEE172-2CE7-4314-326A-CB42FB3762F6}"/>
              </a:ext>
            </a:extLst>
          </p:cNvPr>
          <p:cNvPicPr>
            <a:picLocks noChangeAspect="1"/>
          </p:cNvPicPr>
          <p:nvPr/>
        </p:nvPicPr>
        <p:blipFill>
          <a:blip r:embed="rId3"/>
          <a:stretch>
            <a:fillRect/>
          </a:stretch>
        </p:blipFill>
        <p:spPr>
          <a:xfrm>
            <a:off x="853807" y="1676400"/>
            <a:ext cx="7435739" cy="4191000"/>
          </a:xfrm>
          <a:prstGeom prst="rect">
            <a:avLst/>
          </a:prstGeom>
        </p:spPr>
      </p:pic>
    </p:spTree>
    <p:extLst>
      <p:ext uri="{BB962C8B-B14F-4D97-AF65-F5344CB8AC3E}">
        <p14:creationId xmlns:p14="http://schemas.microsoft.com/office/powerpoint/2010/main" val="2140649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Comparative Advantage</a:t>
            </a: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pic>
        <p:nvPicPr>
          <p:cNvPr id="5" name="Picture 4">
            <a:extLst>
              <a:ext uri="{FF2B5EF4-FFF2-40B4-BE49-F238E27FC236}">
                <a16:creationId xmlns:a16="http://schemas.microsoft.com/office/drawing/2014/main" id="{8A6D27F7-62DE-A148-F861-287757AE5CC4}"/>
              </a:ext>
            </a:extLst>
          </p:cNvPr>
          <p:cNvPicPr>
            <a:picLocks noChangeAspect="1"/>
          </p:cNvPicPr>
          <p:nvPr/>
        </p:nvPicPr>
        <p:blipFill>
          <a:blip r:embed="rId3"/>
          <a:stretch>
            <a:fillRect/>
          </a:stretch>
        </p:blipFill>
        <p:spPr>
          <a:xfrm>
            <a:off x="228599" y="2438400"/>
            <a:ext cx="5233798" cy="2938957"/>
          </a:xfrm>
          <a:prstGeom prst="rect">
            <a:avLst/>
          </a:prstGeom>
        </p:spPr>
      </p:pic>
      <p:pic>
        <p:nvPicPr>
          <p:cNvPr id="6" name="Picture 5">
            <a:extLst>
              <a:ext uri="{FF2B5EF4-FFF2-40B4-BE49-F238E27FC236}">
                <a16:creationId xmlns:a16="http://schemas.microsoft.com/office/drawing/2014/main" id="{3CDAF2C1-1ACA-BF51-87C2-5556C1BA1399}"/>
              </a:ext>
            </a:extLst>
          </p:cNvPr>
          <p:cNvPicPr>
            <a:picLocks noChangeAspect="1"/>
          </p:cNvPicPr>
          <p:nvPr/>
        </p:nvPicPr>
        <p:blipFill>
          <a:blip r:embed="rId4"/>
          <a:stretch>
            <a:fillRect/>
          </a:stretch>
        </p:blipFill>
        <p:spPr>
          <a:xfrm>
            <a:off x="5682224" y="2286000"/>
            <a:ext cx="2602703" cy="335280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94790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Consensus</a:t>
            </a: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pic>
        <p:nvPicPr>
          <p:cNvPr id="5" name="Picture 4">
            <a:extLst>
              <a:ext uri="{FF2B5EF4-FFF2-40B4-BE49-F238E27FC236}">
                <a16:creationId xmlns:a16="http://schemas.microsoft.com/office/drawing/2014/main" id="{CD1FD8AF-9CBD-9F3A-FF7A-5C7042C4C0C3}"/>
              </a:ext>
            </a:extLst>
          </p:cNvPr>
          <p:cNvPicPr>
            <a:picLocks noChangeAspect="1"/>
          </p:cNvPicPr>
          <p:nvPr/>
        </p:nvPicPr>
        <p:blipFill>
          <a:blip r:embed="rId3"/>
          <a:stretch>
            <a:fillRect/>
          </a:stretch>
        </p:blipFill>
        <p:spPr>
          <a:xfrm>
            <a:off x="853806" y="1828799"/>
            <a:ext cx="3786852" cy="2133601"/>
          </a:xfrm>
          <a:prstGeom prst="rect">
            <a:avLst/>
          </a:prstGeom>
        </p:spPr>
      </p:pic>
      <p:pic>
        <p:nvPicPr>
          <p:cNvPr id="7" name="Picture 6">
            <a:extLst>
              <a:ext uri="{FF2B5EF4-FFF2-40B4-BE49-F238E27FC236}">
                <a16:creationId xmlns:a16="http://schemas.microsoft.com/office/drawing/2014/main" id="{B9DC5B49-41C3-DDC7-5697-49F86B70C6F3}"/>
              </a:ext>
            </a:extLst>
          </p:cNvPr>
          <p:cNvPicPr>
            <a:picLocks noChangeAspect="1"/>
          </p:cNvPicPr>
          <p:nvPr/>
        </p:nvPicPr>
        <p:blipFill>
          <a:blip r:embed="rId4"/>
          <a:stretch>
            <a:fillRect/>
          </a:stretch>
        </p:blipFill>
        <p:spPr>
          <a:xfrm>
            <a:off x="4473421" y="3733800"/>
            <a:ext cx="3905838" cy="2181568"/>
          </a:xfrm>
          <a:prstGeom prst="rect">
            <a:avLst/>
          </a:prstGeom>
        </p:spPr>
      </p:pic>
    </p:spTree>
    <p:extLst>
      <p:ext uri="{BB962C8B-B14F-4D97-AF65-F5344CB8AC3E}">
        <p14:creationId xmlns:p14="http://schemas.microsoft.com/office/powerpoint/2010/main" val="22575328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Discrimination (Preferences) and Nondiscrimination </a:t>
            </a: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pic>
        <p:nvPicPr>
          <p:cNvPr id="5" name="Picture 4">
            <a:extLst>
              <a:ext uri="{FF2B5EF4-FFF2-40B4-BE49-F238E27FC236}">
                <a16:creationId xmlns:a16="http://schemas.microsoft.com/office/drawing/2014/main" id="{8C0C1A37-B28B-A883-4AFE-E9892BCD99D6}"/>
              </a:ext>
            </a:extLst>
          </p:cNvPr>
          <p:cNvPicPr>
            <a:picLocks noChangeAspect="1"/>
          </p:cNvPicPr>
          <p:nvPr/>
        </p:nvPicPr>
        <p:blipFill>
          <a:blip r:embed="rId3"/>
          <a:stretch>
            <a:fillRect/>
          </a:stretch>
        </p:blipFill>
        <p:spPr>
          <a:xfrm>
            <a:off x="4485305" y="3740540"/>
            <a:ext cx="3798002" cy="2133600"/>
          </a:xfrm>
          <a:prstGeom prst="rect">
            <a:avLst/>
          </a:prstGeom>
        </p:spPr>
      </p:pic>
      <p:pic>
        <p:nvPicPr>
          <p:cNvPr id="7" name="Picture 6">
            <a:extLst>
              <a:ext uri="{FF2B5EF4-FFF2-40B4-BE49-F238E27FC236}">
                <a16:creationId xmlns:a16="http://schemas.microsoft.com/office/drawing/2014/main" id="{CC3F1806-9C50-21CD-6EF3-80ED560D4705}"/>
              </a:ext>
            </a:extLst>
          </p:cNvPr>
          <p:cNvPicPr>
            <a:picLocks noChangeAspect="1"/>
          </p:cNvPicPr>
          <p:nvPr/>
        </p:nvPicPr>
        <p:blipFill>
          <a:blip r:embed="rId4"/>
          <a:stretch>
            <a:fillRect/>
          </a:stretch>
        </p:blipFill>
        <p:spPr>
          <a:xfrm>
            <a:off x="838200" y="1600200"/>
            <a:ext cx="3807240" cy="2133600"/>
          </a:xfrm>
          <a:prstGeom prst="rect">
            <a:avLst/>
          </a:prstGeom>
        </p:spPr>
      </p:pic>
    </p:spTree>
    <p:extLst>
      <p:ext uri="{BB962C8B-B14F-4D97-AF65-F5344CB8AC3E}">
        <p14:creationId xmlns:p14="http://schemas.microsoft.com/office/powerpoint/2010/main" val="2429397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Political</a:t>
            </a: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07E3F1F1-4256-3587-877C-8DB4AFDDE47A}"/>
              </a:ext>
            </a:extLst>
          </p:cNvPr>
          <p:cNvSpPr txBox="1"/>
          <p:nvPr/>
        </p:nvSpPr>
        <p:spPr>
          <a:xfrm>
            <a:off x="1185919" y="2286000"/>
            <a:ext cx="6765275" cy="3416320"/>
          </a:xfrm>
          <a:prstGeom prst="rect">
            <a:avLst/>
          </a:prstGeom>
          <a:noFill/>
        </p:spPr>
        <p:txBody>
          <a:bodyPr wrap="square" rtlCol="0">
            <a:spAutoFit/>
          </a:bodyPr>
          <a:lstStyle/>
          <a:p>
            <a:pPr>
              <a:spcAft>
                <a:spcPts val="600"/>
              </a:spcAft>
            </a:pPr>
            <a:r>
              <a:rPr lang="en-US" sz="2600" dirty="0">
                <a:latin typeface="Calibri" panose="020F0502020204030204" pitchFamily="34" charset="0"/>
              </a:rPr>
              <a:t>Think about this in advance of our next session.</a:t>
            </a:r>
          </a:p>
          <a:p>
            <a:pPr>
              <a:spcAft>
                <a:spcPts val="600"/>
              </a:spcAft>
            </a:pPr>
            <a:r>
              <a:rPr lang="en-US" sz="2600" dirty="0">
                <a:latin typeface="Calibri" panose="020F0502020204030204" pitchFamily="34" charset="0"/>
              </a:rPr>
              <a:t>We use the word “political” all the time, but what does it really mean? What is it that might distinguish something as a political perspective or issue, rather than (for example) one that is legal or economic?</a:t>
            </a:r>
          </a:p>
          <a:p>
            <a:endParaRPr lang="en-US" sz="2600" dirty="0">
              <a:latin typeface="Calibri" panose="020F0502020204030204" pitchFamily="34" charset="0"/>
            </a:endParaRPr>
          </a:p>
          <a:p>
            <a:pPr marL="285750" indent="-285750">
              <a:buFont typeface="Arial" pitchFamily="34" charset="0"/>
              <a:buChar char="•"/>
            </a:pPr>
            <a:endParaRPr lang="en-US" sz="2400" dirty="0">
              <a:latin typeface="Calibri" panose="020F0502020204030204" pitchFamily="34" charset="0"/>
            </a:endParaRPr>
          </a:p>
        </p:txBody>
      </p:sp>
    </p:spTree>
    <p:extLst>
      <p:ext uri="{BB962C8B-B14F-4D97-AF65-F5344CB8AC3E}">
        <p14:creationId xmlns:p14="http://schemas.microsoft.com/office/powerpoint/2010/main" val="1189215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Public Goods</a:t>
            </a: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pic>
        <p:nvPicPr>
          <p:cNvPr id="9" name="Picture 8">
            <a:extLst>
              <a:ext uri="{FF2B5EF4-FFF2-40B4-BE49-F238E27FC236}">
                <a16:creationId xmlns:a16="http://schemas.microsoft.com/office/drawing/2014/main" id="{EC747BD8-141B-62DA-AF4C-9DBBCFA2AA7F}"/>
              </a:ext>
            </a:extLst>
          </p:cNvPr>
          <p:cNvPicPr>
            <a:picLocks noChangeAspect="1"/>
          </p:cNvPicPr>
          <p:nvPr/>
        </p:nvPicPr>
        <p:blipFill>
          <a:blip r:embed="rId3"/>
          <a:stretch>
            <a:fillRect/>
          </a:stretch>
        </p:blipFill>
        <p:spPr>
          <a:xfrm>
            <a:off x="838200" y="1757384"/>
            <a:ext cx="7445107" cy="4186216"/>
          </a:xfrm>
          <a:prstGeom prst="rect">
            <a:avLst/>
          </a:prstGeom>
        </p:spPr>
      </p:pic>
    </p:spTree>
    <p:extLst>
      <p:ext uri="{BB962C8B-B14F-4D97-AF65-F5344CB8AC3E}">
        <p14:creationId xmlns:p14="http://schemas.microsoft.com/office/powerpoint/2010/main" val="47985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8300" y="685800"/>
            <a:ext cx="5867400" cy="1569660"/>
          </a:xfrm>
          <a:prstGeom prst="rect">
            <a:avLst/>
          </a:prstGeom>
          <a:noFill/>
        </p:spPr>
        <p:txBody>
          <a:bodyPr wrap="square" rtlCol="0">
            <a:spAutoFit/>
          </a:bodyPr>
          <a:lstStyle/>
          <a:p>
            <a:pPr algn="ctr"/>
            <a:r>
              <a:rPr lang="en-US" sz="4800" b="1" dirty="0">
                <a:solidFill>
                  <a:schemeClr val="bg1"/>
                </a:solidFill>
                <a:latin typeface="Calibri Light" pitchFamily="34" charset="0"/>
              </a:rPr>
              <a:t>What the Trading System Is and Is Not</a:t>
            </a:r>
          </a:p>
        </p:txBody>
      </p:sp>
      <p:pic>
        <p:nvPicPr>
          <p:cNvPr id="2" name="Picture 1">
            <a:extLst>
              <a:ext uri="{FF2B5EF4-FFF2-40B4-BE49-F238E27FC236}">
                <a16:creationId xmlns:a16="http://schemas.microsoft.com/office/drawing/2014/main" id="{BB4AE6F5-23A1-EF78-E8C0-6BE20DBB18CB}"/>
              </a:ext>
            </a:extLst>
          </p:cNvPr>
          <p:cNvPicPr>
            <a:picLocks noChangeAspect="1"/>
          </p:cNvPicPr>
          <p:nvPr/>
        </p:nvPicPr>
        <p:blipFill rotWithShape="1">
          <a:blip r:embed="rId2"/>
          <a:srcRect l="78446" t="1227" r="270" b="964"/>
          <a:stretch/>
        </p:blipFill>
        <p:spPr>
          <a:xfrm>
            <a:off x="3238500" y="3679759"/>
            <a:ext cx="2667000" cy="2355849"/>
          </a:xfrm>
          <a:prstGeom prst="rect">
            <a:avLst/>
          </a:prstGeom>
        </p:spPr>
      </p:pic>
    </p:spTree>
    <p:extLst>
      <p:ext uri="{BB962C8B-B14F-4D97-AF65-F5344CB8AC3E}">
        <p14:creationId xmlns:p14="http://schemas.microsoft.com/office/powerpoint/2010/main" val="1921403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2A0C4618-9FCC-3211-7F7C-FA88A80D6169}"/>
              </a:ext>
            </a:extLst>
          </p:cNvPr>
          <p:cNvSpPr txBox="1"/>
          <p:nvPr/>
        </p:nvSpPr>
        <p:spPr>
          <a:xfrm>
            <a:off x="876300" y="833735"/>
            <a:ext cx="7391400" cy="461665"/>
          </a:xfrm>
          <a:prstGeom prst="rect">
            <a:avLst/>
          </a:prstGeom>
          <a:noFill/>
        </p:spPr>
        <p:txBody>
          <a:bodyPr wrap="square">
            <a:spAutoFit/>
          </a:bodyPr>
          <a:lstStyle/>
          <a:p>
            <a:pPr algn="ctr" defTabSz="685800" fontAlgn="base">
              <a:spcBef>
                <a:spcPct val="0"/>
              </a:spcBef>
              <a:spcAft>
                <a:spcPct val="0"/>
              </a:spcAft>
              <a:buNone/>
            </a:pPr>
            <a:r>
              <a:rPr lang="en-US" altLang="en-US" sz="2400" b="1" dirty="0">
                <a:solidFill>
                  <a:schemeClr val="bg1"/>
                </a:solidFill>
                <a:latin typeface="Corbel" panose="020B0503020204020204" pitchFamily="34" charset="0"/>
              </a:rPr>
              <a:t>Global Policymaking  &amp; the Three States of Matter</a:t>
            </a:r>
          </a:p>
        </p:txBody>
      </p:sp>
      <p:pic>
        <p:nvPicPr>
          <p:cNvPr id="15" name="Picture 14">
            <a:extLst>
              <a:ext uri="{FF2B5EF4-FFF2-40B4-BE49-F238E27FC236}">
                <a16:creationId xmlns:a16="http://schemas.microsoft.com/office/drawing/2014/main" id="{5A0AFE88-E7C4-81E9-BFCE-DA11E9DD8A31}"/>
              </a:ext>
            </a:extLst>
          </p:cNvPr>
          <p:cNvPicPr>
            <a:picLocks noChangeAspect="1"/>
          </p:cNvPicPr>
          <p:nvPr/>
        </p:nvPicPr>
        <p:blipFill>
          <a:blip r:embed="rId3"/>
          <a:stretch>
            <a:fillRect/>
          </a:stretch>
        </p:blipFill>
        <p:spPr>
          <a:xfrm>
            <a:off x="1156811" y="1523358"/>
            <a:ext cx="6830378" cy="4601217"/>
          </a:xfrm>
          <a:prstGeom prst="rect">
            <a:avLst/>
          </a:prstGeom>
        </p:spPr>
      </p:pic>
      <p:pic>
        <p:nvPicPr>
          <p:cNvPr id="22" name="Picture 6" descr="http://org2.democracyinaction.org/o/5390/images/pascal%20lamy%20WTO%20web%20site-1.jpg">
            <a:extLst>
              <a:ext uri="{FF2B5EF4-FFF2-40B4-BE49-F238E27FC236}">
                <a16:creationId xmlns:a16="http://schemas.microsoft.com/office/drawing/2014/main" id="{147779AC-AB7C-73C4-0882-493EAC29DB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82" r="5082"/>
          <a:stretch/>
        </p:blipFill>
        <p:spPr bwMode="auto">
          <a:xfrm>
            <a:off x="3544164" y="4254250"/>
            <a:ext cx="2375933" cy="183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http://www.mapsofworld.com/images/world-countries-flags/france-flag.gif">
            <a:extLst>
              <a:ext uri="{FF2B5EF4-FFF2-40B4-BE49-F238E27FC236}">
                <a16:creationId xmlns:a16="http://schemas.microsoft.com/office/drawing/2014/main" id="{FE5BDF0B-9998-580A-AEA0-415852978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1651" y="2225280"/>
            <a:ext cx="2018110" cy="138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http://www.proeurope.org/content/delta2/EU_Flag.jpg">
            <a:extLst>
              <a:ext uri="{FF2B5EF4-FFF2-40B4-BE49-F238E27FC236}">
                <a16:creationId xmlns:a16="http://schemas.microsoft.com/office/drawing/2014/main" id="{3BED5C4B-5BC9-19C6-BA24-4473660120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1904" y="2252401"/>
            <a:ext cx="206573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http://upload.wikimedia.org/wikipedia/zh/a/a6/Flag_of_WTO.png">
            <a:extLst>
              <a:ext uri="{FF2B5EF4-FFF2-40B4-BE49-F238E27FC236}">
                <a16:creationId xmlns:a16="http://schemas.microsoft.com/office/drawing/2014/main" id="{94F9B012-929D-26A0-2B2C-E3A095AFE9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8785" y="2269071"/>
            <a:ext cx="1714500" cy="1321594"/>
          </a:xfrm>
          <a:prstGeom prst="rect">
            <a:avLst/>
          </a:prstGeom>
          <a:noFill/>
          <a:ln w="9525">
            <a:solidFill>
              <a:srgbClr val="080808"/>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8072134-BC41-7A48-A0E3-EBDB034F8B2B}"/>
              </a:ext>
            </a:extLst>
          </p:cNvPr>
          <p:cNvSpPr/>
          <p:nvPr/>
        </p:nvSpPr>
        <p:spPr>
          <a:xfrm>
            <a:off x="471387" y="2133600"/>
            <a:ext cx="5543954" cy="3215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rgbClr val="FFFFFF"/>
              </a:solidFill>
              <a:latin typeface="Corbel" panose="020B0503020204020204" pitchFamily="34" charset="0"/>
            </a:endParaRPr>
          </a:p>
        </p:txBody>
      </p:sp>
      <p:sp>
        <p:nvSpPr>
          <p:cNvPr id="27" name="TextBox 26">
            <a:extLst>
              <a:ext uri="{FF2B5EF4-FFF2-40B4-BE49-F238E27FC236}">
                <a16:creationId xmlns:a16="http://schemas.microsoft.com/office/drawing/2014/main" id="{FD14F4C8-1BA0-6C9F-98FC-F813864EF70C}"/>
              </a:ext>
            </a:extLst>
          </p:cNvPr>
          <p:cNvSpPr txBox="1"/>
          <p:nvPr/>
        </p:nvSpPr>
        <p:spPr>
          <a:xfrm>
            <a:off x="605147" y="2314604"/>
            <a:ext cx="5314950" cy="2949525"/>
          </a:xfrm>
          <a:prstGeom prst="rect">
            <a:avLst/>
          </a:prstGeom>
          <a:noFill/>
        </p:spPr>
        <p:txBody>
          <a:bodyPr wrap="square">
            <a:spAutoFit/>
          </a:bodyPr>
          <a:lstStyle/>
          <a:p>
            <a:pPr defTabSz="685800" fontAlgn="base">
              <a:spcBef>
                <a:spcPct val="0"/>
              </a:spcBef>
              <a:spcAft>
                <a:spcPts val="450"/>
              </a:spcAft>
              <a:defRPr/>
            </a:pP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To understand the sometimes vaporous quality of the WTO’s functions and powers one needs to consider the complicating factors of </a:t>
            </a:r>
            <a:r>
              <a:rPr lang="en-US" sz="1650" b="1" dirty="0">
                <a:solidFill>
                  <a:srgbClr val="FFFF00"/>
                </a:solidFill>
                <a:effectLst>
                  <a:outerShdw blurRad="38100" dist="38100" dir="2700000" algn="tl">
                    <a:srgbClr val="000000">
                      <a:alpha val="43137"/>
                    </a:srgbClr>
                  </a:outerShdw>
                </a:effectLst>
                <a:latin typeface="Corbel" panose="020B0503020204020204" pitchFamily="34" charset="0"/>
              </a:rPr>
              <a:t>sovereignty</a:t>
            </a: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 (which national governments are not eager to surrender), </a:t>
            </a:r>
            <a:r>
              <a:rPr lang="en-US" sz="1650" b="1" dirty="0">
                <a:solidFill>
                  <a:srgbClr val="FFFF00"/>
                </a:solidFill>
                <a:effectLst>
                  <a:outerShdw blurRad="38100" dist="38100" dir="2700000" algn="tl">
                    <a:srgbClr val="000000">
                      <a:alpha val="43137"/>
                    </a:srgbClr>
                  </a:outerShdw>
                </a:effectLst>
                <a:latin typeface="Corbel" panose="020B0503020204020204" pitchFamily="34" charset="0"/>
              </a:rPr>
              <a:t>coherence</a:t>
            </a: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 (which becomes a problem in the presence of numerous international organizations), and the WTO members’ penchant for </a:t>
            </a:r>
            <a:r>
              <a:rPr lang="en-US" sz="1650" b="1" dirty="0">
                <a:solidFill>
                  <a:srgbClr val="FFFF00"/>
                </a:solidFill>
                <a:effectLst>
                  <a:outerShdw blurRad="38100" dist="38100" dir="2700000" algn="tl">
                    <a:srgbClr val="000000">
                      <a:alpha val="43137"/>
                    </a:srgbClr>
                  </a:outerShdw>
                </a:effectLst>
                <a:latin typeface="Corbel" panose="020B0503020204020204" pitchFamily="34" charset="0"/>
              </a:rPr>
              <a:t>constructive ambiguity </a:t>
            </a: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(which helps to set new rules but may undermine their enforcement). </a:t>
            </a:r>
          </a:p>
          <a:p>
            <a:pPr defTabSz="685800" fontAlgn="base">
              <a:spcBef>
                <a:spcPct val="0"/>
              </a:spcBef>
              <a:spcAft>
                <a:spcPct val="0"/>
              </a:spcAft>
              <a:defRPr/>
            </a:pP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These problems are only worsened when </a:t>
            </a:r>
            <a:r>
              <a:rPr lang="en-US" sz="1650" b="1" dirty="0">
                <a:solidFill>
                  <a:srgbClr val="FFFF00"/>
                </a:solidFill>
                <a:effectLst>
                  <a:outerShdw blurRad="38100" dist="38100" dir="2700000" algn="tl">
                    <a:srgbClr val="000000">
                      <a:alpha val="43137"/>
                    </a:srgbClr>
                  </a:outerShdw>
                </a:effectLst>
                <a:latin typeface="Corbel" panose="020B0503020204020204" pitchFamily="34" charset="0"/>
              </a:rPr>
              <a:t>leadership</a:t>
            </a: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 is in decline, and when countries favor their </a:t>
            </a:r>
            <a:r>
              <a:rPr lang="en-US" sz="1650" b="1" dirty="0">
                <a:solidFill>
                  <a:srgbClr val="FFFF00"/>
                </a:solidFill>
                <a:effectLst>
                  <a:outerShdw blurRad="38100" dist="38100" dir="2700000" algn="tl">
                    <a:srgbClr val="000000">
                      <a:alpha val="43137"/>
                    </a:srgbClr>
                  </a:outerShdw>
                </a:effectLst>
                <a:latin typeface="Corbel" panose="020B0503020204020204" pitchFamily="34" charset="0"/>
              </a:rPr>
              <a:t>defensive</a:t>
            </a: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 over their </a:t>
            </a:r>
            <a:r>
              <a:rPr lang="en-US" sz="1650" b="1" dirty="0">
                <a:solidFill>
                  <a:srgbClr val="FFFF00"/>
                </a:solidFill>
                <a:effectLst>
                  <a:outerShdw blurRad="38100" dist="38100" dir="2700000" algn="tl">
                    <a:srgbClr val="000000">
                      <a:alpha val="43137"/>
                    </a:srgbClr>
                  </a:outerShdw>
                </a:effectLst>
                <a:latin typeface="Corbel" panose="020B0503020204020204" pitchFamily="34" charset="0"/>
              </a:rPr>
              <a:t>offensive</a:t>
            </a:r>
            <a:r>
              <a:rPr lang="en-US" sz="1650" b="1" dirty="0">
                <a:solidFill>
                  <a:srgbClr val="FFFFFF"/>
                </a:solidFill>
                <a:effectLst>
                  <a:outerShdw blurRad="38100" dist="38100" dir="2700000" algn="tl">
                    <a:srgbClr val="000000">
                      <a:alpha val="43137"/>
                    </a:srgbClr>
                  </a:outerShdw>
                </a:effectLst>
                <a:latin typeface="Corbel" panose="020B0503020204020204" pitchFamily="34" charset="0"/>
              </a:rPr>
              <a:t> interests.</a:t>
            </a:r>
          </a:p>
        </p:txBody>
      </p:sp>
    </p:spTree>
    <p:extLst>
      <p:ext uri="{BB962C8B-B14F-4D97-AF65-F5344CB8AC3E}">
        <p14:creationId xmlns:p14="http://schemas.microsoft.com/office/powerpoint/2010/main" val="8823941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fltVal val="0"/>
                                          </p:val>
                                        </p:tav>
                                        <p:tav tm="100000">
                                          <p:val>
                                            <p:strVal val="#ppt_w"/>
                                          </p:val>
                                        </p:tav>
                                      </p:tavLst>
                                    </p:anim>
                                    <p:anim calcmode="lin" valueType="num">
                                      <p:cBhvr>
                                        <p:cTn id="24" dur="1000" fill="hold"/>
                                        <p:tgtEl>
                                          <p:spTgt spid="24"/>
                                        </p:tgtEl>
                                        <p:attrNameLst>
                                          <p:attrName>ppt_h</p:attrName>
                                        </p:attrNameLst>
                                      </p:cBhvr>
                                      <p:tavLst>
                                        <p:tav tm="0">
                                          <p:val>
                                            <p:fltVal val="0"/>
                                          </p:val>
                                        </p:tav>
                                        <p:tav tm="100000">
                                          <p:val>
                                            <p:strVal val="#ppt_h"/>
                                          </p:val>
                                        </p:tav>
                                      </p:tavLst>
                                    </p:anim>
                                    <p:anim calcmode="lin" valueType="num">
                                      <p:cBhvr>
                                        <p:cTn id="25" dur="1000" fill="hold"/>
                                        <p:tgtEl>
                                          <p:spTgt spid="24"/>
                                        </p:tgtEl>
                                        <p:attrNameLst>
                                          <p:attrName>style.rotation</p:attrName>
                                        </p:attrNameLst>
                                      </p:cBhvr>
                                      <p:tavLst>
                                        <p:tav tm="0">
                                          <p:val>
                                            <p:fltVal val="90"/>
                                          </p:val>
                                        </p:tav>
                                        <p:tav tm="100000">
                                          <p:val>
                                            <p:fltVal val="0"/>
                                          </p:val>
                                        </p:tav>
                                      </p:tavLst>
                                    </p:anim>
                                    <p:animEffect transition="in" filter="fade">
                                      <p:cBhvr>
                                        <p:cTn id="26" dur="10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fltVal val="0"/>
                                          </p:val>
                                        </p:tav>
                                        <p:tav tm="100000">
                                          <p:val>
                                            <p:strVal val="#ppt_w"/>
                                          </p:val>
                                        </p:tav>
                                      </p:tavLst>
                                    </p:anim>
                                    <p:anim calcmode="lin" valueType="num">
                                      <p:cBhvr>
                                        <p:cTn id="32" dur="1000" fill="hold"/>
                                        <p:tgtEl>
                                          <p:spTgt spid="25"/>
                                        </p:tgtEl>
                                        <p:attrNameLst>
                                          <p:attrName>ppt_h</p:attrName>
                                        </p:attrNameLst>
                                      </p:cBhvr>
                                      <p:tavLst>
                                        <p:tav tm="0">
                                          <p:val>
                                            <p:fltVal val="0"/>
                                          </p:val>
                                        </p:tav>
                                        <p:tav tm="100000">
                                          <p:val>
                                            <p:strVal val="#ppt_h"/>
                                          </p:val>
                                        </p:tav>
                                      </p:tavLst>
                                    </p:anim>
                                    <p:anim calcmode="lin" valueType="num">
                                      <p:cBhvr>
                                        <p:cTn id="33" dur="1000" fill="hold"/>
                                        <p:tgtEl>
                                          <p:spTgt spid="25"/>
                                        </p:tgtEl>
                                        <p:attrNameLst>
                                          <p:attrName>style.rotation</p:attrName>
                                        </p:attrNameLst>
                                      </p:cBhvr>
                                      <p:tavLst>
                                        <p:tav tm="0">
                                          <p:val>
                                            <p:fltVal val="90"/>
                                          </p:val>
                                        </p:tav>
                                        <p:tav tm="100000">
                                          <p:val>
                                            <p:fltVal val="0"/>
                                          </p:val>
                                        </p:tav>
                                      </p:tavLst>
                                    </p:anim>
                                    <p:animEffect transition="in" filter="fade">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80">
                                          <p:stCondLst>
                                            <p:cond delay="0"/>
                                          </p:stCondLst>
                                        </p:cTn>
                                        <p:tgtEl>
                                          <p:spTgt spid="26"/>
                                        </p:tgtEl>
                                      </p:cBhvr>
                                    </p:animEffect>
                                    <p:anim calcmode="lin" valueType="num">
                                      <p:cBhvr>
                                        <p:cTn id="4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5" dur="26">
                                          <p:stCondLst>
                                            <p:cond delay="650"/>
                                          </p:stCondLst>
                                        </p:cTn>
                                        <p:tgtEl>
                                          <p:spTgt spid="26"/>
                                        </p:tgtEl>
                                      </p:cBhvr>
                                      <p:to x="100000" y="60000"/>
                                    </p:animScale>
                                    <p:animScale>
                                      <p:cBhvr>
                                        <p:cTn id="46" dur="166" decel="50000">
                                          <p:stCondLst>
                                            <p:cond delay="676"/>
                                          </p:stCondLst>
                                        </p:cTn>
                                        <p:tgtEl>
                                          <p:spTgt spid="26"/>
                                        </p:tgtEl>
                                      </p:cBhvr>
                                      <p:to x="100000" y="100000"/>
                                    </p:animScale>
                                    <p:animScale>
                                      <p:cBhvr>
                                        <p:cTn id="47" dur="26">
                                          <p:stCondLst>
                                            <p:cond delay="1312"/>
                                          </p:stCondLst>
                                        </p:cTn>
                                        <p:tgtEl>
                                          <p:spTgt spid="26"/>
                                        </p:tgtEl>
                                      </p:cBhvr>
                                      <p:to x="100000" y="80000"/>
                                    </p:animScale>
                                    <p:animScale>
                                      <p:cBhvr>
                                        <p:cTn id="48" dur="166" decel="50000">
                                          <p:stCondLst>
                                            <p:cond delay="1338"/>
                                          </p:stCondLst>
                                        </p:cTn>
                                        <p:tgtEl>
                                          <p:spTgt spid="26"/>
                                        </p:tgtEl>
                                      </p:cBhvr>
                                      <p:to x="100000" y="100000"/>
                                    </p:animScale>
                                    <p:animScale>
                                      <p:cBhvr>
                                        <p:cTn id="49" dur="26">
                                          <p:stCondLst>
                                            <p:cond delay="1642"/>
                                          </p:stCondLst>
                                        </p:cTn>
                                        <p:tgtEl>
                                          <p:spTgt spid="26"/>
                                        </p:tgtEl>
                                      </p:cBhvr>
                                      <p:to x="100000" y="90000"/>
                                    </p:animScale>
                                    <p:animScale>
                                      <p:cBhvr>
                                        <p:cTn id="50" dur="166" decel="50000">
                                          <p:stCondLst>
                                            <p:cond delay="1668"/>
                                          </p:stCondLst>
                                        </p:cTn>
                                        <p:tgtEl>
                                          <p:spTgt spid="26"/>
                                        </p:tgtEl>
                                      </p:cBhvr>
                                      <p:to x="100000" y="100000"/>
                                    </p:animScale>
                                    <p:animScale>
                                      <p:cBhvr>
                                        <p:cTn id="51" dur="26">
                                          <p:stCondLst>
                                            <p:cond delay="1808"/>
                                          </p:stCondLst>
                                        </p:cTn>
                                        <p:tgtEl>
                                          <p:spTgt spid="26"/>
                                        </p:tgtEl>
                                      </p:cBhvr>
                                      <p:to x="100000" y="95000"/>
                                    </p:animScale>
                                    <p:animScale>
                                      <p:cBhvr>
                                        <p:cTn id="52" dur="166" decel="50000">
                                          <p:stCondLst>
                                            <p:cond delay="1834"/>
                                          </p:stCondLst>
                                        </p:cTn>
                                        <p:tgtEl>
                                          <p:spTgt spid="26"/>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80">
                                          <p:stCondLst>
                                            <p:cond delay="0"/>
                                          </p:stCondLst>
                                        </p:cTn>
                                        <p:tgtEl>
                                          <p:spTgt spid="27"/>
                                        </p:tgtEl>
                                      </p:cBhvr>
                                    </p:animEffect>
                                    <p:anim calcmode="lin" valueType="num">
                                      <p:cBhvr>
                                        <p:cTn id="5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1" dur="26">
                                          <p:stCondLst>
                                            <p:cond delay="650"/>
                                          </p:stCondLst>
                                        </p:cTn>
                                        <p:tgtEl>
                                          <p:spTgt spid="27"/>
                                        </p:tgtEl>
                                      </p:cBhvr>
                                      <p:to x="100000" y="60000"/>
                                    </p:animScale>
                                    <p:animScale>
                                      <p:cBhvr>
                                        <p:cTn id="62" dur="166" decel="50000">
                                          <p:stCondLst>
                                            <p:cond delay="676"/>
                                          </p:stCondLst>
                                        </p:cTn>
                                        <p:tgtEl>
                                          <p:spTgt spid="27"/>
                                        </p:tgtEl>
                                      </p:cBhvr>
                                      <p:to x="100000" y="100000"/>
                                    </p:animScale>
                                    <p:animScale>
                                      <p:cBhvr>
                                        <p:cTn id="63" dur="26">
                                          <p:stCondLst>
                                            <p:cond delay="1312"/>
                                          </p:stCondLst>
                                        </p:cTn>
                                        <p:tgtEl>
                                          <p:spTgt spid="27"/>
                                        </p:tgtEl>
                                      </p:cBhvr>
                                      <p:to x="100000" y="80000"/>
                                    </p:animScale>
                                    <p:animScale>
                                      <p:cBhvr>
                                        <p:cTn id="64" dur="166" decel="50000">
                                          <p:stCondLst>
                                            <p:cond delay="1338"/>
                                          </p:stCondLst>
                                        </p:cTn>
                                        <p:tgtEl>
                                          <p:spTgt spid="27"/>
                                        </p:tgtEl>
                                      </p:cBhvr>
                                      <p:to x="100000" y="100000"/>
                                    </p:animScale>
                                    <p:animScale>
                                      <p:cBhvr>
                                        <p:cTn id="65" dur="26">
                                          <p:stCondLst>
                                            <p:cond delay="1642"/>
                                          </p:stCondLst>
                                        </p:cTn>
                                        <p:tgtEl>
                                          <p:spTgt spid="27"/>
                                        </p:tgtEl>
                                      </p:cBhvr>
                                      <p:to x="100000" y="90000"/>
                                    </p:animScale>
                                    <p:animScale>
                                      <p:cBhvr>
                                        <p:cTn id="66" dur="166" decel="50000">
                                          <p:stCondLst>
                                            <p:cond delay="1668"/>
                                          </p:stCondLst>
                                        </p:cTn>
                                        <p:tgtEl>
                                          <p:spTgt spid="27"/>
                                        </p:tgtEl>
                                      </p:cBhvr>
                                      <p:to x="100000" y="100000"/>
                                    </p:animScale>
                                    <p:animScale>
                                      <p:cBhvr>
                                        <p:cTn id="67" dur="26">
                                          <p:stCondLst>
                                            <p:cond delay="1808"/>
                                          </p:stCondLst>
                                        </p:cTn>
                                        <p:tgtEl>
                                          <p:spTgt spid="27"/>
                                        </p:tgtEl>
                                      </p:cBhvr>
                                      <p:to x="100000" y="95000"/>
                                    </p:animScale>
                                    <p:animScale>
                                      <p:cBhvr>
                                        <p:cTn id="68"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2A0C4618-9FCC-3211-7F7C-FA88A80D6169}"/>
              </a:ext>
            </a:extLst>
          </p:cNvPr>
          <p:cNvSpPr txBox="1"/>
          <p:nvPr/>
        </p:nvSpPr>
        <p:spPr>
          <a:xfrm>
            <a:off x="876300" y="833735"/>
            <a:ext cx="7391400" cy="461665"/>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Some Common Misperceptions</a:t>
            </a:r>
          </a:p>
        </p:txBody>
      </p:sp>
      <p:sp>
        <p:nvSpPr>
          <p:cNvPr id="166916" name="Text Box 4"/>
          <p:cNvSpPr txBox="1">
            <a:spLocks noChangeArrowheads="1"/>
          </p:cNvSpPr>
          <p:nvPr/>
        </p:nvSpPr>
        <p:spPr bwMode="auto">
          <a:xfrm>
            <a:off x="1752600" y="1771651"/>
            <a:ext cx="5715000" cy="3308598"/>
          </a:xfrm>
          <a:prstGeom prst="rect">
            <a:avLst/>
          </a:prstGeom>
          <a:noFill/>
          <a:ln w="9525">
            <a:noFill/>
            <a:miter lim="800000"/>
            <a:headEnd/>
            <a:tailEnd/>
          </a:ln>
          <a:effectLst/>
        </p:spPr>
        <p:txBody>
          <a:bodyPr>
            <a:spAutoFit/>
          </a:bodyPr>
          <a:lstStyle/>
          <a:p>
            <a:pPr defTabSz="685800" fontAlgn="base">
              <a:spcBef>
                <a:spcPct val="0"/>
              </a:spcBef>
              <a:spcAft>
                <a:spcPts val="900"/>
              </a:spcAft>
              <a:defRPr/>
            </a:pPr>
            <a:r>
              <a:rPr lang="en-US" sz="2100" b="1" dirty="0">
                <a:latin typeface="Corbel" panose="020B0503020204020204" pitchFamily="34" charset="0"/>
              </a:rPr>
              <a:t>It is </a:t>
            </a:r>
            <a:r>
              <a:rPr lang="en-US" sz="2100" b="1" u="sng" dirty="0">
                <a:latin typeface="Corbel" panose="020B0503020204020204" pitchFamily="34" charset="0"/>
              </a:rPr>
              <a:t>not</a:t>
            </a:r>
            <a:r>
              <a:rPr lang="en-US" sz="2100" b="1" dirty="0">
                <a:latin typeface="Corbel" panose="020B0503020204020204" pitchFamily="34" charset="0"/>
              </a:rPr>
              <a:t> the case that  ―</a:t>
            </a:r>
          </a:p>
          <a:p>
            <a:pPr marL="342900" indent="-342900" defTabSz="685800" fontAlgn="base">
              <a:spcBef>
                <a:spcPct val="0"/>
              </a:spcBef>
              <a:spcAft>
                <a:spcPts val="450"/>
              </a:spcAft>
              <a:buFont typeface="Arial" panose="020B0604020202020204" pitchFamily="34" charset="0"/>
              <a:buChar char="•"/>
              <a:defRPr/>
            </a:pPr>
            <a:r>
              <a:rPr lang="en-US" sz="2100" b="1" dirty="0">
                <a:latin typeface="Corbel" panose="020B0503020204020204" pitchFamily="34" charset="0"/>
              </a:rPr>
              <a:t>The WTO per se has interests and goals</a:t>
            </a:r>
          </a:p>
          <a:p>
            <a:pPr marL="342900" indent="-342900" defTabSz="685800" fontAlgn="base">
              <a:spcBef>
                <a:spcPct val="0"/>
              </a:spcBef>
              <a:spcAft>
                <a:spcPts val="450"/>
              </a:spcAft>
              <a:buFont typeface="Arial" panose="020B0604020202020204" pitchFamily="34" charset="0"/>
              <a:buChar char="•"/>
              <a:defRPr/>
            </a:pPr>
            <a:r>
              <a:rPr lang="en-US" sz="2100" b="1" dirty="0">
                <a:latin typeface="Corbel" panose="020B0503020204020204" pitchFamily="34" charset="0"/>
              </a:rPr>
              <a:t>All WTO agreements are unambiguous  and comprehensive </a:t>
            </a:r>
          </a:p>
          <a:p>
            <a:pPr marL="342900" indent="-342900" defTabSz="685800" fontAlgn="base">
              <a:spcBef>
                <a:spcPct val="0"/>
              </a:spcBef>
              <a:spcAft>
                <a:spcPts val="450"/>
              </a:spcAft>
              <a:buFont typeface="Arial" panose="020B0604020202020204" pitchFamily="34" charset="0"/>
              <a:buChar char="•"/>
              <a:defRPr/>
            </a:pPr>
            <a:r>
              <a:rPr lang="en-US" sz="2100" b="1" dirty="0">
                <a:latin typeface="Corbel" panose="020B0503020204020204" pitchFamily="34" charset="0"/>
              </a:rPr>
              <a:t>International law is part of a hierarchy in  which global rules overrule the national rules </a:t>
            </a:r>
          </a:p>
          <a:p>
            <a:pPr marL="342900" indent="-342900" defTabSz="685800" fontAlgn="base">
              <a:spcBef>
                <a:spcPct val="0"/>
              </a:spcBef>
              <a:spcAft>
                <a:spcPts val="450"/>
              </a:spcAft>
              <a:buFont typeface="Arial" panose="020B0604020202020204" pitchFamily="34" charset="0"/>
              <a:buChar char="•"/>
              <a:defRPr/>
            </a:pPr>
            <a:r>
              <a:rPr lang="en-US" sz="2100" b="1" dirty="0">
                <a:latin typeface="Corbel" panose="020B0503020204020204" pitchFamily="34" charset="0"/>
              </a:rPr>
              <a:t>The dispute-settlement procedures ensure that any WTO-inconsistent measures are automatically nullified</a:t>
            </a:r>
          </a:p>
        </p:txBody>
      </p:sp>
      <p:sp>
        <p:nvSpPr>
          <p:cNvPr id="4" name="Rectangle 3">
            <a:extLst>
              <a:ext uri="{FF2B5EF4-FFF2-40B4-BE49-F238E27FC236}">
                <a16:creationId xmlns:a16="http://schemas.microsoft.com/office/drawing/2014/main" id="{A861187E-BC01-4EE5-8914-37005E4327E2}"/>
              </a:ext>
            </a:extLst>
          </p:cNvPr>
          <p:cNvSpPr/>
          <p:nvPr/>
        </p:nvSpPr>
        <p:spPr>
          <a:xfrm>
            <a:off x="2185520" y="2189374"/>
            <a:ext cx="3510431" cy="445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chemeClr val="tx1"/>
              </a:solidFill>
              <a:latin typeface="Corbel" panose="020B0503020204020204" pitchFamily="34" charset="0"/>
            </a:endParaRPr>
          </a:p>
        </p:txBody>
      </p:sp>
      <p:sp>
        <p:nvSpPr>
          <p:cNvPr id="9" name="TextBox 8">
            <a:extLst>
              <a:ext uri="{FF2B5EF4-FFF2-40B4-BE49-F238E27FC236}">
                <a16:creationId xmlns:a16="http://schemas.microsoft.com/office/drawing/2014/main" id="{DA960445-92F9-476F-8FF4-D6E6C148B3F0}"/>
              </a:ext>
            </a:extLst>
          </p:cNvPr>
          <p:cNvSpPr txBox="1"/>
          <p:nvPr/>
        </p:nvSpPr>
        <p:spPr>
          <a:xfrm>
            <a:off x="2348382" y="2213720"/>
            <a:ext cx="4147669" cy="369332"/>
          </a:xfrm>
          <a:prstGeom prst="rect">
            <a:avLst/>
          </a:prstGeom>
          <a:noFill/>
        </p:spPr>
        <p:txBody>
          <a:bodyPr wrap="square">
            <a:spAutoFit/>
          </a:bodyPr>
          <a:lstStyle/>
          <a:p>
            <a:pPr defTabSz="685800" fontAlgn="base">
              <a:spcBef>
                <a:spcPct val="0"/>
              </a:spcBef>
              <a:spcAft>
                <a:spcPct val="0"/>
              </a:spcAft>
              <a:defRPr/>
            </a:pPr>
            <a:r>
              <a:rPr lang="en-US" b="1" dirty="0">
                <a:solidFill>
                  <a:schemeClr val="bg1"/>
                </a:solidFill>
                <a:latin typeface="Corbel" panose="020B0503020204020204" pitchFamily="34" charset="0"/>
              </a:rPr>
              <a:t>A member-driven organization</a:t>
            </a:r>
          </a:p>
        </p:txBody>
      </p:sp>
      <p:sp>
        <p:nvSpPr>
          <p:cNvPr id="10" name="Rectangle 9">
            <a:extLst>
              <a:ext uri="{FF2B5EF4-FFF2-40B4-BE49-F238E27FC236}">
                <a16:creationId xmlns:a16="http://schemas.microsoft.com/office/drawing/2014/main" id="{1412B4D0-28A5-4A71-9124-07FC5FF96D36}"/>
              </a:ext>
            </a:extLst>
          </p:cNvPr>
          <p:cNvSpPr/>
          <p:nvPr/>
        </p:nvSpPr>
        <p:spPr>
          <a:xfrm>
            <a:off x="2185520" y="2812132"/>
            <a:ext cx="2710331" cy="445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chemeClr val="tx1"/>
              </a:solidFill>
              <a:latin typeface="Corbel" panose="020B0503020204020204" pitchFamily="34" charset="0"/>
            </a:endParaRPr>
          </a:p>
        </p:txBody>
      </p:sp>
      <p:sp>
        <p:nvSpPr>
          <p:cNvPr id="11" name="TextBox 10">
            <a:extLst>
              <a:ext uri="{FF2B5EF4-FFF2-40B4-BE49-F238E27FC236}">
                <a16:creationId xmlns:a16="http://schemas.microsoft.com/office/drawing/2014/main" id="{8CEBD4C1-8126-4188-B660-115FDC52D64D}"/>
              </a:ext>
            </a:extLst>
          </p:cNvPr>
          <p:cNvSpPr txBox="1"/>
          <p:nvPr/>
        </p:nvSpPr>
        <p:spPr>
          <a:xfrm>
            <a:off x="2266950" y="2857500"/>
            <a:ext cx="2857500" cy="369332"/>
          </a:xfrm>
          <a:prstGeom prst="rect">
            <a:avLst/>
          </a:prstGeom>
          <a:noFill/>
        </p:spPr>
        <p:txBody>
          <a:bodyPr wrap="square">
            <a:spAutoFit/>
          </a:bodyPr>
          <a:lstStyle/>
          <a:p>
            <a:pPr defTabSz="685800" fontAlgn="base">
              <a:spcBef>
                <a:spcPct val="0"/>
              </a:spcBef>
              <a:spcAft>
                <a:spcPct val="0"/>
              </a:spcAft>
              <a:defRPr/>
            </a:pPr>
            <a:r>
              <a:rPr lang="en-US" b="1" dirty="0">
                <a:solidFill>
                  <a:schemeClr val="bg1"/>
                </a:solidFill>
                <a:latin typeface="Corbel" panose="020B0503020204020204" pitchFamily="34" charset="0"/>
              </a:rPr>
              <a:t>Constructive ambiguity</a:t>
            </a:r>
          </a:p>
        </p:txBody>
      </p:sp>
      <p:sp>
        <p:nvSpPr>
          <p:cNvPr id="12" name="Rectangle 11">
            <a:extLst>
              <a:ext uri="{FF2B5EF4-FFF2-40B4-BE49-F238E27FC236}">
                <a16:creationId xmlns:a16="http://schemas.microsoft.com/office/drawing/2014/main" id="{627B51BA-05C6-41E5-922A-61D6D6B0BA5D}"/>
              </a:ext>
            </a:extLst>
          </p:cNvPr>
          <p:cNvSpPr/>
          <p:nvPr/>
        </p:nvSpPr>
        <p:spPr>
          <a:xfrm>
            <a:off x="2152650" y="3497932"/>
            <a:ext cx="3886200" cy="445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chemeClr val="tx1"/>
              </a:solidFill>
              <a:latin typeface="Corbel" panose="020B0503020204020204" pitchFamily="34" charset="0"/>
            </a:endParaRPr>
          </a:p>
        </p:txBody>
      </p:sp>
      <p:sp>
        <p:nvSpPr>
          <p:cNvPr id="13" name="TextBox 12">
            <a:extLst>
              <a:ext uri="{FF2B5EF4-FFF2-40B4-BE49-F238E27FC236}">
                <a16:creationId xmlns:a16="http://schemas.microsoft.com/office/drawing/2014/main" id="{F5E2C966-F0F8-456C-B79A-CB7846150410}"/>
              </a:ext>
            </a:extLst>
          </p:cNvPr>
          <p:cNvSpPr txBox="1"/>
          <p:nvPr/>
        </p:nvSpPr>
        <p:spPr>
          <a:xfrm>
            <a:off x="2307666" y="3539952"/>
            <a:ext cx="4147669" cy="369332"/>
          </a:xfrm>
          <a:prstGeom prst="rect">
            <a:avLst/>
          </a:prstGeom>
          <a:noFill/>
        </p:spPr>
        <p:txBody>
          <a:bodyPr wrap="square">
            <a:spAutoFit/>
          </a:bodyPr>
          <a:lstStyle/>
          <a:p>
            <a:pPr defTabSz="685800" fontAlgn="base">
              <a:spcBef>
                <a:spcPct val="0"/>
              </a:spcBef>
              <a:spcAft>
                <a:spcPct val="0"/>
              </a:spcAft>
              <a:defRPr/>
            </a:pPr>
            <a:r>
              <a:rPr lang="en-US" b="1" dirty="0">
                <a:solidFill>
                  <a:schemeClr val="bg1"/>
                </a:solidFill>
                <a:latin typeface="Corbel" panose="020B0503020204020204" pitchFamily="34" charset="0"/>
              </a:rPr>
              <a:t>Monistic </a:t>
            </a:r>
            <a:r>
              <a:rPr lang="en-US" b="1" i="1" dirty="0">
                <a:solidFill>
                  <a:schemeClr val="bg1"/>
                </a:solidFill>
                <a:latin typeface="Corbel" panose="020B0503020204020204" pitchFamily="34" charset="0"/>
              </a:rPr>
              <a:t>vs. </a:t>
            </a:r>
            <a:r>
              <a:rPr lang="en-US" b="1" dirty="0">
                <a:solidFill>
                  <a:schemeClr val="bg1"/>
                </a:solidFill>
                <a:latin typeface="Corbel" panose="020B0503020204020204" pitchFamily="34" charset="0"/>
              </a:rPr>
              <a:t>dualistic legal systems</a:t>
            </a:r>
          </a:p>
        </p:txBody>
      </p:sp>
      <p:sp>
        <p:nvSpPr>
          <p:cNvPr id="14" name="Rectangle 13">
            <a:extLst>
              <a:ext uri="{FF2B5EF4-FFF2-40B4-BE49-F238E27FC236}">
                <a16:creationId xmlns:a16="http://schemas.microsoft.com/office/drawing/2014/main" id="{C8DCC2C9-EC37-4F1A-A2B0-83191EC485C6}"/>
              </a:ext>
            </a:extLst>
          </p:cNvPr>
          <p:cNvSpPr/>
          <p:nvPr/>
        </p:nvSpPr>
        <p:spPr>
          <a:xfrm>
            <a:off x="2152650" y="4286250"/>
            <a:ext cx="4857750" cy="445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chemeClr val="tx1"/>
              </a:solidFill>
              <a:latin typeface="Corbel" panose="020B0503020204020204" pitchFamily="34" charset="0"/>
            </a:endParaRPr>
          </a:p>
        </p:txBody>
      </p:sp>
      <p:sp>
        <p:nvSpPr>
          <p:cNvPr id="15" name="TextBox 14">
            <a:extLst>
              <a:ext uri="{FF2B5EF4-FFF2-40B4-BE49-F238E27FC236}">
                <a16:creationId xmlns:a16="http://schemas.microsoft.com/office/drawing/2014/main" id="{92AB4862-2F86-4863-B908-F2CC49927BB9}"/>
              </a:ext>
            </a:extLst>
          </p:cNvPr>
          <p:cNvSpPr txBox="1"/>
          <p:nvPr/>
        </p:nvSpPr>
        <p:spPr>
          <a:xfrm>
            <a:off x="2307666" y="4328270"/>
            <a:ext cx="5102785" cy="369332"/>
          </a:xfrm>
          <a:prstGeom prst="rect">
            <a:avLst/>
          </a:prstGeom>
          <a:noFill/>
        </p:spPr>
        <p:txBody>
          <a:bodyPr wrap="square">
            <a:spAutoFit/>
          </a:bodyPr>
          <a:lstStyle/>
          <a:p>
            <a:pPr defTabSz="685800" fontAlgn="base">
              <a:spcBef>
                <a:spcPct val="0"/>
              </a:spcBef>
              <a:spcAft>
                <a:spcPct val="0"/>
              </a:spcAft>
              <a:defRPr/>
            </a:pPr>
            <a:r>
              <a:rPr lang="en-US" b="1" dirty="0">
                <a:solidFill>
                  <a:schemeClr val="bg1"/>
                </a:solidFill>
                <a:latin typeface="Corbel" panose="020B0503020204020204" pitchFamily="34" charset="0"/>
              </a:rPr>
              <a:t>A difference between the norm and the rule</a:t>
            </a:r>
          </a:p>
        </p:txBody>
      </p:sp>
    </p:spTree>
    <p:extLst>
      <p:ext uri="{BB962C8B-B14F-4D97-AF65-F5344CB8AC3E}">
        <p14:creationId xmlns:p14="http://schemas.microsoft.com/office/powerpoint/2010/main" val="1399798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style.rotation</p:attrName>
                                        </p:attrNameLst>
                                      </p:cBhvr>
                                      <p:tavLst>
                                        <p:tav tm="0">
                                          <p:val>
                                            <p:fltVal val="90"/>
                                          </p:val>
                                        </p:tav>
                                        <p:tav tm="100000">
                                          <p:val>
                                            <p:fltVal val="0"/>
                                          </p:val>
                                        </p:tav>
                                      </p:tavLst>
                                    </p:anim>
                                    <p:animEffect transition="in" filter="fade">
                                      <p:cBhvr>
                                        <p:cTn id="24" dur="1000"/>
                                        <p:tgtEl>
                                          <p:spTgt spid="10"/>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000" fill="hold"/>
                                        <p:tgtEl>
                                          <p:spTgt spid="14"/>
                                        </p:tgtEl>
                                        <p:attrNameLst>
                                          <p:attrName>ppt_w</p:attrName>
                                        </p:attrNameLst>
                                      </p:cBhvr>
                                      <p:tavLst>
                                        <p:tav tm="0">
                                          <p:val>
                                            <p:fltVal val="0"/>
                                          </p:val>
                                        </p:tav>
                                        <p:tav tm="100000">
                                          <p:val>
                                            <p:strVal val="#ppt_w"/>
                                          </p:val>
                                        </p:tav>
                                      </p:tavLst>
                                    </p:anim>
                                    <p:anim calcmode="lin" valueType="num">
                                      <p:cBhvr>
                                        <p:cTn id="50" dur="1000" fill="hold"/>
                                        <p:tgtEl>
                                          <p:spTgt spid="14"/>
                                        </p:tgtEl>
                                        <p:attrNameLst>
                                          <p:attrName>ppt_h</p:attrName>
                                        </p:attrNameLst>
                                      </p:cBhvr>
                                      <p:tavLst>
                                        <p:tav tm="0">
                                          <p:val>
                                            <p:fltVal val="0"/>
                                          </p:val>
                                        </p:tav>
                                        <p:tav tm="100000">
                                          <p:val>
                                            <p:strVal val="#ppt_h"/>
                                          </p:val>
                                        </p:tav>
                                      </p:tavLst>
                                    </p:anim>
                                    <p:anim calcmode="lin" valueType="num">
                                      <p:cBhvr>
                                        <p:cTn id="51" dur="1000" fill="hold"/>
                                        <p:tgtEl>
                                          <p:spTgt spid="14"/>
                                        </p:tgtEl>
                                        <p:attrNameLst>
                                          <p:attrName>style.rotation</p:attrName>
                                        </p:attrNameLst>
                                      </p:cBhvr>
                                      <p:tavLst>
                                        <p:tav tm="0">
                                          <p:val>
                                            <p:fltVal val="90"/>
                                          </p:val>
                                        </p:tav>
                                        <p:tav tm="100000">
                                          <p:val>
                                            <p:fltVal val="0"/>
                                          </p:val>
                                        </p:tav>
                                      </p:tavLst>
                                    </p:anim>
                                    <p:animEffect transition="in" filter="fade">
                                      <p:cBhvr>
                                        <p:cTn id="52" dur="1000"/>
                                        <p:tgtEl>
                                          <p:spTgt spid="14"/>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style.rotation</p:attrName>
                                        </p:attrNameLst>
                                      </p:cBhvr>
                                      <p:tavLst>
                                        <p:tav tm="0">
                                          <p:val>
                                            <p:fltVal val="90"/>
                                          </p:val>
                                        </p:tav>
                                        <p:tav tm="100000">
                                          <p:val>
                                            <p:fltVal val="0"/>
                                          </p:val>
                                        </p:tav>
                                      </p:tavLst>
                                    </p:anim>
                                    <p:animEffect transition="in" filter="fade">
                                      <p:cBhvr>
                                        <p:cTn id="5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animBg="1"/>
      <p:bldP spid="11" grpId="0"/>
      <p:bldP spid="12" grpId="0" animBg="1"/>
      <p:bldP spid="13"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2A0C4618-9FCC-3211-7F7C-FA88A80D6169}"/>
              </a:ext>
            </a:extLst>
          </p:cNvPr>
          <p:cNvSpPr txBox="1"/>
          <p:nvPr/>
        </p:nvSpPr>
        <p:spPr>
          <a:xfrm>
            <a:off x="876300" y="833735"/>
            <a:ext cx="7391400" cy="461665"/>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The Rules of the System </a:t>
            </a:r>
          </a:p>
        </p:txBody>
      </p:sp>
      <p:sp>
        <p:nvSpPr>
          <p:cNvPr id="5" name="Text Box 4">
            <a:extLst>
              <a:ext uri="{FF2B5EF4-FFF2-40B4-BE49-F238E27FC236}">
                <a16:creationId xmlns:a16="http://schemas.microsoft.com/office/drawing/2014/main" id="{6B70C16D-70F9-65C1-B41C-0F3E0583FEA1}"/>
              </a:ext>
            </a:extLst>
          </p:cNvPr>
          <p:cNvSpPr txBox="1">
            <a:spLocks noChangeArrowheads="1"/>
          </p:cNvSpPr>
          <p:nvPr/>
        </p:nvSpPr>
        <p:spPr bwMode="auto">
          <a:xfrm>
            <a:off x="1981200" y="2209800"/>
            <a:ext cx="5715000" cy="2908489"/>
          </a:xfrm>
          <a:prstGeom prst="rect">
            <a:avLst/>
          </a:prstGeom>
          <a:noFill/>
          <a:ln w="9525">
            <a:noFill/>
            <a:miter lim="800000"/>
            <a:headEnd/>
            <a:tailEnd/>
          </a:ln>
          <a:effectLst/>
        </p:spPr>
        <p:txBody>
          <a:bodyPr>
            <a:spAutoFit/>
          </a:bodyPr>
          <a:lstStyle/>
          <a:p>
            <a:pPr defTabSz="685800" fontAlgn="base">
              <a:spcBef>
                <a:spcPct val="0"/>
              </a:spcBef>
              <a:spcAft>
                <a:spcPts val="900"/>
              </a:spcAft>
              <a:defRPr/>
            </a:pPr>
            <a:r>
              <a:rPr lang="en-US" sz="2100" b="1" dirty="0">
                <a:latin typeface="Corbel" panose="020B0503020204020204" pitchFamily="34" charset="0"/>
              </a:rPr>
              <a:t>The WTO per se has no existence independent of its members, and its rules are not the rules …    </a:t>
            </a:r>
            <a:br>
              <a:rPr lang="en-US" sz="2100" b="1" dirty="0">
                <a:latin typeface="Corbel" panose="020B0503020204020204" pitchFamily="34" charset="0"/>
              </a:rPr>
            </a:br>
            <a:r>
              <a:rPr lang="en-US" sz="2100" b="1" dirty="0">
                <a:latin typeface="Corbel" panose="020B0503020204020204" pitchFamily="34" charset="0"/>
              </a:rPr>
              <a:t> </a:t>
            </a:r>
          </a:p>
          <a:p>
            <a:pPr defTabSz="685800" fontAlgn="base">
              <a:spcBef>
                <a:spcPct val="0"/>
              </a:spcBef>
              <a:spcAft>
                <a:spcPts val="900"/>
              </a:spcAft>
              <a:defRPr/>
            </a:pPr>
            <a:r>
              <a:rPr lang="en-US" sz="2100" b="1" dirty="0">
                <a:latin typeface="Corbel" panose="020B0503020204020204" pitchFamily="34" charset="0"/>
              </a:rPr>
              <a:t>                     — But  instead —</a:t>
            </a:r>
            <a:br>
              <a:rPr lang="en-US" sz="2100" b="1" dirty="0">
                <a:latin typeface="Corbel" panose="020B0503020204020204" pitchFamily="34" charset="0"/>
              </a:rPr>
            </a:br>
            <a:endParaRPr lang="en-US" sz="2100" b="1" dirty="0">
              <a:latin typeface="Corbel" panose="020B0503020204020204" pitchFamily="34" charset="0"/>
            </a:endParaRPr>
          </a:p>
          <a:p>
            <a:pPr defTabSz="685800" fontAlgn="base">
              <a:spcBef>
                <a:spcPct val="0"/>
              </a:spcBef>
              <a:spcAft>
                <a:spcPts val="900"/>
              </a:spcAft>
              <a:defRPr/>
            </a:pPr>
            <a:r>
              <a:rPr lang="en-US" sz="2100" b="1" dirty="0">
                <a:latin typeface="Corbel" panose="020B0503020204020204" pitchFamily="34" charset="0"/>
              </a:rPr>
              <a:t>… they are rules about rules. The real rules are the national laws that fall within the range of permissible practices set by the WTO rules.</a:t>
            </a:r>
          </a:p>
        </p:txBody>
      </p:sp>
    </p:spTree>
    <p:extLst>
      <p:ext uri="{BB962C8B-B14F-4D97-AF65-F5344CB8AC3E}">
        <p14:creationId xmlns:p14="http://schemas.microsoft.com/office/powerpoint/2010/main" val="3107806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My Background</a:t>
            </a:r>
          </a:p>
        </p:txBody>
      </p:sp>
      <p:pic>
        <p:nvPicPr>
          <p:cNvPr id="4" name="Picture 3">
            <a:extLst>
              <a:ext uri="{FF2B5EF4-FFF2-40B4-BE49-F238E27FC236}">
                <a16:creationId xmlns:a16="http://schemas.microsoft.com/office/drawing/2014/main" id="{781384E6-6D07-3CC9-E83C-B33A6D62CB31}"/>
              </a:ext>
            </a:extLst>
          </p:cNvPr>
          <p:cNvPicPr>
            <a:picLocks noChangeAspect="1"/>
          </p:cNvPicPr>
          <p:nvPr/>
        </p:nvPicPr>
        <p:blipFill rotWithShape="1">
          <a:blip r:embed="rId2"/>
          <a:srcRect l="78446" t="1227" r="270" b="964"/>
          <a:stretch/>
        </p:blipFill>
        <p:spPr>
          <a:xfrm>
            <a:off x="7443160" y="5321136"/>
            <a:ext cx="862640" cy="761998"/>
          </a:xfrm>
          <a:prstGeom prst="rect">
            <a:avLst/>
          </a:prstGeom>
        </p:spPr>
      </p:pic>
      <p:sp>
        <p:nvSpPr>
          <p:cNvPr id="8" name="TextBox 7">
            <a:extLst>
              <a:ext uri="{FF2B5EF4-FFF2-40B4-BE49-F238E27FC236}">
                <a16:creationId xmlns:a16="http://schemas.microsoft.com/office/drawing/2014/main" id="{4F4CEF44-A233-E0A7-73C7-EFB910B12D58}"/>
              </a:ext>
            </a:extLst>
          </p:cNvPr>
          <p:cNvSpPr txBox="1"/>
          <p:nvPr/>
        </p:nvSpPr>
        <p:spPr>
          <a:xfrm>
            <a:off x="854725" y="1524000"/>
            <a:ext cx="7832993" cy="5955476"/>
          </a:xfrm>
          <a:prstGeom prst="rect">
            <a:avLst/>
          </a:prstGeom>
          <a:noFill/>
        </p:spPr>
        <p:txBody>
          <a:bodyPr wrap="square" rtlCol="0">
            <a:spAutoFit/>
          </a:bodyPr>
          <a:lstStyle/>
          <a:p>
            <a:pPr>
              <a:spcAft>
                <a:spcPts val="600"/>
              </a:spcAft>
            </a:pPr>
            <a:r>
              <a:rPr lang="en-US" sz="2600" b="1" dirty="0">
                <a:latin typeface="Calibri" panose="020F0502020204030204" pitchFamily="34" charset="0"/>
              </a:rPr>
              <a:t>Academic</a:t>
            </a:r>
          </a:p>
          <a:p>
            <a:pPr marL="285750" indent="-285750">
              <a:spcAft>
                <a:spcPts val="600"/>
              </a:spcAft>
              <a:buFont typeface="Arial" pitchFamily="34" charset="0"/>
              <a:buChar char="•"/>
            </a:pPr>
            <a:r>
              <a:rPr lang="en-US" sz="2600" dirty="0">
                <a:latin typeface="Calibri" panose="020F0502020204030204" pitchFamily="34" charset="0"/>
              </a:rPr>
              <a:t>Not an economist or a lawyer, but a political scientist</a:t>
            </a:r>
          </a:p>
          <a:p>
            <a:pPr marL="285750" indent="-285750">
              <a:spcAft>
                <a:spcPts val="600"/>
              </a:spcAft>
              <a:buFont typeface="Arial" pitchFamily="34" charset="0"/>
              <a:buChar char="•"/>
            </a:pPr>
            <a:r>
              <a:rPr lang="en-US" sz="2600" dirty="0">
                <a:latin typeface="Calibri" panose="020F0502020204030204" pitchFamily="34" charset="0"/>
              </a:rPr>
              <a:t>Taught this subject since 1994</a:t>
            </a:r>
          </a:p>
          <a:p>
            <a:pPr marL="285750" indent="-285750">
              <a:spcAft>
                <a:spcPts val="600"/>
              </a:spcAft>
              <a:buFont typeface="Arial" pitchFamily="34" charset="0"/>
              <a:buChar char="•"/>
            </a:pPr>
            <a:r>
              <a:rPr lang="en-US" sz="2600" i="1" dirty="0">
                <a:latin typeface="Calibri" panose="020F0502020204030204" pitchFamily="34" charset="0"/>
              </a:rPr>
              <a:t>The History and Future of the World</a:t>
            </a:r>
            <a:br>
              <a:rPr lang="en-US" sz="2600" i="1" dirty="0">
                <a:latin typeface="Calibri" panose="020F0502020204030204" pitchFamily="34" charset="0"/>
              </a:rPr>
            </a:br>
            <a:r>
              <a:rPr lang="en-US" sz="2600" i="1" dirty="0">
                <a:latin typeface="Calibri" panose="020F0502020204030204" pitchFamily="34" charset="0"/>
              </a:rPr>
              <a:t>Trade Organization </a:t>
            </a:r>
            <a:r>
              <a:rPr lang="en-US" sz="2600" dirty="0">
                <a:latin typeface="Calibri" panose="020F0502020204030204" pitchFamily="34" charset="0"/>
              </a:rPr>
              <a:t>(2013)</a:t>
            </a:r>
          </a:p>
          <a:p>
            <a:pPr marL="285750" indent="-285750">
              <a:spcAft>
                <a:spcPts val="600"/>
              </a:spcAft>
              <a:buFont typeface="Arial" pitchFamily="34" charset="0"/>
              <a:buChar char="•"/>
            </a:pPr>
            <a:r>
              <a:rPr lang="en-US" sz="2600" i="1" dirty="0">
                <a:latin typeface="Calibri" panose="020F0502020204030204" pitchFamily="34" charset="0"/>
              </a:rPr>
              <a:t>Trade and American Leadership </a:t>
            </a:r>
            <a:r>
              <a:rPr lang="en-US" sz="2600" dirty="0">
                <a:latin typeface="Calibri" panose="020F0502020204030204" pitchFamily="34" charset="0"/>
              </a:rPr>
              <a:t>(2019)</a:t>
            </a:r>
          </a:p>
          <a:p>
            <a:pPr>
              <a:spcAft>
                <a:spcPts val="600"/>
              </a:spcAft>
            </a:pPr>
            <a:r>
              <a:rPr lang="en-US" sz="2600" b="1" dirty="0">
                <a:latin typeface="Calibri" panose="020F0502020204030204" pitchFamily="34" charset="0"/>
              </a:rPr>
              <a:t>Practical</a:t>
            </a:r>
          </a:p>
          <a:p>
            <a:pPr marL="285750" indent="-285750">
              <a:spcAft>
                <a:spcPts val="600"/>
              </a:spcAft>
              <a:buFont typeface="Arial" pitchFamily="34" charset="0"/>
              <a:buChar char="•"/>
            </a:pPr>
            <a:r>
              <a:rPr lang="en-US" sz="2600" dirty="0">
                <a:latin typeface="Calibri" panose="020F0502020204030204" pitchFamily="34" charset="0"/>
              </a:rPr>
              <a:t>Advised government and private clients since 1982</a:t>
            </a:r>
          </a:p>
          <a:p>
            <a:pPr marL="285750" indent="-285750">
              <a:spcAft>
                <a:spcPts val="600"/>
              </a:spcAft>
              <a:buFont typeface="Arial" pitchFamily="34" charset="0"/>
              <a:buChar char="•"/>
            </a:pPr>
            <a:r>
              <a:rPr lang="en-US" sz="2600" dirty="0">
                <a:latin typeface="Calibri" panose="020F0502020204030204" pitchFamily="34" charset="0"/>
              </a:rPr>
              <a:t>Advised China (and others) on WTO accession</a:t>
            </a:r>
            <a:br>
              <a:rPr lang="en-US" sz="2600" dirty="0">
                <a:latin typeface="Calibri" panose="020F0502020204030204" pitchFamily="34" charset="0"/>
              </a:rPr>
            </a:br>
            <a:r>
              <a:rPr lang="en-US" sz="2600" dirty="0">
                <a:latin typeface="Calibri" panose="020F0502020204030204" pitchFamily="34" charset="0"/>
              </a:rPr>
              <a:t>as well as many other practical issues</a:t>
            </a:r>
          </a:p>
          <a:p>
            <a:pPr>
              <a:spcAft>
                <a:spcPts val="600"/>
              </a:spcAft>
            </a:pPr>
            <a:endParaRPr lang="en-US" sz="2600" dirty="0">
              <a:latin typeface="Calibri" panose="020F0502020204030204" pitchFamily="34" charset="0"/>
            </a:endParaRPr>
          </a:p>
          <a:p>
            <a:endParaRPr lang="en-US" sz="2600" dirty="0">
              <a:latin typeface="Calibri" panose="020F0502020204030204" pitchFamily="34" charset="0"/>
            </a:endParaRPr>
          </a:p>
          <a:p>
            <a:pPr marL="285750" indent="-285750">
              <a:buFont typeface="Arial" pitchFamily="34" charset="0"/>
              <a:buChar char="•"/>
            </a:pPr>
            <a:endParaRPr lang="en-US" sz="2400" dirty="0">
              <a:latin typeface="Calibri" panose="020F0502020204030204" pitchFamily="34" charset="0"/>
            </a:endParaRPr>
          </a:p>
        </p:txBody>
      </p:sp>
      <p:pic>
        <p:nvPicPr>
          <p:cNvPr id="10" name="Picture 9">
            <a:extLst>
              <a:ext uri="{FF2B5EF4-FFF2-40B4-BE49-F238E27FC236}">
                <a16:creationId xmlns:a16="http://schemas.microsoft.com/office/drawing/2014/main" id="{5F909011-3404-4F6B-111F-09AF426BB7D6}"/>
              </a:ext>
            </a:extLst>
          </p:cNvPr>
          <p:cNvPicPr>
            <a:picLocks noChangeAspect="1"/>
          </p:cNvPicPr>
          <p:nvPr/>
        </p:nvPicPr>
        <p:blipFill>
          <a:blip r:embed="rId3"/>
          <a:stretch>
            <a:fillRect/>
          </a:stretch>
        </p:blipFill>
        <p:spPr>
          <a:xfrm>
            <a:off x="6699019" y="2501764"/>
            <a:ext cx="1606781" cy="2222636"/>
          </a:xfrm>
          <a:prstGeom prst="rect">
            <a:avLst/>
          </a:prstGeom>
        </p:spPr>
      </p:pic>
    </p:spTree>
    <p:extLst>
      <p:ext uri="{BB962C8B-B14F-4D97-AF65-F5344CB8AC3E}">
        <p14:creationId xmlns:p14="http://schemas.microsoft.com/office/powerpoint/2010/main" val="723378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2A0C4618-9FCC-3211-7F7C-FA88A80D6169}"/>
              </a:ext>
            </a:extLst>
          </p:cNvPr>
          <p:cNvSpPr txBox="1"/>
          <p:nvPr/>
        </p:nvSpPr>
        <p:spPr>
          <a:xfrm>
            <a:off x="876300" y="833735"/>
            <a:ext cx="7391400" cy="461665"/>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WTO Rules and “Policy Space” (or “Wiggle Room”)</a:t>
            </a:r>
          </a:p>
        </p:txBody>
      </p:sp>
      <p:sp>
        <p:nvSpPr>
          <p:cNvPr id="166916" name="Text Box 4"/>
          <p:cNvSpPr txBox="1">
            <a:spLocks noChangeArrowheads="1"/>
          </p:cNvSpPr>
          <p:nvPr/>
        </p:nvSpPr>
        <p:spPr bwMode="auto">
          <a:xfrm>
            <a:off x="2371725" y="2353867"/>
            <a:ext cx="5200650" cy="2469907"/>
          </a:xfrm>
          <a:prstGeom prst="rect">
            <a:avLst/>
          </a:prstGeom>
          <a:noFill/>
          <a:ln w="9525">
            <a:noFill/>
            <a:miter lim="800000"/>
            <a:headEnd/>
            <a:tailEnd/>
          </a:ln>
          <a:effectLst/>
        </p:spPr>
        <p:txBody>
          <a:bodyPr>
            <a:spAutoFit/>
          </a:bodyPr>
          <a:lstStyle/>
          <a:p>
            <a:pPr defTabSz="685800" fontAlgn="base">
              <a:spcBef>
                <a:spcPct val="0"/>
              </a:spcBef>
              <a:spcAft>
                <a:spcPct val="0"/>
              </a:spcAft>
              <a:defRPr/>
            </a:pPr>
            <a:r>
              <a:rPr lang="en-US" sz="2400" b="1" dirty="0">
                <a:latin typeface="Corbel" panose="020B0503020204020204" pitchFamily="34" charset="0"/>
              </a:rPr>
              <a:t>The rules of the WTO and the commitments that countries make are best seen not as precise requirements, but as parameters that set limits on the range of countries’ freedom of movement.</a:t>
            </a:r>
          </a:p>
          <a:p>
            <a:pPr defTabSz="685800" fontAlgn="base">
              <a:spcBef>
                <a:spcPct val="0"/>
              </a:spcBef>
              <a:spcAft>
                <a:spcPct val="0"/>
              </a:spcAft>
              <a:defRPr/>
            </a:pPr>
            <a:endParaRPr lang="en-US" sz="1050" b="1" dirty="0">
              <a:latin typeface="Corbel" panose="020B0503020204020204" pitchFamily="34" charset="0"/>
            </a:endParaRPr>
          </a:p>
        </p:txBody>
      </p:sp>
      <p:sp>
        <p:nvSpPr>
          <p:cNvPr id="4" name="Rectangle 3"/>
          <p:cNvSpPr/>
          <p:nvPr/>
        </p:nvSpPr>
        <p:spPr>
          <a:xfrm>
            <a:off x="2228850" y="2114550"/>
            <a:ext cx="4629150" cy="3314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sz="1350">
              <a:solidFill>
                <a:srgbClr val="FFFFFF"/>
              </a:solidFill>
              <a:latin typeface="Corbel" panose="020B0503020204020204" pitchFamily="34" charset="0"/>
            </a:endParaRPr>
          </a:p>
        </p:txBody>
      </p:sp>
      <p:sp>
        <p:nvSpPr>
          <p:cNvPr id="5" name="TextBox 4"/>
          <p:cNvSpPr txBox="1"/>
          <p:nvPr/>
        </p:nvSpPr>
        <p:spPr>
          <a:xfrm>
            <a:off x="2400300" y="2237185"/>
            <a:ext cx="4349354" cy="1892826"/>
          </a:xfrm>
          <a:prstGeom prst="rect">
            <a:avLst/>
          </a:prstGeom>
          <a:noFill/>
        </p:spPr>
        <p:txBody>
          <a:bodyPr>
            <a:spAutoFit/>
          </a:bodyPr>
          <a:lstStyle/>
          <a:p>
            <a:pPr defTabSz="685800" fontAlgn="base">
              <a:spcBef>
                <a:spcPct val="0"/>
              </a:spcBef>
              <a:spcAft>
                <a:spcPts val="450"/>
              </a:spcAft>
              <a:defRPr/>
            </a:pPr>
            <a:r>
              <a:rPr lang="en-US" sz="1950" b="1" dirty="0">
                <a:solidFill>
                  <a:srgbClr val="FFFFFF"/>
                </a:solidFill>
                <a:effectLst>
                  <a:outerShdw blurRad="38100" dist="38100" dir="2700000" algn="tl">
                    <a:srgbClr val="000000">
                      <a:alpha val="43137"/>
                    </a:srgbClr>
                  </a:outerShdw>
                </a:effectLst>
                <a:latin typeface="Corbel" panose="020B0503020204020204" pitchFamily="34" charset="0"/>
              </a:rPr>
              <a:t>Think of this as the difference between a point and a box. Trade agreements are more about defining the size and shape of the box than specifying the precise point that countries will choose to occupy.</a:t>
            </a:r>
          </a:p>
        </p:txBody>
      </p:sp>
      <p:sp>
        <p:nvSpPr>
          <p:cNvPr id="6" name="Rectangle 5"/>
          <p:cNvSpPr/>
          <p:nvPr/>
        </p:nvSpPr>
        <p:spPr>
          <a:xfrm>
            <a:off x="3657600" y="4171950"/>
            <a:ext cx="1771650" cy="10858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7" name="Oval 6"/>
          <p:cNvSpPr/>
          <p:nvPr/>
        </p:nvSpPr>
        <p:spPr>
          <a:xfrm>
            <a:off x="4743450" y="428625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9" name="Oval 8"/>
          <p:cNvSpPr/>
          <p:nvPr/>
        </p:nvSpPr>
        <p:spPr>
          <a:xfrm>
            <a:off x="4514850" y="468630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10" name="Oval 9"/>
          <p:cNvSpPr/>
          <p:nvPr/>
        </p:nvSpPr>
        <p:spPr>
          <a:xfrm>
            <a:off x="4114800" y="480060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11" name="Oval 10"/>
          <p:cNvSpPr/>
          <p:nvPr/>
        </p:nvSpPr>
        <p:spPr>
          <a:xfrm>
            <a:off x="4972050" y="491490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12" name="Oval 11">
            <a:extLst>
              <a:ext uri="{FF2B5EF4-FFF2-40B4-BE49-F238E27FC236}">
                <a16:creationId xmlns:a16="http://schemas.microsoft.com/office/drawing/2014/main" id="{BA145000-88CD-4D0A-AD5C-621C08C8E352}"/>
              </a:ext>
            </a:extLst>
          </p:cNvPr>
          <p:cNvSpPr/>
          <p:nvPr/>
        </p:nvSpPr>
        <p:spPr>
          <a:xfrm>
            <a:off x="5600700" y="480060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13" name="Oval 12">
            <a:extLst>
              <a:ext uri="{FF2B5EF4-FFF2-40B4-BE49-F238E27FC236}">
                <a16:creationId xmlns:a16="http://schemas.microsoft.com/office/drawing/2014/main" id="{895DF929-0AEA-4E87-BEE9-214C3EAF28F6}"/>
              </a:ext>
            </a:extLst>
          </p:cNvPr>
          <p:cNvSpPr/>
          <p:nvPr/>
        </p:nvSpPr>
        <p:spPr>
          <a:xfrm>
            <a:off x="5829300" y="457200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14" name="Oval 13">
            <a:extLst>
              <a:ext uri="{FF2B5EF4-FFF2-40B4-BE49-F238E27FC236}">
                <a16:creationId xmlns:a16="http://schemas.microsoft.com/office/drawing/2014/main" id="{934BA94C-F6B3-487C-8033-E2D3E65BA57C}"/>
              </a:ext>
            </a:extLst>
          </p:cNvPr>
          <p:cNvSpPr/>
          <p:nvPr/>
        </p:nvSpPr>
        <p:spPr>
          <a:xfrm>
            <a:off x="3314700" y="508635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15" name="Oval 14">
            <a:extLst>
              <a:ext uri="{FF2B5EF4-FFF2-40B4-BE49-F238E27FC236}">
                <a16:creationId xmlns:a16="http://schemas.microsoft.com/office/drawing/2014/main" id="{045B3432-05EC-4D3F-9197-BE294E1A8B6B}"/>
              </a:ext>
            </a:extLst>
          </p:cNvPr>
          <p:cNvSpPr/>
          <p:nvPr/>
        </p:nvSpPr>
        <p:spPr>
          <a:xfrm>
            <a:off x="3028950" y="457200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
        <p:nvSpPr>
          <p:cNvPr id="16" name="Oval 15">
            <a:extLst>
              <a:ext uri="{FF2B5EF4-FFF2-40B4-BE49-F238E27FC236}">
                <a16:creationId xmlns:a16="http://schemas.microsoft.com/office/drawing/2014/main" id="{B9E35284-F92C-4810-9D2F-380E17290304}"/>
              </a:ext>
            </a:extLst>
          </p:cNvPr>
          <p:cNvSpPr/>
          <p:nvPr/>
        </p:nvSpPr>
        <p:spPr>
          <a:xfrm>
            <a:off x="3543300" y="4743450"/>
            <a:ext cx="57150" cy="571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defRPr/>
            </a:pPr>
            <a:endParaRPr lang="en-US" sz="1350">
              <a:solidFill>
                <a:srgbClr val="FFFFFF"/>
              </a:solidFill>
              <a:latin typeface="Corbel" panose="020B0503020204020204" pitchFamily="34" charset="0"/>
            </a:endParaRPr>
          </a:p>
        </p:txBody>
      </p:sp>
    </p:spTree>
    <p:extLst>
      <p:ext uri="{BB962C8B-B14F-4D97-AF65-F5344CB8AC3E}">
        <p14:creationId xmlns:p14="http://schemas.microsoft.com/office/powerpoint/2010/main" val="40639196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80">
                                          <p:stCondLst>
                                            <p:cond delay="0"/>
                                          </p:stCondLst>
                                        </p:cTn>
                                        <p:tgtEl>
                                          <p:spTgt spid="9"/>
                                        </p:tgtEl>
                                      </p:cBhvr>
                                    </p:animEffect>
                                    <p:anim calcmode="lin" valueType="num">
                                      <p:cBhvr>
                                        <p:cTn id="7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7" dur="26">
                                          <p:stCondLst>
                                            <p:cond delay="650"/>
                                          </p:stCondLst>
                                        </p:cTn>
                                        <p:tgtEl>
                                          <p:spTgt spid="9"/>
                                        </p:tgtEl>
                                      </p:cBhvr>
                                      <p:to x="100000" y="60000"/>
                                    </p:animScale>
                                    <p:animScale>
                                      <p:cBhvr>
                                        <p:cTn id="78" dur="166" decel="50000">
                                          <p:stCondLst>
                                            <p:cond delay="676"/>
                                          </p:stCondLst>
                                        </p:cTn>
                                        <p:tgtEl>
                                          <p:spTgt spid="9"/>
                                        </p:tgtEl>
                                      </p:cBhvr>
                                      <p:to x="100000" y="100000"/>
                                    </p:animScale>
                                    <p:animScale>
                                      <p:cBhvr>
                                        <p:cTn id="79" dur="26">
                                          <p:stCondLst>
                                            <p:cond delay="1312"/>
                                          </p:stCondLst>
                                        </p:cTn>
                                        <p:tgtEl>
                                          <p:spTgt spid="9"/>
                                        </p:tgtEl>
                                      </p:cBhvr>
                                      <p:to x="100000" y="80000"/>
                                    </p:animScale>
                                    <p:animScale>
                                      <p:cBhvr>
                                        <p:cTn id="80" dur="166" decel="50000">
                                          <p:stCondLst>
                                            <p:cond delay="1338"/>
                                          </p:stCondLst>
                                        </p:cTn>
                                        <p:tgtEl>
                                          <p:spTgt spid="9"/>
                                        </p:tgtEl>
                                      </p:cBhvr>
                                      <p:to x="100000" y="100000"/>
                                    </p:animScale>
                                    <p:animScale>
                                      <p:cBhvr>
                                        <p:cTn id="81" dur="26">
                                          <p:stCondLst>
                                            <p:cond delay="1642"/>
                                          </p:stCondLst>
                                        </p:cTn>
                                        <p:tgtEl>
                                          <p:spTgt spid="9"/>
                                        </p:tgtEl>
                                      </p:cBhvr>
                                      <p:to x="100000" y="90000"/>
                                    </p:animScale>
                                    <p:animScale>
                                      <p:cBhvr>
                                        <p:cTn id="82" dur="166" decel="50000">
                                          <p:stCondLst>
                                            <p:cond delay="1668"/>
                                          </p:stCondLst>
                                        </p:cTn>
                                        <p:tgtEl>
                                          <p:spTgt spid="9"/>
                                        </p:tgtEl>
                                      </p:cBhvr>
                                      <p:to x="100000" y="100000"/>
                                    </p:animScale>
                                    <p:animScale>
                                      <p:cBhvr>
                                        <p:cTn id="83" dur="26">
                                          <p:stCondLst>
                                            <p:cond delay="1808"/>
                                          </p:stCondLst>
                                        </p:cTn>
                                        <p:tgtEl>
                                          <p:spTgt spid="9"/>
                                        </p:tgtEl>
                                      </p:cBhvr>
                                      <p:to x="100000" y="95000"/>
                                    </p:animScale>
                                    <p:animScale>
                                      <p:cBhvr>
                                        <p:cTn id="84" dur="166" decel="50000">
                                          <p:stCondLst>
                                            <p:cond delay="1834"/>
                                          </p:stCondLst>
                                        </p:cTn>
                                        <p:tgtEl>
                                          <p:spTgt spid="9"/>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ipe(down)">
                                      <p:cBhvr>
                                        <p:cTn id="87" dur="580">
                                          <p:stCondLst>
                                            <p:cond delay="0"/>
                                          </p:stCondLst>
                                        </p:cTn>
                                        <p:tgtEl>
                                          <p:spTgt spid="10"/>
                                        </p:tgtEl>
                                      </p:cBhvr>
                                    </p:animEffect>
                                    <p:anim calcmode="lin" valueType="num">
                                      <p:cBhvr>
                                        <p:cTn id="8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3" dur="26">
                                          <p:stCondLst>
                                            <p:cond delay="650"/>
                                          </p:stCondLst>
                                        </p:cTn>
                                        <p:tgtEl>
                                          <p:spTgt spid="10"/>
                                        </p:tgtEl>
                                      </p:cBhvr>
                                      <p:to x="100000" y="60000"/>
                                    </p:animScale>
                                    <p:animScale>
                                      <p:cBhvr>
                                        <p:cTn id="94" dur="166" decel="50000">
                                          <p:stCondLst>
                                            <p:cond delay="676"/>
                                          </p:stCondLst>
                                        </p:cTn>
                                        <p:tgtEl>
                                          <p:spTgt spid="10"/>
                                        </p:tgtEl>
                                      </p:cBhvr>
                                      <p:to x="100000" y="100000"/>
                                    </p:animScale>
                                    <p:animScale>
                                      <p:cBhvr>
                                        <p:cTn id="95" dur="26">
                                          <p:stCondLst>
                                            <p:cond delay="1312"/>
                                          </p:stCondLst>
                                        </p:cTn>
                                        <p:tgtEl>
                                          <p:spTgt spid="10"/>
                                        </p:tgtEl>
                                      </p:cBhvr>
                                      <p:to x="100000" y="80000"/>
                                    </p:animScale>
                                    <p:animScale>
                                      <p:cBhvr>
                                        <p:cTn id="96" dur="166" decel="50000">
                                          <p:stCondLst>
                                            <p:cond delay="1338"/>
                                          </p:stCondLst>
                                        </p:cTn>
                                        <p:tgtEl>
                                          <p:spTgt spid="10"/>
                                        </p:tgtEl>
                                      </p:cBhvr>
                                      <p:to x="100000" y="100000"/>
                                    </p:animScale>
                                    <p:animScale>
                                      <p:cBhvr>
                                        <p:cTn id="97" dur="26">
                                          <p:stCondLst>
                                            <p:cond delay="1642"/>
                                          </p:stCondLst>
                                        </p:cTn>
                                        <p:tgtEl>
                                          <p:spTgt spid="10"/>
                                        </p:tgtEl>
                                      </p:cBhvr>
                                      <p:to x="100000" y="90000"/>
                                    </p:animScale>
                                    <p:animScale>
                                      <p:cBhvr>
                                        <p:cTn id="98" dur="166" decel="50000">
                                          <p:stCondLst>
                                            <p:cond delay="1668"/>
                                          </p:stCondLst>
                                        </p:cTn>
                                        <p:tgtEl>
                                          <p:spTgt spid="10"/>
                                        </p:tgtEl>
                                      </p:cBhvr>
                                      <p:to x="100000" y="100000"/>
                                    </p:animScale>
                                    <p:animScale>
                                      <p:cBhvr>
                                        <p:cTn id="99" dur="26">
                                          <p:stCondLst>
                                            <p:cond delay="1808"/>
                                          </p:stCondLst>
                                        </p:cTn>
                                        <p:tgtEl>
                                          <p:spTgt spid="10"/>
                                        </p:tgtEl>
                                      </p:cBhvr>
                                      <p:to x="100000" y="95000"/>
                                    </p:animScale>
                                    <p:animScale>
                                      <p:cBhvr>
                                        <p:cTn id="100" dur="166" decel="50000">
                                          <p:stCondLst>
                                            <p:cond delay="1834"/>
                                          </p:stCondLst>
                                        </p:cTn>
                                        <p:tgtEl>
                                          <p:spTgt spid="10"/>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11"/>
                                        </p:tgtEl>
                                        <p:attrNameLst>
                                          <p:attrName>style.visibility</p:attrName>
                                        </p:attrNameLst>
                                      </p:cBhvr>
                                      <p:to>
                                        <p:strVal val="visible"/>
                                      </p:to>
                                    </p:set>
                                    <p:animEffect transition="in" filter="wipe(down)">
                                      <p:cBhvr>
                                        <p:cTn id="103" dur="580">
                                          <p:stCondLst>
                                            <p:cond delay="0"/>
                                          </p:stCondLst>
                                        </p:cTn>
                                        <p:tgtEl>
                                          <p:spTgt spid="11"/>
                                        </p:tgtEl>
                                      </p:cBhvr>
                                    </p:animEffect>
                                    <p:anim calcmode="lin" valueType="num">
                                      <p:cBhvr>
                                        <p:cTn id="10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9" dur="26">
                                          <p:stCondLst>
                                            <p:cond delay="650"/>
                                          </p:stCondLst>
                                        </p:cTn>
                                        <p:tgtEl>
                                          <p:spTgt spid="11"/>
                                        </p:tgtEl>
                                      </p:cBhvr>
                                      <p:to x="100000" y="60000"/>
                                    </p:animScale>
                                    <p:animScale>
                                      <p:cBhvr>
                                        <p:cTn id="110" dur="166" decel="50000">
                                          <p:stCondLst>
                                            <p:cond delay="676"/>
                                          </p:stCondLst>
                                        </p:cTn>
                                        <p:tgtEl>
                                          <p:spTgt spid="11"/>
                                        </p:tgtEl>
                                      </p:cBhvr>
                                      <p:to x="100000" y="100000"/>
                                    </p:animScale>
                                    <p:animScale>
                                      <p:cBhvr>
                                        <p:cTn id="111" dur="26">
                                          <p:stCondLst>
                                            <p:cond delay="1312"/>
                                          </p:stCondLst>
                                        </p:cTn>
                                        <p:tgtEl>
                                          <p:spTgt spid="11"/>
                                        </p:tgtEl>
                                      </p:cBhvr>
                                      <p:to x="100000" y="80000"/>
                                    </p:animScale>
                                    <p:animScale>
                                      <p:cBhvr>
                                        <p:cTn id="112" dur="166" decel="50000">
                                          <p:stCondLst>
                                            <p:cond delay="1338"/>
                                          </p:stCondLst>
                                        </p:cTn>
                                        <p:tgtEl>
                                          <p:spTgt spid="11"/>
                                        </p:tgtEl>
                                      </p:cBhvr>
                                      <p:to x="100000" y="100000"/>
                                    </p:animScale>
                                    <p:animScale>
                                      <p:cBhvr>
                                        <p:cTn id="113" dur="26">
                                          <p:stCondLst>
                                            <p:cond delay="1642"/>
                                          </p:stCondLst>
                                        </p:cTn>
                                        <p:tgtEl>
                                          <p:spTgt spid="11"/>
                                        </p:tgtEl>
                                      </p:cBhvr>
                                      <p:to x="100000" y="90000"/>
                                    </p:animScale>
                                    <p:animScale>
                                      <p:cBhvr>
                                        <p:cTn id="114" dur="166" decel="50000">
                                          <p:stCondLst>
                                            <p:cond delay="1668"/>
                                          </p:stCondLst>
                                        </p:cTn>
                                        <p:tgtEl>
                                          <p:spTgt spid="11"/>
                                        </p:tgtEl>
                                      </p:cBhvr>
                                      <p:to x="100000" y="100000"/>
                                    </p:animScale>
                                    <p:animScale>
                                      <p:cBhvr>
                                        <p:cTn id="115" dur="26">
                                          <p:stCondLst>
                                            <p:cond delay="1808"/>
                                          </p:stCondLst>
                                        </p:cTn>
                                        <p:tgtEl>
                                          <p:spTgt spid="11"/>
                                        </p:tgtEl>
                                      </p:cBhvr>
                                      <p:to x="100000" y="95000"/>
                                    </p:animScale>
                                    <p:animScale>
                                      <p:cBhvr>
                                        <p:cTn id="116" dur="166" decel="50000">
                                          <p:stCondLst>
                                            <p:cond delay="1834"/>
                                          </p:stCondLst>
                                        </p:cTn>
                                        <p:tgtEl>
                                          <p:spTgt spid="11"/>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wipe(down)">
                                      <p:cBhvr>
                                        <p:cTn id="119" dur="580">
                                          <p:stCondLst>
                                            <p:cond delay="0"/>
                                          </p:stCondLst>
                                        </p:cTn>
                                        <p:tgtEl>
                                          <p:spTgt spid="12"/>
                                        </p:tgtEl>
                                      </p:cBhvr>
                                    </p:animEffect>
                                    <p:anim calcmode="lin" valueType="num">
                                      <p:cBhvr>
                                        <p:cTn id="1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25" dur="26">
                                          <p:stCondLst>
                                            <p:cond delay="650"/>
                                          </p:stCondLst>
                                        </p:cTn>
                                        <p:tgtEl>
                                          <p:spTgt spid="12"/>
                                        </p:tgtEl>
                                      </p:cBhvr>
                                      <p:to x="100000" y="60000"/>
                                    </p:animScale>
                                    <p:animScale>
                                      <p:cBhvr>
                                        <p:cTn id="126" dur="166" decel="50000">
                                          <p:stCondLst>
                                            <p:cond delay="676"/>
                                          </p:stCondLst>
                                        </p:cTn>
                                        <p:tgtEl>
                                          <p:spTgt spid="12"/>
                                        </p:tgtEl>
                                      </p:cBhvr>
                                      <p:to x="100000" y="100000"/>
                                    </p:animScale>
                                    <p:animScale>
                                      <p:cBhvr>
                                        <p:cTn id="127" dur="26">
                                          <p:stCondLst>
                                            <p:cond delay="1312"/>
                                          </p:stCondLst>
                                        </p:cTn>
                                        <p:tgtEl>
                                          <p:spTgt spid="12"/>
                                        </p:tgtEl>
                                      </p:cBhvr>
                                      <p:to x="100000" y="80000"/>
                                    </p:animScale>
                                    <p:animScale>
                                      <p:cBhvr>
                                        <p:cTn id="128" dur="166" decel="50000">
                                          <p:stCondLst>
                                            <p:cond delay="1338"/>
                                          </p:stCondLst>
                                        </p:cTn>
                                        <p:tgtEl>
                                          <p:spTgt spid="12"/>
                                        </p:tgtEl>
                                      </p:cBhvr>
                                      <p:to x="100000" y="100000"/>
                                    </p:animScale>
                                    <p:animScale>
                                      <p:cBhvr>
                                        <p:cTn id="129" dur="26">
                                          <p:stCondLst>
                                            <p:cond delay="1642"/>
                                          </p:stCondLst>
                                        </p:cTn>
                                        <p:tgtEl>
                                          <p:spTgt spid="12"/>
                                        </p:tgtEl>
                                      </p:cBhvr>
                                      <p:to x="100000" y="90000"/>
                                    </p:animScale>
                                    <p:animScale>
                                      <p:cBhvr>
                                        <p:cTn id="130" dur="166" decel="50000">
                                          <p:stCondLst>
                                            <p:cond delay="1668"/>
                                          </p:stCondLst>
                                        </p:cTn>
                                        <p:tgtEl>
                                          <p:spTgt spid="12"/>
                                        </p:tgtEl>
                                      </p:cBhvr>
                                      <p:to x="100000" y="100000"/>
                                    </p:animScale>
                                    <p:animScale>
                                      <p:cBhvr>
                                        <p:cTn id="131" dur="26">
                                          <p:stCondLst>
                                            <p:cond delay="1808"/>
                                          </p:stCondLst>
                                        </p:cTn>
                                        <p:tgtEl>
                                          <p:spTgt spid="12"/>
                                        </p:tgtEl>
                                      </p:cBhvr>
                                      <p:to x="100000" y="95000"/>
                                    </p:animScale>
                                    <p:animScale>
                                      <p:cBhvr>
                                        <p:cTn id="132" dur="166" decel="50000">
                                          <p:stCondLst>
                                            <p:cond delay="1834"/>
                                          </p:stCondLst>
                                        </p:cTn>
                                        <p:tgtEl>
                                          <p:spTgt spid="12"/>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13"/>
                                        </p:tgtEl>
                                        <p:attrNameLst>
                                          <p:attrName>style.visibility</p:attrName>
                                        </p:attrNameLst>
                                      </p:cBhvr>
                                      <p:to>
                                        <p:strVal val="visible"/>
                                      </p:to>
                                    </p:set>
                                    <p:animEffect transition="in" filter="wipe(down)">
                                      <p:cBhvr>
                                        <p:cTn id="135" dur="580">
                                          <p:stCondLst>
                                            <p:cond delay="0"/>
                                          </p:stCondLst>
                                        </p:cTn>
                                        <p:tgtEl>
                                          <p:spTgt spid="13"/>
                                        </p:tgtEl>
                                      </p:cBhvr>
                                    </p:animEffect>
                                    <p:anim calcmode="lin" valueType="num">
                                      <p:cBhvr>
                                        <p:cTn id="13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41" dur="26">
                                          <p:stCondLst>
                                            <p:cond delay="650"/>
                                          </p:stCondLst>
                                        </p:cTn>
                                        <p:tgtEl>
                                          <p:spTgt spid="13"/>
                                        </p:tgtEl>
                                      </p:cBhvr>
                                      <p:to x="100000" y="60000"/>
                                    </p:animScale>
                                    <p:animScale>
                                      <p:cBhvr>
                                        <p:cTn id="142" dur="166" decel="50000">
                                          <p:stCondLst>
                                            <p:cond delay="676"/>
                                          </p:stCondLst>
                                        </p:cTn>
                                        <p:tgtEl>
                                          <p:spTgt spid="13"/>
                                        </p:tgtEl>
                                      </p:cBhvr>
                                      <p:to x="100000" y="100000"/>
                                    </p:animScale>
                                    <p:animScale>
                                      <p:cBhvr>
                                        <p:cTn id="143" dur="26">
                                          <p:stCondLst>
                                            <p:cond delay="1312"/>
                                          </p:stCondLst>
                                        </p:cTn>
                                        <p:tgtEl>
                                          <p:spTgt spid="13"/>
                                        </p:tgtEl>
                                      </p:cBhvr>
                                      <p:to x="100000" y="80000"/>
                                    </p:animScale>
                                    <p:animScale>
                                      <p:cBhvr>
                                        <p:cTn id="144" dur="166" decel="50000">
                                          <p:stCondLst>
                                            <p:cond delay="1338"/>
                                          </p:stCondLst>
                                        </p:cTn>
                                        <p:tgtEl>
                                          <p:spTgt spid="13"/>
                                        </p:tgtEl>
                                      </p:cBhvr>
                                      <p:to x="100000" y="100000"/>
                                    </p:animScale>
                                    <p:animScale>
                                      <p:cBhvr>
                                        <p:cTn id="145" dur="26">
                                          <p:stCondLst>
                                            <p:cond delay="1642"/>
                                          </p:stCondLst>
                                        </p:cTn>
                                        <p:tgtEl>
                                          <p:spTgt spid="13"/>
                                        </p:tgtEl>
                                      </p:cBhvr>
                                      <p:to x="100000" y="90000"/>
                                    </p:animScale>
                                    <p:animScale>
                                      <p:cBhvr>
                                        <p:cTn id="146" dur="166" decel="50000">
                                          <p:stCondLst>
                                            <p:cond delay="1668"/>
                                          </p:stCondLst>
                                        </p:cTn>
                                        <p:tgtEl>
                                          <p:spTgt spid="13"/>
                                        </p:tgtEl>
                                      </p:cBhvr>
                                      <p:to x="100000" y="100000"/>
                                    </p:animScale>
                                    <p:animScale>
                                      <p:cBhvr>
                                        <p:cTn id="147" dur="26">
                                          <p:stCondLst>
                                            <p:cond delay="1808"/>
                                          </p:stCondLst>
                                        </p:cTn>
                                        <p:tgtEl>
                                          <p:spTgt spid="13"/>
                                        </p:tgtEl>
                                      </p:cBhvr>
                                      <p:to x="100000" y="95000"/>
                                    </p:animScale>
                                    <p:animScale>
                                      <p:cBhvr>
                                        <p:cTn id="148" dur="166" decel="50000">
                                          <p:stCondLst>
                                            <p:cond delay="1834"/>
                                          </p:stCondLst>
                                        </p:cTn>
                                        <p:tgtEl>
                                          <p:spTgt spid="13"/>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14"/>
                                        </p:tgtEl>
                                        <p:attrNameLst>
                                          <p:attrName>style.visibility</p:attrName>
                                        </p:attrNameLst>
                                      </p:cBhvr>
                                      <p:to>
                                        <p:strVal val="visible"/>
                                      </p:to>
                                    </p:set>
                                    <p:animEffect transition="in" filter="wipe(down)">
                                      <p:cBhvr>
                                        <p:cTn id="151" dur="580">
                                          <p:stCondLst>
                                            <p:cond delay="0"/>
                                          </p:stCondLst>
                                        </p:cTn>
                                        <p:tgtEl>
                                          <p:spTgt spid="14"/>
                                        </p:tgtEl>
                                      </p:cBhvr>
                                    </p:animEffect>
                                    <p:anim calcmode="lin" valueType="num">
                                      <p:cBhvr>
                                        <p:cTn id="15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7" dur="26">
                                          <p:stCondLst>
                                            <p:cond delay="650"/>
                                          </p:stCondLst>
                                        </p:cTn>
                                        <p:tgtEl>
                                          <p:spTgt spid="14"/>
                                        </p:tgtEl>
                                      </p:cBhvr>
                                      <p:to x="100000" y="60000"/>
                                    </p:animScale>
                                    <p:animScale>
                                      <p:cBhvr>
                                        <p:cTn id="158" dur="166" decel="50000">
                                          <p:stCondLst>
                                            <p:cond delay="676"/>
                                          </p:stCondLst>
                                        </p:cTn>
                                        <p:tgtEl>
                                          <p:spTgt spid="14"/>
                                        </p:tgtEl>
                                      </p:cBhvr>
                                      <p:to x="100000" y="100000"/>
                                    </p:animScale>
                                    <p:animScale>
                                      <p:cBhvr>
                                        <p:cTn id="159" dur="26">
                                          <p:stCondLst>
                                            <p:cond delay="1312"/>
                                          </p:stCondLst>
                                        </p:cTn>
                                        <p:tgtEl>
                                          <p:spTgt spid="14"/>
                                        </p:tgtEl>
                                      </p:cBhvr>
                                      <p:to x="100000" y="80000"/>
                                    </p:animScale>
                                    <p:animScale>
                                      <p:cBhvr>
                                        <p:cTn id="160" dur="166" decel="50000">
                                          <p:stCondLst>
                                            <p:cond delay="1338"/>
                                          </p:stCondLst>
                                        </p:cTn>
                                        <p:tgtEl>
                                          <p:spTgt spid="14"/>
                                        </p:tgtEl>
                                      </p:cBhvr>
                                      <p:to x="100000" y="100000"/>
                                    </p:animScale>
                                    <p:animScale>
                                      <p:cBhvr>
                                        <p:cTn id="161" dur="26">
                                          <p:stCondLst>
                                            <p:cond delay="1642"/>
                                          </p:stCondLst>
                                        </p:cTn>
                                        <p:tgtEl>
                                          <p:spTgt spid="14"/>
                                        </p:tgtEl>
                                      </p:cBhvr>
                                      <p:to x="100000" y="90000"/>
                                    </p:animScale>
                                    <p:animScale>
                                      <p:cBhvr>
                                        <p:cTn id="162" dur="166" decel="50000">
                                          <p:stCondLst>
                                            <p:cond delay="1668"/>
                                          </p:stCondLst>
                                        </p:cTn>
                                        <p:tgtEl>
                                          <p:spTgt spid="14"/>
                                        </p:tgtEl>
                                      </p:cBhvr>
                                      <p:to x="100000" y="100000"/>
                                    </p:animScale>
                                    <p:animScale>
                                      <p:cBhvr>
                                        <p:cTn id="163" dur="26">
                                          <p:stCondLst>
                                            <p:cond delay="1808"/>
                                          </p:stCondLst>
                                        </p:cTn>
                                        <p:tgtEl>
                                          <p:spTgt spid="14"/>
                                        </p:tgtEl>
                                      </p:cBhvr>
                                      <p:to x="100000" y="95000"/>
                                    </p:animScale>
                                    <p:animScale>
                                      <p:cBhvr>
                                        <p:cTn id="164" dur="166" decel="50000">
                                          <p:stCondLst>
                                            <p:cond delay="1834"/>
                                          </p:stCondLst>
                                        </p:cTn>
                                        <p:tgtEl>
                                          <p:spTgt spid="14"/>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15"/>
                                        </p:tgtEl>
                                        <p:attrNameLst>
                                          <p:attrName>style.visibility</p:attrName>
                                        </p:attrNameLst>
                                      </p:cBhvr>
                                      <p:to>
                                        <p:strVal val="visible"/>
                                      </p:to>
                                    </p:set>
                                    <p:animEffect transition="in" filter="wipe(down)">
                                      <p:cBhvr>
                                        <p:cTn id="167" dur="580">
                                          <p:stCondLst>
                                            <p:cond delay="0"/>
                                          </p:stCondLst>
                                        </p:cTn>
                                        <p:tgtEl>
                                          <p:spTgt spid="15"/>
                                        </p:tgtEl>
                                      </p:cBhvr>
                                    </p:animEffect>
                                    <p:anim calcmode="lin" valueType="num">
                                      <p:cBhvr>
                                        <p:cTn id="16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3" dur="26">
                                          <p:stCondLst>
                                            <p:cond delay="650"/>
                                          </p:stCondLst>
                                        </p:cTn>
                                        <p:tgtEl>
                                          <p:spTgt spid="15"/>
                                        </p:tgtEl>
                                      </p:cBhvr>
                                      <p:to x="100000" y="60000"/>
                                    </p:animScale>
                                    <p:animScale>
                                      <p:cBhvr>
                                        <p:cTn id="174" dur="166" decel="50000">
                                          <p:stCondLst>
                                            <p:cond delay="676"/>
                                          </p:stCondLst>
                                        </p:cTn>
                                        <p:tgtEl>
                                          <p:spTgt spid="15"/>
                                        </p:tgtEl>
                                      </p:cBhvr>
                                      <p:to x="100000" y="100000"/>
                                    </p:animScale>
                                    <p:animScale>
                                      <p:cBhvr>
                                        <p:cTn id="175" dur="26">
                                          <p:stCondLst>
                                            <p:cond delay="1312"/>
                                          </p:stCondLst>
                                        </p:cTn>
                                        <p:tgtEl>
                                          <p:spTgt spid="15"/>
                                        </p:tgtEl>
                                      </p:cBhvr>
                                      <p:to x="100000" y="80000"/>
                                    </p:animScale>
                                    <p:animScale>
                                      <p:cBhvr>
                                        <p:cTn id="176" dur="166" decel="50000">
                                          <p:stCondLst>
                                            <p:cond delay="1338"/>
                                          </p:stCondLst>
                                        </p:cTn>
                                        <p:tgtEl>
                                          <p:spTgt spid="15"/>
                                        </p:tgtEl>
                                      </p:cBhvr>
                                      <p:to x="100000" y="100000"/>
                                    </p:animScale>
                                    <p:animScale>
                                      <p:cBhvr>
                                        <p:cTn id="177" dur="26">
                                          <p:stCondLst>
                                            <p:cond delay="1642"/>
                                          </p:stCondLst>
                                        </p:cTn>
                                        <p:tgtEl>
                                          <p:spTgt spid="15"/>
                                        </p:tgtEl>
                                      </p:cBhvr>
                                      <p:to x="100000" y="90000"/>
                                    </p:animScale>
                                    <p:animScale>
                                      <p:cBhvr>
                                        <p:cTn id="178" dur="166" decel="50000">
                                          <p:stCondLst>
                                            <p:cond delay="1668"/>
                                          </p:stCondLst>
                                        </p:cTn>
                                        <p:tgtEl>
                                          <p:spTgt spid="15"/>
                                        </p:tgtEl>
                                      </p:cBhvr>
                                      <p:to x="100000" y="100000"/>
                                    </p:animScale>
                                    <p:animScale>
                                      <p:cBhvr>
                                        <p:cTn id="179" dur="26">
                                          <p:stCondLst>
                                            <p:cond delay="1808"/>
                                          </p:stCondLst>
                                        </p:cTn>
                                        <p:tgtEl>
                                          <p:spTgt spid="15"/>
                                        </p:tgtEl>
                                      </p:cBhvr>
                                      <p:to x="100000" y="95000"/>
                                    </p:animScale>
                                    <p:animScale>
                                      <p:cBhvr>
                                        <p:cTn id="180" dur="166" decel="50000">
                                          <p:stCondLst>
                                            <p:cond delay="1834"/>
                                          </p:stCondLst>
                                        </p:cTn>
                                        <p:tgtEl>
                                          <p:spTgt spid="15"/>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16"/>
                                        </p:tgtEl>
                                        <p:attrNameLst>
                                          <p:attrName>style.visibility</p:attrName>
                                        </p:attrNameLst>
                                      </p:cBhvr>
                                      <p:to>
                                        <p:strVal val="visible"/>
                                      </p:to>
                                    </p:set>
                                    <p:animEffect transition="in" filter="wipe(down)">
                                      <p:cBhvr>
                                        <p:cTn id="183" dur="580">
                                          <p:stCondLst>
                                            <p:cond delay="0"/>
                                          </p:stCondLst>
                                        </p:cTn>
                                        <p:tgtEl>
                                          <p:spTgt spid="16"/>
                                        </p:tgtEl>
                                      </p:cBhvr>
                                    </p:animEffect>
                                    <p:anim calcmode="lin" valueType="num">
                                      <p:cBhvr>
                                        <p:cTn id="18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9" dur="26">
                                          <p:stCondLst>
                                            <p:cond delay="650"/>
                                          </p:stCondLst>
                                        </p:cTn>
                                        <p:tgtEl>
                                          <p:spTgt spid="16"/>
                                        </p:tgtEl>
                                      </p:cBhvr>
                                      <p:to x="100000" y="60000"/>
                                    </p:animScale>
                                    <p:animScale>
                                      <p:cBhvr>
                                        <p:cTn id="190" dur="166" decel="50000">
                                          <p:stCondLst>
                                            <p:cond delay="676"/>
                                          </p:stCondLst>
                                        </p:cTn>
                                        <p:tgtEl>
                                          <p:spTgt spid="16"/>
                                        </p:tgtEl>
                                      </p:cBhvr>
                                      <p:to x="100000" y="100000"/>
                                    </p:animScale>
                                    <p:animScale>
                                      <p:cBhvr>
                                        <p:cTn id="191" dur="26">
                                          <p:stCondLst>
                                            <p:cond delay="1312"/>
                                          </p:stCondLst>
                                        </p:cTn>
                                        <p:tgtEl>
                                          <p:spTgt spid="16"/>
                                        </p:tgtEl>
                                      </p:cBhvr>
                                      <p:to x="100000" y="80000"/>
                                    </p:animScale>
                                    <p:animScale>
                                      <p:cBhvr>
                                        <p:cTn id="192" dur="166" decel="50000">
                                          <p:stCondLst>
                                            <p:cond delay="1338"/>
                                          </p:stCondLst>
                                        </p:cTn>
                                        <p:tgtEl>
                                          <p:spTgt spid="16"/>
                                        </p:tgtEl>
                                      </p:cBhvr>
                                      <p:to x="100000" y="100000"/>
                                    </p:animScale>
                                    <p:animScale>
                                      <p:cBhvr>
                                        <p:cTn id="193" dur="26">
                                          <p:stCondLst>
                                            <p:cond delay="1642"/>
                                          </p:stCondLst>
                                        </p:cTn>
                                        <p:tgtEl>
                                          <p:spTgt spid="16"/>
                                        </p:tgtEl>
                                      </p:cBhvr>
                                      <p:to x="100000" y="90000"/>
                                    </p:animScale>
                                    <p:animScale>
                                      <p:cBhvr>
                                        <p:cTn id="194" dur="166" decel="50000">
                                          <p:stCondLst>
                                            <p:cond delay="1668"/>
                                          </p:stCondLst>
                                        </p:cTn>
                                        <p:tgtEl>
                                          <p:spTgt spid="16"/>
                                        </p:tgtEl>
                                      </p:cBhvr>
                                      <p:to x="100000" y="100000"/>
                                    </p:animScale>
                                    <p:animScale>
                                      <p:cBhvr>
                                        <p:cTn id="195" dur="26">
                                          <p:stCondLst>
                                            <p:cond delay="1808"/>
                                          </p:stCondLst>
                                        </p:cTn>
                                        <p:tgtEl>
                                          <p:spTgt spid="16"/>
                                        </p:tgtEl>
                                      </p:cBhvr>
                                      <p:to x="100000" y="95000"/>
                                    </p:animScale>
                                    <p:animScale>
                                      <p:cBhvr>
                                        <p:cTn id="196"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2A0C4618-9FCC-3211-7F7C-FA88A80D6169}"/>
              </a:ext>
            </a:extLst>
          </p:cNvPr>
          <p:cNvSpPr txBox="1"/>
          <p:nvPr/>
        </p:nvSpPr>
        <p:spPr>
          <a:xfrm>
            <a:off x="876300" y="833735"/>
            <a:ext cx="7391400" cy="461665"/>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 Simple Example: Tariffs</a:t>
            </a:r>
          </a:p>
        </p:txBody>
      </p:sp>
      <p:sp>
        <p:nvSpPr>
          <p:cNvPr id="166916" name="Text Box 4"/>
          <p:cNvSpPr txBox="1">
            <a:spLocks noChangeArrowheads="1"/>
          </p:cNvSpPr>
          <p:nvPr/>
        </p:nvSpPr>
        <p:spPr bwMode="auto">
          <a:xfrm>
            <a:off x="2057400" y="1743923"/>
            <a:ext cx="2895600" cy="3370153"/>
          </a:xfrm>
          <a:prstGeom prst="rect">
            <a:avLst/>
          </a:prstGeom>
          <a:noFill/>
          <a:ln w="9525">
            <a:noFill/>
            <a:miter lim="800000"/>
            <a:headEnd/>
            <a:tailEnd/>
          </a:ln>
          <a:effectLst/>
        </p:spPr>
        <p:txBody>
          <a:bodyPr wrap="square">
            <a:spAutoFit/>
          </a:bodyPr>
          <a:lstStyle/>
          <a:p>
            <a:pPr defTabSz="685800" fontAlgn="base">
              <a:spcBef>
                <a:spcPct val="0"/>
              </a:spcBef>
              <a:spcAft>
                <a:spcPct val="0"/>
              </a:spcAft>
              <a:defRPr/>
            </a:pPr>
            <a:r>
              <a:rPr lang="en-US" sz="2400" b="1" dirty="0">
                <a:latin typeface="Corbel" panose="020B0503020204020204" pitchFamily="34" charset="0"/>
              </a:rPr>
              <a:t>Suppose that Country A has made a binding of 10% for its tariff on pencils. Does that mean that henceforth its tariff on pencils will in fact be 10%?</a:t>
            </a:r>
          </a:p>
          <a:p>
            <a:pPr defTabSz="685800" fontAlgn="base">
              <a:spcBef>
                <a:spcPct val="0"/>
              </a:spcBef>
              <a:spcAft>
                <a:spcPct val="0"/>
              </a:spcAft>
              <a:defRPr/>
            </a:pPr>
            <a:endParaRPr lang="en-US" sz="2100" b="1" dirty="0">
              <a:latin typeface="Corbel" panose="020B0503020204020204" pitchFamily="34" charset="0"/>
            </a:endParaRPr>
          </a:p>
        </p:txBody>
      </p:sp>
      <p:pic>
        <p:nvPicPr>
          <p:cNvPr id="4" name="Picture 3">
            <a:extLst>
              <a:ext uri="{FF2B5EF4-FFF2-40B4-BE49-F238E27FC236}">
                <a16:creationId xmlns:a16="http://schemas.microsoft.com/office/drawing/2014/main" id="{3B535C47-D173-6EF9-C4AD-A6F5FAEAC0E9}"/>
              </a:ext>
            </a:extLst>
          </p:cNvPr>
          <p:cNvPicPr>
            <a:picLocks noChangeAspect="1"/>
          </p:cNvPicPr>
          <p:nvPr/>
        </p:nvPicPr>
        <p:blipFill>
          <a:blip r:embed="rId3"/>
          <a:stretch>
            <a:fillRect/>
          </a:stretch>
        </p:blipFill>
        <p:spPr>
          <a:xfrm>
            <a:off x="5029200" y="1828800"/>
            <a:ext cx="3074562" cy="3997968"/>
          </a:xfrm>
          <a:prstGeom prst="rect">
            <a:avLst/>
          </a:prstGeom>
          <a:ln>
            <a:solidFill>
              <a:schemeClr val="tx1"/>
            </a:solidFill>
          </a:ln>
        </p:spPr>
      </p:pic>
    </p:spTree>
    <p:extLst>
      <p:ext uri="{BB962C8B-B14F-4D97-AF65-F5344CB8AC3E}">
        <p14:creationId xmlns:p14="http://schemas.microsoft.com/office/powerpoint/2010/main" val="14941002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2A0C4618-9FCC-3211-7F7C-FA88A80D6169}"/>
              </a:ext>
            </a:extLst>
          </p:cNvPr>
          <p:cNvSpPr txBox="1"/>
          <p:nvPr/>
        </p:nvSpPr>
        <p:spPr>
          <a:xfrm>
            <a:off x="876300" y="833735"/>
            <a:ext cx="7391400" cy="461665"/>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Two Rules, Many Exceptions </a:t>
            </a:r>
          </a:p>
        </p:txBody>
      </p:sp>
      <p:sp>
        <p:nvSpPr>
          <p:cNvPr id="5" name="Text Box 4">
            <a:extLst>
              <a:ext uri="{FF2B5EF4-FFF2-40B4-BE49-F238E27FC236}">
                <a16:creationId xmlns:a16="http://schemas.microsoft.com/office/drawing/2014/main" id="{6B70C16D-70F9-65C1-B41C-0F3E0583FEA1}"/>
              </a:ext>
            </a:extLst>
          </p:cNvPr>
          <p:cNvSpPr txBox="1">
            <a:spLocks noChangeArrowheads="1"/>
          </p:cNvSpPr>
          <p:nvPr/>
        </p:nvSpPr>
        <p:spPr bwMode="auto">
          <a:xfrm>
            <a:off x="1981200" y="2209800"/>
            <a:ext cx="5715000" cy="3254737"/>
          </a:xfrm>
          <a:prstGeom prst="rect">
            <a:avLst/>
          </a:prstGeom>
          <a:noFill/>
          <a:ln w="9525">
            <a:noFill/>
            <a:miter lim="800000"/>
            <a:headEnd/>
            <a:tailEnd/>
          </a:ln>
          <a:effectLst/>
        </p:spPr>
        <p:txBody>
          <a:bodyPr>
            <a:spAutoFit/>
          </a:bodyPr>
          <a:lstStyle/>
          <a:p>
            <a:pPr defTabSz="685800" fontAlgn="base">
              <a:spcBef>
                <a:spcPct val="0"/>
              </a:spcBef>
              <a:spcAft>
                <a:spcPts val="900"/>
              </a:spcAft>
              <a:defRPr/>
            </a:pPr>
            <a:r>
              <a:rPr lang="en-US" sz="2100" b="1" dirty="0">
                <a:latin typeface="Corbel" panose="020B0503020204020204" pitchFamily="34" charset="0"/>
              </a:rPr>
              <a:t>At the core of the system are two simple rules of non-discrimination (supplemented by many detailed ones), namely GATT Article I (MFN) and GATT Article III (national treatment).   </a:t>
            </a:r>
          </a:p>
          <a:p>
            <a:pPr defTabSz="685800" fontAlgn="base">
              <a:spcBef>
                <a:spcPct val="0"/>
              </a:spcBef>
              <a:spcAft>
                <a:spcPts val="900"/>
              </a:spcAft>
              <a:defRPr/>
            </a:pPr>
            <a:r>
              <a:rPr lang="en-US" sz="1050" b="1" dirty="0">
                <a:latin typeface="Corbel" panose="020B0503020204020204" pitchFamily="34" charset="0"/>
              </a:rPr>
              <a:t>                                   </a:t>
            </a:r>
            <a:br>
              <a:rPr lang="en-US" sz="2100" b="1" dirty="0">
                <a:latin typeface="Corbel" panose="020B0503020204020204" pitchFamily="34" charset="0"/>
              </a:rPr>
            </a:br>
            <a:r>
              <a:rPr lang="en-US" sz="2100" b="1" dirty="0">
                <a:latin typeface="Corbel" panose="020B0503020204020204" pitchFamily="34" charset="0"/>
              </a:rPr>
              <a:t>                                — But —</a:t>
            </a:r>
          </a:p>
          <a:p>
            <a:pPr defTabSz="685800" fontAlgn="base">
              <a:spcBef>
                <a:spcPct val="0"/>
              </a:spcBef>
              <a:spcAft>
                <a:spcPts val="900"/>
              </a:spcAft>
              <a:defRPr/>
            </a:pPr>
            <a:br>
              <a:rPr lang="en-US" sz="1000" b="1" dirty="0">
                <a:latin typeface="Corbel" panose="020B0503020204020204" pitchFamily="34" charset="0"/>
              </a:rPr>
            </a:br>
            <a:r>
              <a:rPr lang="en-US" sz="2100" b="1" dirty="0">
                <a:latin typeface="Corbel" panose="020B0503020204020204" pitchFamily="34" charset="0"/>
              </a:rPr>
              <a:t>A lot of GATT 1947, and much of the subsequent agreements, consist of exceptions to the core rules.</a:t>
            </a:r>
          </a:p>
        </p:txBody>
      </p:sp>
    </p:spTree>
    <p:extLst>
      <p:ext uri="{BB962C8B-B14F-4D97-AF65-F5344CB8AC3E}">
        <p14:creationId xmlns:p14="http://schemas.microsoft.com/office/powerpoint/2010/main" val="7193424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sp>
        <p:nvSpPr>
          <p:cNvPr id="2" name="TextBox 1">
            <a:extLst>
              <a:ext uri="{FF2B5EF4-FFF2-40B4-BE49-F238E27FC236}">
                <a16:creationId xmlns:a16="http://schemas.microsoft.com/office/drawing/2014/main" id="{2A0C4618-9FCC-3211-7F7C-FA88A80D6169}"/>
              </a:ext>
            </a:extLst>
          </p:cNvPr>
          <p:cNvSpPr txBox="1"/>
          <p:nvPr/>
        </p:nvSpPr>
        <p:spPr>
          <a:xfrm>
            <a:off x="876300" y="833735"/>
            <a:ext cx="7391400" cy="461665"/>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Discrimination</a:t>
            </a:r>
          </a:p>
        </p:txBody>
      </p:sp>
      <p:sp>
        <p:nvSpPr>
          <p:cNvPr id="5" name="Text Box 4">
            <a:extLst>
              <a:ext uri="{FF2B5EF4-FFF2-40B4-BE49-F238E27FC236}">
                <a16:creationId xmlns:a16="http://schemas.microsoft.com/office/drawing/2014/main" id="{6B70C16D-70F9-65C1-B41C-0F3E0583FEA1}"/>
              </a:ext>
            </a:extLst>
          </p:cNvPr>
          <p:cNvSpPr txBox="1">
            <a:spLocks noChangeArrowheads="1"/>
          </p:cNvSpPr>
          <p:nvPr/>
        </p:nvSpPr>
        <p:spPr bwMode="auto">
          <a:xfrm>
            <a:off x="1981200" y="2209800"/>
            <a:ext cx="5715000" cy="2677656"/>
          </a:xfrm>
          <a:prstGeom prst="rect">
            <a:avLst/>
          </a:prstGeom>
          <a:noFill/>
          <a:ln w="9525">
            <a:noFill/>
            <a:miter lim="800000"/>
            <a:headEnd/>
            <a:tailEnd/>
          </a:ln>
          <a:effectLst/>
        </p:spPr>
        <p:txBody>
          <a:bodyPr>
            <a:spAutoFit/>
          </a:bodyPr>
          <a:lstStyle/>
          <a:p>
            <a:pPr defTabSz="685800" fontAlgn="base">
              <a:spcBef>
                <a:spcPct val="0"/>
              </a:spcBef>
              <a:spcAft>
                <a:spcPts val="900"/>
              </a:spcAft>
              <a:defRPr/>
            </a:pPr>
            <a:r>
              <a:rPr lang="en-US" sz="2100" b="1" dirty="0">
                <a:latin typeface="Corbel" panose="020B0503020204020204" pitchFamily="34" charset="0"/>
              </a:rPr>
              <a:t>The central objectives of the GATT 1947 were to reduce the levels of protection and discrimination.                                 </a:t>
            </a:r>
            <a:br>
              <a:rPr lang="en-US" sz="2100" b="1" dirty="0">
                <a:latin typeface="Corbel" panose="020B0503020204020204" pitchFamily="34" charset="0"/>
              </a:rPr>
            </a:br>
            <a:r>
              <a:rPr lang="en-US" sz="2100" b="1" dirty="0">
                <a:latin typeface="Corbel" panose="020B0503020204020204" pitchFamily="34" charset="0"/>
              </a:rPr>
              <a:t>                                — But —</a:t>
            </a:r>
            <a:br>
              <a:rPr lang="en-US" sz="2100" b="1" dirty="0">
                <a:latin typeface="Corbel" panose="020B0503020204020204" pitchFamily="34" charset="0"/>
              </a:rPr>
            </a:br>
            <a:r>
              <a:rPr lang="en-US" sz="2100" b="1" dirty="0">
                <a:latin typeface="Corbel" panose="020B0503020204020204" pitchFamily="34" charset="0"/>
              </a:rPr>
              <a:t>The overall levels of protection are far lower today, and WTO membership is nearly universal, but the degree of discrimination may be higher than ever.</a:t>
            </a:r>
          </a:p>
        </p:txBody>
      </p:sp>
    </p:spTree>
    <p:extLst>
      <p:ext uri="{BB962C8B-B14F-4D97-AF65-F5344CB8AC3E}">
        <p14:creationId xmlns:p14="http://schemas.microsoft.com/office/powerpoint/2010/main" val="796948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1BABF-E71B-C3E4-7B5C-162DCA65ED5D}"/>
              </a:ext>
            </a:extLst>
          </p:cNvPr>
          <p:cNvPicPr>
            <a:picLocks noChangeAspect="1"/>
          </p:cNvPicPr>
          <p:nvPr/>
        </p:nvPicPr>
        <p:blipFill rotWithShape="1">
          <a:blip r:embed="rId2"/>
          <a:srcRect l="78446" t="1227" r="270" b="964"/>
          <a:stretch/>
        </p:blipFill>
        <p:spPr>
          <a:xfrm>
            <a:off x="3238500" y="2743200"/>
            <a:ext cx="2667000" cy="2355849"/>
          </a:xfrm>
          <a:prstGeom prst="rect">
            <a:avLst/>
          </a:prstGeom>
        </p:spPr>
      </p:pic>
    </p:spTree>
    <p:extLst>
      <p:ext uri="{BB962C8B-B14F-4D97-AF65-F5344CB8AC3E}">
        <p14:creationId xmlns:p14="http://schemas.microsoft.com/office/powerpoint/2010/main" val="39355424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My Assumptions</a:t>
            </a:r>
          </a:p>
        </p:txBody>
      </p:sp>
      <p:pic>
        <p:nvPicPr>
          <p:cNvPr id="4" name="Picture 3">
            <a:extLst>
              <a:ext uri="{FF2B5EF4-FFF2-40B4-BE49-F238E27FC236}">
                <a16:creationId xmlns:a16="http://schemas.microsoft.com/office/drawing/2014/main" id="{781384E6-6D07-3CC9-E83C-B33A6D62CB31}"/>
              </a:ext>
            </a:extLst>
          </p:cNvPr>
          <p:cNvPicPr>
            <a:picLocks noChangeAspect="1"/>
          </p:cNvPicPr>
          <p:nvPr/>
        </p:nvPicPr>
        <p:blipFill rotWithShape="1">
          <a:blip r:embed="rId2"/>
          <a:srcRect l="78446" t="1227" r="270" b="964"/>
          <a:stretch/>
        </p:blipFill>
        <p:spPr>
          <a:xfrm>
            <a:off x="7443160" y="5321136"/>
            <a:ext cx="862640" cy="761998"/>
          </a:xfrm>
          <a:prstGeom prst="rect">
            <a:avLst/>
          </a:prstGeom>
        </p:spPr>
      </p:pic>
      <p:sp>
        <p:nvSpPr>
          <p:cNvPr id="8" name="TextBox 7">
            <a:extLst>
              <a:ext uri="{FF2B5EF4-FFF2-40B4-BE49-F238E27FC236}">
                <a16:creationId xmlns:a16="http://schemas.microsoft.com/office/drawing/2014/main" id="{4F4CEF44-A233-E0A7-73C7-EFB910B12D58}"/>
              </a:ext>
            </a:extLst>
          </p:cNvPr>
          <p:cNvSpPr txBox="1"/>
          <p:nvPr/>
        </p:nvSpPr>
        <p:spPr>
          <a:xfrm>
            <a:off x="854725" y="1524000"/>
            <a:ext cx="7908275" cy="4401205"/>
          </a:xfrm>
          <a:prstGeom prst="rect">
            <a:avLst/>
          </a:prstGeom>
          <a:noFill/>
        </p:spPr>
        <p:txBody>
          <a:bodyPr wrap="square" rtlCol="0">
            <a:spAutoFit/>
          </a:bodyPr>
          <a:lstStyle/>
          <a:p>
            <a:pPr>
              <a:spcAft>
                <a:spcPts val="600"/>
              </a:spcAft>
            </a:pPr>
            <a:r>
              <a:rPr lang="en-US" sz="2600" b="1" dirty="0">
                <a:latin typeface="Calibri" panose="020F0502020204030204" pitchFamily="34" charset="0"/>
              </a:rPr>
              <a:t>Your Needs</a:t>
            </a:r>
          </a:p>
          <a:p>
            <a:pPr marL="285750" indent="-285750">
              <a:spcAft>
                <a:spcPts val="600"/>
              </a:spcAft>
              <a:buFont typeface="Arial" pitchFamily="34" charset="0"/>
              <a:buChar char="•"/>
            </a:pPr>
            <a:r>
              <a:rPr lang="en-US" sz="2600" dirty="0">
                <a:latin typeface="Calibri" panose="020F0502020204030204" pitchFamily="34" charset="0"/>
              </a:rPr>
              <a:t>I will assume that you aim for a career in business</a:t>
            </a:r>
          </a:p>
          <a:p>
            <a:pPr marL="285750" indent="-285750">
              <a:spcAft>
                <a:spcPts val="600"/>
              </a:spcAft>
              <a:buFont typeface="Arial" pitchFamily="34" charset="0"/>
              <a:buChar char="•"/>
            </a:pPr>
            <a:r>
              <a:rPr lang="en-US" sz="2600" dirty="0">
                <a:latin typeface="Calibri" panose="020F0502020204030204" pitchFamily="34" charset="0"/>
              </a:rPr>
              <a:t>Your main need is to understand how the operation of the trading system may affect your businesses</a:t>
            </a:r>
          </a:p>
          <a:p>
            <a:pPr marL="285750" indent="-285750">
              <a:spcAft>
                <a:spcPts val="600"/>
              </a:spcAft>
              <a:buFont typeface="Arial" pitchFamily="34" charset="0"/>
              <a:buChar char="•"/>
            </a:pPr>
            <a:r>
              <a:rPr lang="en-US" sz="2600" dirty="0">
                <a:latin typeface="Calibri" panose="020F0502020204030204" pitchFamily="34" charset="0"/>
              </a:rPr>
              <a:t>Beyond knowing the current rules, you should also know where they come from (how agreements are negotiated) and how disputes over the rules are settled</a:t>
            </a:r>
          </a:p>
          <a:p>
            <a:pPr marL="285750" indent="-285750">
              <a:buFont typeface="Arial" pitchFamily="34" charset="0"/>
              <a:buChar char="•"/>
            </a:pPr>
            <a:r>
              <a:rPr lang="en-US" sz="2600" dirty="0">
                <a:latin typeface="Calibri" panose="020F0502020204030204" pitchFamily="34" charset="0"/>
              </a:rPr>
              <a:t>You should leave this class knowing where to find practical information and how to interpret it</a:t>
            </a:r>
            <a:br>
              <a:rPr lang="en-US" sz="2600" dirty="0">
                <a:latin typeface="Calibri" panose="020F0502020204030204" pitchFamily="34" charset="0"/>
              </a:rPr>
            </a:br>
            <a:r>
              <a:rPr lang="en-US" sz="2600" dirty="0">
                <a:latin typeface="Calibri" panose="020F0502020204030204" pitchFamily="34" charset="0"/>
              </a:rPr>
              <a:t>for use in business</a:t>
            </a:r>
            <a:endParaRPr lang="en-US" sz="2400" dirty="0">
              <a:latin typeface="Calibri" panose="020F0502020204030204" pitchFamily="34" charset="0"/>
            </a:endParaRPr>
          </a:p>
        </p:txBody>
      </p:sp>
    </p:spTree>
    <p:extLst>
      <p:ext uri="{BB962C8B-B14F-4D97-AF65-F5344CB8AC3E}">
        <p14:creationId xmlns:p14="http://schemas.microsoft.com/office/powerpoint/2010/main" val="1231961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My Expectations</a:t>
            </a:r>
          </a:p>
        </p:txBody>
      </p:sp>
      <p:pic>
        <p:nvPicPr>
          <p:cNvPr id="4" name="Picture 3">
            <a:extLst>
              <a:ext uri="{FF2B5EF4-FFF2-40B4-BE49-F238E27FC236}">
                <a16:creationId xmlns:a16="http://schemas.microsoft.com/office/drawing/2014/main" id="{781384E6-6D07-3CC9-E83C-B33A6D62CB31}"/>
              </a:ext>
            </a:extLst>
          </p:cNvPr>
          <p:cNvPicPr>
            <a:picLocks noChangeAspect="1"/>
          </p:cNvPicPr>
          <p:nvPr/>
        </p:nvPicPr>
        <p:blipFill rotWithShape="1">
          <a:blip r:embed="rId2"/>
          <a:srcRect l="78446" t="1227" r="270" b="964"/>
          <a:stretch/>
        </p:blipFill>
        <p:spPr>
          <a:xfrm>
            <a:off x="7443160" y="5321136"/>
            <a:ext cx="862640" cy="761998"/>
          </a:xfrm>
          <a:prstGeom prst="rect">
            <a:avLst/>
          </a:prstGeom>
        </p:spPr>
      </p:pic>
      <p:sp>
        <p:nvSpPr>
          <p:cNvPr id="8" name="TextBox 7">
            <a:extLst>
              <a:ext uri="{FF2B5EF4-FFF2-40B4-BE49-F238E27FC236}">
                <a16:creationId xmlns:a16="http://schemas.microsoft.com/office/drawing/2014/main" id="{4F4CEF44-A233-E0A7-73C7-EFB910B12D58}"/>
              </a:ext>
            </a:extLst>
          </p:cNvPr>
          <p:cNvSpPr txBox="1"/>
          <p:nvPr/>
        </p:nvSpPr>
        <p:spPr>
          <a:xfrm>
            <a:off x="854725" y="1524000"/>
            <a:ext cx="7908275" cy="4447371"/>
          </a:xfrm>
          <a:prstGeom prst="rect">
            <a:avLst/>
          </a:prstGeom>
          <a:noFill/>
        </p:spPr>
        <p:txBody>
          <a:bodyPr wrap="square" rtlCol="0">
            <a:spAutoFit/>
          </a:bodyPr>
          <a:lstStyle/>
          <a:p>
            <a:pPr>
              <a:spcAft>
                <a:spcPts val="600"/>
              </a:spcAft>
            </a:pPr>
            <a:r>
              <a:rPr lang="en-US" sz="2600" b="1" dirty="0">
                <a:latin typeface="Calibri" panose="020F0502020204030204" pitchFamily="34" charset="0"/>
              </a:rPr>
              <a:t>Help Me Help You</a:t>
            </a:r>
          </a:p>
          <a:p>
            <a:pPr marL="285750" indent="-285750">
              <a:spcAft>
                <a:spcPts val="600"/>
              </a:spcAft>
              <a:buFont typeface="Arial" pitchFamily="34" charset="0"/>
              <a:buChar char="•"/>
            </a:pPr>
            <a:r>
              <a:rPr lang="en-US" sz="2600" dirty="0">
                <a:latin typeface="Calibri" panose="020F0502020204030204" pitchFamily="34" charset="0"/>
              </a:rPr>
              <a:t>Do the readings</a:t>
            </a:r>
          </a:p>
          <a:p>
            <a:pPr marL="285750" indent="-285750">
              <a:spcAft>
                <a:spcPts val="600"/>
              </a:spcAft>
              <a:buFont typeface="Arial" pitchFamily="34" charset="0"/>
              <a:buChar char="•"/>
            </a:pPr>
            <a:r>
              <a:rPr lang="en-US" sz="2600" dirty="0">
                <a:latin typeface="Calibri" panose="020F0502020204030204" pitchFamily="34" charset="0"/>
              </a:rPr>
              <a:t>Ask questions</a:t>
            </a:r>
          </a:p>
          <a:p>
            <a:pPr marL="285750" indent="-285750">
              <a:spcAft>
                <a:spcPts val="600"/>
              </a:spcAft>
              <a:buFont typeface="Arial" pitchFamily="34" charset="0"/>
              <a:buChar char="•"/>
            </a:pPr>
            <a:r>
              <a:rPr lang="en-US" sz="2600" dirty="0">
                <a:latin typeface="Calibri" panose="020F0502020204030204" pitchFamily="34" charset="0"/>
              </a:rPr>
              <a:t>Start working with your team on the practical exercise tomorrow; have it ready (printed) on our last day</a:t>
            </a:r>
          </a:p>
          <a:p>
            <a:pPr marL="285750" indent="-285750">
              <a:spcAft>
                <a:spcPts val="600"/>
              </a:spcAft>
              <a:buFont typeface="Arial" pitchFamily="34" charset="0"/>
              <a:buChar char="•"/>
            </a:pPr>
            <a:r>
              <a:rPr lang="en-US" sz="2600" dirty="0">
                <a:latin typeface="Calibri" panose="020F0502020204030204" pitchFamily="34" charset="0"/>
              </a:rPr>
              <a:t>Make sure you learn the concepts on the handout entitled “Key Facts and Terms in the Trading System”</a:t>
            </a:r>
          </a:p>
          <a:p>
            <a:pPr marL="285750" indent="-285750">
              <a:spcAft>
                <a:spcPts val="600"/>
              </a:spcAft>
              <a:buFont typeface="Arial" pitchFamily="34" charset="0"/>
              <a:buChar char="•"/>
            </a:pPr>
            <a:r>
              <a:rPr lang="en-US" sz="2600" dirty="0">
                <a:latin typeface="Calibri" panose="020F0502020204030204" pitchFamily="34" charset="0"/>
              </a:rPr>
              <a:t>Our next-to-last class will be an opportunity to raise any questions you want and/or to do a final</a:t>
            </a:r>
            <a:br>
              <a:rPr lang="en-US" sz="2600" dirty="0">
                <a:latin typeface="Calibri" panose="020F0502020204030204" pitchFamily="34" charset="0"/>
              </a:rPr>
            </a:br>
            <a:r>
              <a:rPr lang="en-US" sz="2600" dirty="0">
                <a:latin typeface="Calibri" panose="020F0502020204030204" pitchFamily="34" charset="0"/>
              </a:rPr>
              <a:t>review session for the examination</a:t>
            </a:r>
            <a:endParaRPr lang="en-US" sz="2400" dirty="0">
              <a:latin typeface="Calibri" panose="020F0502020204030204" pitchFamily="34" charset="0"/>
            </a:endParaRPr>
          </a:p>
        </p:txBody>
      </p:sp>
    </p:spTree>
    <p:extLst>
      <p:ext uri="{BB962C8B-B14F-4D97-AF65-F5344CB8AC3E}">
        <p14:creationId xmlns:p14="http://schemas.microsoft.com/office/powerpoint/2010/main" val="37294014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Your Two Principal Tasks</a:t>
            </a:r>
          </a:p>
        </p:txBody>
      </p:sp>
      <p:pic>
        <p:nvPicPr>
          <p:cNvPr id="4" name="Picture 3">
            <a:extLst>
              <a:ext uri="{FF2B5EF4-FFF2-40B4-BE49-F238E27FC236}">
                <a16:creationId xmlns:a16="http://schemas.microsoft.com/office/drawing/2014/main" id="{781384E6-6D07-3CC9-E83C-B33A6D62CB31}"/>
              </a:ext>
            </a:extLst>
          </p:cNvPr>
          <p:cNvPicPr>
            <a:picLocks noChangeAspect="1"/>
          </p:cNvPicPr>
          <p:nvPr/>
        </p:nvPicPr>
        <p:blipFill rotWithShape="1">
          <a:blip r:embed="rId2"/>
          <a:srcRect l="78446" t="1227" r="270" b="964"/>
          <a:stretch/>
        </p:blipFill>
        <p:spPr>
          <a:xfrm>
            <a:off x="7443160" y="5321136"/>
            <a:ext cx="862640" cy="761998"/>
          </a:xfrm>
          <a:prstGeom prst="rect">
            <a:avLst/>
          </a:prstGeom>
        </p:spPr>
      </p:pic>
      <p:sp>
        <p:nvSpPr>
          <p:cNvPr id="8" name="TextBox 7">
            <a:extLst>
              <a:ext uri="{FF2B5EF4-FFF2-40B4-BE49-F238E27FC236}">
                <a16:creationId xmlns:a16="http://schemas.microsoft.com/office/drawing/2014/main" id="{4F4CEF44-A233-E0A7-73C7-EFB910B12D58}"/>
              </a:ext>
            </a:extLst>
          </p:cNvPr>
          <p:cNvSpPr txBox="1"/>
          <p:nvPr/>
        </p:nvSpPr>
        <p:spPr>
          <a:xfrm>
            <a:off x="854725" y="1524000"/>
            <a:ext cx="7908275" cy="4154984"/>
          </a:xfrm>
          <a:prstGeom prst="rect">
            <a:avLst/>
          </a:prstGeom>
          <a:noFill/>
        </p:spPr>
        <p:txBody>
          <a:bodyPr wrap="square" rtlCol="0">
            <a:spAutoFit/>
          </a:bodyPr>
          <a:lstStyle/>
          <a:p>
            <a:pPr>
              <a:spcAft>
                <a:spcPts val="600"/>
              </a:spcAft>
            </a:pPr>
            <a:r>
              <a:rPr lang="en-US" sz="2600" b="1" dirty="0">
                <a:latin typeface="Calibri" panose="020F0502020204030204" pitchFamily="34" charset="0"/>
              </a:rPr>
              <a:t>Profiling Exercise:</a:t>
            </a:r>
          </a:p>
          <a:p>
            <a:pPr marL="285750" indent="-285750">
              <a:spcAft>
                <a:spcPts val="600"/>
              </a:spcAft>
              <a:buFont typeface="Arial" pitchFamily="34" charset="0"/>
              <a:buChar char="•"/>
            </a:pPr>
            <a:r>
              <a:rPr lang="en-US" sz="2600" dirty="0">
                <a:latin typeface="Calibri" panose="020F0502020204030204" pitchFamily="34" charset="0"/>
              </a:rPr>
              <a:t>You will work in seven groups of seven</a:t>
            </a:r>
          </a:p>
          <a:p>
            <a:pPr marL="285750" indent="-285750">
              <a:spcAft>
                <a:spcPts val="600"/>
              </a:spcAft>
              <a:buFont typeface="Arial" pitchFamily="34" charset="0"/>
              <a:buChar char="•"/>
            </a:pPr>
            <a:r>
              <a:rPr lang="en-US" sz="2600" dirty="0">
                <a:latin typeface="Calibri" panose="020F0502020204030204" pitchFamily="34" charset="0"/>
              </a:rPr>
              <a:t>The scenario involves advising the CEO of a multinational corporation on countries’ policies </a:t>
            </a:r>
          </a:p>
          <a:p>
            <a:pPr marL="285750" indent="-285750">
              <a:spcAft>
                <a:spcPts val="600"/>
              </a:spcAft>
              <a:buFont typeface="Arial" pitchFamily="34" charset="0"/>
              <a:buChar char="•"/>
            </a:pPr>
            <a:r>
              <a:rPr lang="en-US" sz="2600" dirty="0">
                <a:latin typeface="Calibri" panose="020F0502020204030204" pitchFamily="34" charset="0"/>
              </a:rPr>
              <a:t>The exercise is built around using the ideas and skills covered in this class in a very practical, real-world way</a:t>
            </a:r>
          </a:p>
          <a:p>
            <a:pPr>
              <a:spcAft>
                <a:spcPts val="600"/>
              </a:spcAft>
            </a:pPr>
            <a:r>
              <a:rPr lang="en-US" sz="2600" b="1" dirty="0">
                <a:latin typeface="Calibri" panose="020F0502020204030204" pitchFamily="34" charset="0"/>
              </a:rPr>
              <a:t>Final Examination:</a:t>
            </a:r>
          </a:p>
          <a:p>
            <a:pPr marL="342900" indent="-342900">
              <a:spcAft>
                <a:spcPts val="600"/>
              </a:spcAft>
              <a:buFont typeface="Arial" panose="020B0604020202020204" pitchFamily="34" charset="0"/>
              <a:buChar char="•"/>
            </a:pPr>
            <a:r>
              <a:rPr lang="en-US" sz="2600" dirty="0">
                <a:latin typeface="Calibri" panose="020F0502020204030204" pitchFamily="34" charset="0"/>
              </a:rPr>
              <a:t>Key terms and ideas</a:t>
            </a:r>
          </a:p>
          <a:p>
            <a:pPr marL="342900" indent="-342900">
              <a:spcAft>
                <a:spcPts val="600"/>
              </a:spcAft>
              <a:buFont typeface="Arial" panose="020B0604020202020204" pitchFamily="34" charset="0"/>
              <a:buChar char="•"/>
            </a:pPr>
            <a:r>
              <a:rPr lang="en-US" sz="2600" dirty="0">
                <a:latin typeface="Calibri" panose="020F0502020204030204" pitchFamily="34" charset="0"/>
              </a:rPr>
              <a:t>Core skills</a:t>
            </a:r>
            <a:endParaRPr lang="en-US" sz="2400" dirty="0">
              <a:latin typeface="Calibri" panose="020F0502020204030204" pitchFamily="34" charset="0"/>
            </a:endParaRPr>
          </a:p>
        </p:txBody>
      </p:sp>
    </p:spTree>
    <p:extLst>
      <p:ext uri="{BB962C8B-B14F-4D97-AF65-F5344CB8AC3E}">
        <p14:creationId xmlns:p14="http://schemas.microsoft.com/office/powerpoint/2010/main" val="3005990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More on the Profiling Exercise</a:t>
            </a:r>
          </a:p>
        </p:txBody>
      </p:sp>
      <p:pic>
        <p:nvPicPr>
          <p:cNvPr id="3" name="Picture 2">
            <a:extLst>
              <a:ext uri="{FF2B5EF4-FFF2-40B4-BE49-F238E27FC236}">
                <a16:creationId xmlns:a16="http://schemas.microsoft.com/office/drawing/2014/main" id="{7A69A050-1042-500E-F845-C8A888A41B6E}"/>
              </a:ext>
            </a:extLst>
          </p:cNvPr>
          <p:cNvPicPr>
            <a:picLocks noChangeAspect="1"/>
          </p:cNvPicPr>
          <p:nvPr/>
        </p:nvPicPr>
        <p:blipFill>
          <a:blip r:embed="rId2"/>
          <a:stretch>
            <a:fillRect/>
          </a:stretch>
        </p:blipFill>
        <p:spPr>
          <a:xfrm>
            <a:off x="914400" y="3809999"/>
            <a:ext cx="3281166" cy="1842321"/>
          </a:xfrm>
          <a:prstGeom prst="rect">
            <a:avLst/>
          </a:prstGeom>
        </p:spPr>
      </p:pic>
      <p:pic>
        <p:nvPicPr>
          <p:cNvPr id="9" name="Picture 8">
            <a:extLst>
              <a:ext uri="{FF2B5EF4-FFF2-40B4-BE49-F238E27FC236}">
                <a16:creationId xmlns:a16="http://schemas.microsoft.com/office/drawing/2014/main" id="{CC07603A-C9C5-C81E-6CE7-50154B804900}"/>
              </a:ext>
            </a:extLst>
          </p:cNvPr>
          <p:cNvPicPr>
            <a:picLocks noChangeAspect="1"/>
          </p:cNvPicPr>
          <p:nvPr/>
        </p:nvPicPr>
        <p:blipFill>
          <a:blip r:embed="rId3"/>
          <a:stretch>
            <a:fillRect/>
          </a:stretch>
        </p:blipFill>
        <p:spPr>
          <a:xfrm>
            <a:off x="940137" y="1600201"/>
            <a:ext cx="3255429" cy="1828799"/>
          </a:xfrm>
          <a:prstGeom prst="rect">
            <a:avLst/>
          </a:prstGeom>
        </p:spPr>
      </p:pic>
      <p:pic>
        <p:nvPicPr>
          <p:cNvPr id="11" name="Picture 10">
            <a:extLst>
              <a:ext uri="{FF2B5EF4-FFF2-40B4-BE49-F238E27FC236}">
                <a16:creationId xmlns:a16="http://schemas.microsoft.com/office/drawing/2014/main" id="{780D4AD7-4263-CD00-DD98-0FDF2E2FDD25}"/>
              </a:ext>
            </a:extLst>
          </p:cNvPr>
          <p:cNvPicPr>
            <a:picLocks noChangeAspect="1"/>
          </p:cNvPicPr>
          <p:nvPr/>
        </p:nvPicPr>
        <p:blipFill>
          <a:blip r:embed="rId4"/>
          <a:stretch>
            <a:fillRect/>
          </a:stretch>
        </p:blipFill>
        <p:spPr>
          <a:xfrm>
            <a:off x="4818116" y="1594223"/>
            <a:ext cx="3338527" cy="1867743"/>
          </a:xfrm>
          <a:prstGeom prst="rect">
            <a:avLst/>
          </a:prstGeom>
        </p:spPr>
      </p:pic>
      <p:pic>
        <p:nvPicPr>
          <p:cNvPr id="15" name="Picture 14">
            <a:extLst>
              <a:ext uri="{FF2B5EF4-FFF2-40B4-BE49-F238E27FC236}">
                <a16:creationId xmlns:a16="http://schemas.microsoft.com/office/drawing/2014/main" id="{02E32020-7712-ECDA-8808-C50E895E4698}"/>
              </a:ext>
            </a:extLst>
          </p:cNvPr>
          <p:cNvPicPr>
            <a:picLocks noChangeAspect="1"/>
          </p:cNvPicPr>
          <p:nvPr/>
        </p:nvPicPr>
        <p:blipFill>
          <a:blip r:embed="rId5"/>
          <a:stretch>
            <a:fillRect/>
          </a:stretch>
        </p:blipFill>
        <p:spPr>
          <a:xfrm>
            <a:off x="4818116" y="3809999"/>
            <a:ext cx="3338527" cy="1877921"/>
          </a:xfrm>
          <a:prstGeom prst="rect">
            <a:avLst/>
          </a:prstGeom>
        </p:spPr>
      </p:pic>
      <p:pic>
        <p:nvPicPr>
          <p:cNvPr id="2" name="Picture 1">
            <a:extLst>
              <a:ext uri="{FF2B5EF4-FFF2-40B4-BE49-F238E27FC236}">
                <a16:creationId xmlns:a16="http://schemas.microsoft.com/office/drawing/2014/main" id="{DA7AF808-B8D4-07A7-27D4-1E2098F578DF}"/>
              </a:ext>
            </a:extLst>
          </p:cNvPr>
          <p:cNvPicPr>
            <a:picLocks noChangeAspect="1"/>
          </p:cNvPicPr>
          <p:nvPr/>
        </p:nvPicPr>
        <p:blipFill rotWithShape="1">
          <a:blip r:embed="rId6"/>
          <a:srcRect l="78446" t="1227" r="270" b="964"/>
          <a:stretch/>
        </p:blipFill>
        <p:spPr>
          <a:xfrm>
            <a:off x="8382000" y="6248400"/>
            <a:ext cx="592325" cy="523220"/>
          </a:xfrm>
          <a:prstGeom prst="rect">
            <a:avLst/>
          </a:prstGeom>
        </p:spPr>
      </p:pic>
    </p:spTree>
    <p:extLst>
      <p:ext uri="{BB962C8B-B14F-4D97-AF65-F5344CB8AC3E}">
        <p14:creationId xmlns:p14="http://schemas.microsoft.com/office/powerpoint/2010/main" val="7598723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066800"/>
            <a:ext cx="7315200" cy="830997"/>
          </a:xfrm>
          <a:prstGeom prst="rect">
            <a:avLst/>
          </a:prstGeom>
          <a:noFill/>
        </p:spPr>
        <p:txBody>
          <a:bodyPr wrap="square" rtlCol="0">
            <a:spAutoFit/>
          </a:bodyPr>
          <a:lstStyle/>
          <a:p>
            <a:pPr algn="ctr"/>
            <a:r>
              <a:rPr lang="en-US" sz="4800" b="1" dirty="0">
                <a:solidFill>
                  <a:schemeClr val="bg1"/>
                </a:solidFill>
                <a:latin typeface="Calibri Light" pitchFamily="34" charset="0"/>
              </a:rPr>
              <a:t>Key Terms to Learn</a:t>
            </a:r>
          </a:p>
        </p:txBody>
      </p:sp>
      <p:pic>
        <p:nvPicPr>
          <p:cNvPr id="2" name="Picture 1">
            <a:extLst>
              <a:ext uri="{FF2B5EF4-FFF2-40B4-BE49-F238E27FC236}">
                <a16:creationId xmlns:a16="http://schemas.microsoft.com/office/drawing/2014/main" id="{BB4AE6F5-23A1-EF78-E8C0-6BE20DBB18CB}"/>
              </a:ext>
            </a:extLst>
          </p:cNvPr>
          <p:cNvPicPr>
            <a:picLocks noChangeAspect="1"/>
          </p:cNvPicPr>
          <p:nvPr/>
        </p:nvPicPr>
        <p:blipFill rotWithShape="1">
          <a:blip r:embed="rId2"/>
          <a:srcRect l="78446" t="1227" r="270" b="964"/>
          <a:stretch/>
        </p:blipFill>
        <p:spPr>
          <a:xfrm>
            <a:off x="3238500" y="3679759"/>
            <a:ext cx="2667000" cy="2355849"/>
          </a:xfrm>
          <a:prstGeom prst="rect">
            <a:avLst/>
          </a:prstGeom>
        </p:spPr>
      </p:pic>
    </p:spTree>
    <p:extLst>
      <p:ext uri="{BB962C8B-B14F-4D97-AF65-F5344CB8AC3E}">
        <p14:creationId xmlns:p14="http://schemas.microsoft.com/office/powerpoint/2010/main" val="6069874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687DB-3B13-C4A9-D117-4DE3A3E9879F}"/>
              </a:ext>
            </a:extLst>
          </p:cNvPr>
          <p:cNvPicPr>
            <a:picLocks noChangeAspect="1"/>
          </p:cNvPicPr>
          <p:nvPr/>
        </p:nvPicPr>
        <p:blipFill>
          <a:blip r:embed="rId2"/>
          <a:stretch>
            <a:fillRect/>
          </a:stretch>
        </p:blipFill>
        <p:spPr>
          <a:xfrm>
            <a:off x="4516909" y="1219200"/>
            <a:ext cx="3766683" cy="4800600"/>
          </a:xfrm>
          <a:prstGeom prst="rect">
            <a:avLst/>
          </a:prstGeom>
          <a:ln>
            <a:solidFill>
              <a:schemeClr val="tx1"/>
            </a:solidFill>
          </a:ln>
        </p:spPr>
      </p:pic>
      <p:pic>
        <p:nvPicPr>
          <p:cNvPr id="7" name="Picture 6">
            <a:extLst>
              <a:ext uri="{FF2B5EF4-FFF2-40B4-BE49-F238E27FC236}">
                <a16:creationId xmlns:a16="http://schemas.microsoft.com/office/drawing/2014/main" id="{37540485-442A-7993-1C79-CF92FD142365}"/>
              </a:ext>
            </a:extLst>
          </p:cNvPr>
          <p:cNvPicPr>
            <a:picLocks noChangeAspect="1"/>
          </p:cNvPicPr>
          <p:nvPr/>
        </p:nvPicPr>
        <p:blipFill rotWithShape="1">
          <a:blip r:embed="rId3"/>
          <a:srcRect l="78446" t="1227" r="270" b="964"/>
          <a:stretch/>
        </p:blipFill>
        <p:spPr>
          <a:xfrm>
            <a:off x="8382000" y="6172200"/>
            <a:ext cx="690117" cy="609603"/>
          </a:xfrm>
          <a:prstGeom prst="rect">
            <a:avLst/>
          </a:prstGeom>
        </p:spPr>
      </p:pic>
      <p:sp>
        <p:nvSpPr>
          <p:cNvPr id="8" name="TextBox 7">
            <a:extLst>
              <a:ext uri="{FF2B5EF4-FFF2-40B4-BE49-F238E27FC236}">
                <a16:creationId xmlns:a16="http://schemas.microsoft.com/office/drawing/2014/main" id="{F930E5C6-9818-19DE-635A-8184E2D4056E}"/>
              </a:ext>
            </a:extLst>
          </p:cNvPr>
          <p:cNvSpPr txBox="1"/>
          <p:nvPr/>
        </p:nvSpPr>
        <p:spPr>
          <a:xfrm>
            <a:off x="685800" y="1143000"/>
            <a:ext cx="7908275" cy="5709255"/>
          </a:xfrm>
          <a:prstGeom prst="rect">
            <a:avLst/>
          </a:prstGeom>
          <a:noFill/>
        </p:spPr>
        <p:txBody>
          <a:bodyPr wrap="square" rtlCol="0">
            <a:spAutoFit/>
          </a:bodyPr>
          <a:lstStyle/>
          <a:p>
            <a:pPr>
              <a:spcAft>
                <a:spcPts val="600"/>
              </a:spcAft>
            </a:pPr>
            <a:r>
              <a:rPr lang="en-US" sz="2600" b="1" dirty="0">
                <a:latin typeface="Calibri" panose="020F0502020204030204" pitchFamily="34" charset="0"/>
              </a:rPr>
              <a:t>Let’s Highlight 7 for Now:</a:t>
            </a:r>
          </a:p>
          <a:p>
            <a:pPr marL="285750" indent="-285750">
              <a:spcAft>
                <a:spcPts val="600"/>
              </a:spcAft>
              <a:buFont typeface="Arial" pitchFamily="34" charset="0"/>
              <a:buChar char="•"/>
            </a:pPr>
            <a:r>
              <a:rPr lang="en-US" sz="2600" dirty="0">
                <a:latin typeface="Calibri" panose="020F0502020204030204" pitchFamily="34" charset="0"/>
              </a:rPr>
              <a:t>Agriculture</a:t>
            </a:r>
          </a:p>
          <a:p>
            <a:pPr marL="285750" indent="-285750">
              <a:spcAft>
                <a:spcPts val="600"/>
              </a:spcAft>
              <a:buFont typeface="Arial" pitchFamily="34" charset="0"/>
              <a:buChar char="•"/>
            </a:pPr>
            <a:r>
              <a:rPr lang="en-US" sz="2600" dirty="0">
                <a:latin typeface="Calibri" panose="020F0502020204030204" pitchFamily="34" charset="0"/>
              </a:rPr>
              <a:t>Comparative advantage</a:t>
            </a:r>
          </a:p>
          <a:p>
            <a:pPr marL="285750" indent="-285750">
              <a:spcAft>
                <a:spcPts val="600"/>
              </a:spcAft>
              <a:buFont typeface="Arial" pitchFamily="34" charset="0"/>
              <a:buChar char="•"/>
            </a:pPr>
            <a:r>
              <a:rPr lang="en-US" sz="2600" dirty="0">
                <a:latin typeface="Calibri" panose="020F0502020204030204" pitchFamily="34" charset="0"/>
              </a:rPr>
              <a:t>Consensus</a:t>
            </a:r>
          </a:p>
          <a:p>
            <a:pPr marL="285750" indent="-285750">
              <a:spcAft>
                <a:spcPts val="600"/>
              </a:spcAft>
              <a:buFont typeface="Arial" pitchFamily="34" charset="0"/>
              <a:buChar char="•"/>
            </a:pPr>
            <a:r>
              <a:rPr lang="en-US" sz="2600" dirty="0">
                <a:latin typeface="Calibri" panose="020F0502020204030204" pitchFamily="34" charset="0"/>
              </a:rPr>
              <a:t>Discrimination</a:t>
            </a:r>
          </a:p>
          <a:p>
            <a:pPr marL="285750" indent="-285750">
              <a:spcAft>
                <a:spcPts val="600"/>
              </a:spcAft>
              <a:buFont typeface="Arial" pitchFamily="34" charset="0"/>
              <a:buChar char="•"/>
            </a:pPr>
            <a:r>
              <a:rPr lang="en-US" sz="2600" dirty="0">
                <a:latin typeface="Calibri" panose="020F0502020204030204" pitchFamily="34" charset="0"/>
              </a:rPr>
              <a:t>Political</a:t>
            </a:r>
          </a:p>
          <a:p>
            <a:pPr marL="285750" indent="-285750">
              <a:spcAft>
                <a:spcPts val="600"/>
              </a:spcAft>
              <a:buFont typeface="Arial" pitchFamily="34" charset="0"/>
              <a:buChar char="•"/>
            </a:pPr>
            <a:r>
              <a:rPr lang="en-US" sz="2600" dirty="0">
                <a:latin typeface="Calibri" panose="020F0502020204030204" pitchFamily="34" charset="0"/>
              </a:rPr>
              <a:t>Public goods</a:t>
            </a:r>
          </a:p>
          <a:p>
            <a:pPr>
              <a:spcAft>
                <a:spcPts val="600"/>
              </a:spcAft>
            </a:pPr>
            <a:r>
              <a:rPr lang="en-US" sz="2600" dirty="0">
                <a:latin typeface="Calibri" panose="020F0502020204030204" pitchFamily="34" charset="0"/>
              </a:rPr>
              <a:t>And above all …</a:t>
            </a:r>
          </a:p>
          <a:p>
            <a:pPr marL="285750" indent="-285750">
              <a:spcAft>
                <a:spcPts val="600"/>
              </a:spcAft>
              <a:buFont typeface="Arial" pitchFamily="34" charset="0"/>
              <a:buChar char="•"/>
            </a:pPr>
            <a:r>
              <a:rPr lang="en-US" sz="2600" dirty="0">
                <a:latin typeface="Calibri" panose="020F0502020204030204" pitchFamily="34" charset="0"/>
              </a:rPr>
              <a:t>Trade</a:t>
            </a:r>
          </a:p>
          <a:p>
            <a:pPr marL="285750" indent="-285750">
              <a:spcAft>
                <a:spcPts val="600"/>
              </a:spcAft>
              <a:buFont typeface="Arial" pitchFamily="34" charset="0"/>
              <a:buChar char="•"/>
            </a:pPr>
            <a:endParaRPr lang="en-US" sz="2600" dirty="0">
              <a:latin typeface="Calibri" panose="020F0502020204030204" pitchFamily="34" charset="0"/>
            </a:endParaRPr>
          </a:p>
          <a:p>
            <a:pPr marL="285750" indent="-285750">
              <a:spcAft>
                <a:spcPts val="600"/>
              </a:spcAft>
              <a:buFont typeface="Arial" pitchFamily="34" charset="0"/>
              <a:buChar char="•"/>
            </a:pPr>
            <a:endParaRPr lang="en-US" sz="2600" dirty="0">
              <a:latin typeface="Calibri" panose="020F0502020204030204" pitchFamily="34" charset="0"/>
            </a:endParaRPr>
          </a:p>
          <a:p>
            <a:pPr marL="285750" indent="-285750">
              <a:spcAft>
                <a:spcPts val="600"/>
              </a:spcAft>
              <a:buFont typeface="Arial" pitchFamily="34" charset="0"/>
              <a:buChar char="•"/>
            </a:pPr>
            <a:endParaRPr lang="en-US" sz="2400" dirty="0">
              <a:latin typeface="Calibri" panose="020F0502020204030204" pitchFamily="34" charset="0"/>
            </a:endParaRPr>
          </a:p>
        </p:txBody>
      </p:sp>
    </p:spTree>
    <p:extLst>
      <p:ext uri="{BB962C8B-B14F-4D97-AF65-F5344CB8AC3E}">
        <p14:creationId xmlns:p14="http://schemas.microsoft.com/office/powerpoint/2010/main" val="3346538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85803"/>
            <a:ext cx="7429500" cy="7619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53807" y="762000"/>
            <a:ext cx="7429500" cy="523220"/>
          </a:xfrm>
          <a:prstGeom prst="rect">
            <a:avLst/>
          </a:prstGeom>
          <a:noFill/>
        </p:spPr>
        <p:txBody>
          <a:bodyPr wrap="square" rtlCol="0">
            <a:spAutoFit/>
          </a:bodyPr>
          <a:lstStyle/>
          <a:p>
            <a:pPr algn="ctr"/>
            <a:r>
              <a:rPr lang="en-US" sz="2800" b="1" dirty="0">
                <a:solidFill>
                  <a:schemeClr val="bg1"/>
                </a:solidFill>
                <a:latin typeface="Calibri Light" pitchFamily="34" charset="0"/>
              </a:rPr>
              <a:t>Trade</a:t>
            </a:r>
          </a:p>
        </p:txBody>
      </p:sp>
      <p:pic>
        <p:nvPicPr>
          <p:cNvPr id="8" name="Picture 7">
            <a:extLst>
              <a:ext uri="{FF2B5EF4-FFF2-40B4-BE49-F238E27FC236}">
                <a16:creationId xmlns:a16="http://schemas.microsoft.com/office/drawing/2014/main" id="{10C3E9E3-E124-2C80-7D3A-2C00CF187AE7}"/>
              </a:ext>
            </a:extLst>
          </p:cNvPr>
          <p:cNvPicPr>
            <a:picLocks noChangeAspect="1"/>
          </p:cNvPicPr>
          <p:nvPr/>
        </p:nvPicPr>
        <p:blipFill rotWithShape="1">
          <a:blip r:embed="rId2"/>
          <a:srcRect l="78446" t="1227" r="270" b="964"/>
          <a:stretch/>
        </p:blipFill>
        <p:spPr>
          <a:xfrm>
            <a:off x="8382000" y="76199"/>
            <a:ext cx="690117" cy="609603"/>
          </a:xfrm>
          <a:prstGeom prst="rect">
            <a:avLst/>
          </a:prstGeom>
        </p:spPr>
      </p:pic>
      <p:pic>
        <p:nvPicPr>
          <p:cNvPr id="5" name="Picture 4">
            <a:extLst>
              <a:ext uri="{FF2B5EF4-FFF2-40B4-BE49-F238E27FC236}">
                <a16:creationId xmlns:a16="http://schemas.microsoft.com/office/drawing/2014/main" id="{0BF5BBA2-1A77-651C-07A7-1C968F67B2A3}"/>
              </a:ext>
            </a:extLst>
          </p:cNvPr>
          <p:cNvPicPr>
            <a:picLocks noChangeAspect="1"/>
          </p:cNvPicPr>
          <p:nvPr/>
        </p:nvPicPr>
        <p:blipFill>
          <a:blip r:embed="rId3"/>
          <a:stretch>
            <a:fillRect/>
          </a:stretch>
        </p:blipFill>
        <p:spPr>
          <a:xfrm>
            <a:off x="838200" y="1828800"/>
            <a:ext cx="7425350" cy="4164242"/>
          </a:xfrm>
          <a:prstGeom prst="rect">
            <a:avLst/>
          </a:prstGeom>
        </p:spPr>
      </p:pic>
      <p:pic>
        <p:nvPicPr>
          <p:cNvPr id="6" name="Picture 5">
            <a:extLst>
              <a:ext uri="{FF2B5EF4-FFF2-40B4-BE49-F238E27FC236}">
                <a16:creationId xmlns:a16="http://schemas.microsoft.com/office/drawing/2014/main" id="{884F98A7-55C0-23D5-A7DD-1267BD391A42}"/>
              </a:ext>
            </a:extLst>
          </p:cNvPr>
          <p:cNvPicPr>
            <a:picLocks noChangeAspect="1"/>
          </p:cNvPicPr>
          <p:nvPr/>
        </p:nvPicPr>
        <p:blipFill>
          <a:blip r:embed="rId4"/>
          <a:stretch>
            <a:fillRect/>
          </a:stretch>
        </p:blipFill>
        <p:spPr>
          <a:xfrm>
            <a:off x="1752600" y="1981200"/>
            <a:ext cx="5472568" cy="379440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6430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Newsprint</Template>
  <TotalTime>3252</TotalTime>
  <Words>870</Words>
  <Application>Microsoft Office PowerPoint</Application>
  <PresentationFormat>On-screen Show (4:3)</PresentationFormat>
  <Paragraphs>83</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Corbel</vt:lpstr>
      <vt:lpstr>Impact</vt:lpstr>
      <vt:lpstr>Times New Roman</vt:lpstr>
      <vt:lpstr>NewsPrint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dc:creator>
  <cp:lastModifiedBy>Craig VanGrasstek</cp:lastModifiedBy>
  <cp:revision>258</cp:revision>
  <dcterms:created xsi:type="dcterms:W3CDTF">2013-09-05T02:16:16Z</dcterms:created>
  <dcterms:modified xsi:type="dcterms:W3CDTF">2024-07-01T20:13:26Z</dcterms:modified>
</cp:coreProperties>
</file>