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24"/>
  </p:notesMasterIdLst>
  <p:handoutMasterIdLst>
    <p:handoutMasterId r:id="rId25"/>
  </p:handoutMasterIdLst>
  <p:sldIdLst>
    <p:sldId id="256" r:id="rId2"/>
    <p:sldId id="274" r:id="rId3"/>
    <p:sldId id="257" r:id="rId4"/>
    <p:sldId id="258" r:id="rId5"/>
    <p:sldId id="259" r:id="rId6"/>
    <p:sldId id="262" r:id="rId7"/>
    <p:sldId id="291" r:id="rId8"/>
    <p:sldId id="292" r:id="rId9"/>
    <p:sldId id="293" r:id="rId10"/>
    <p:sldId id="294" r:id="rId11"/>
    <p:sldId id="300" r:id="rId12"/>
    <p:sldId id="301" r:id="rId13"/>
    <p:sldId id="302" r:id="rId14"/>
    <p:sldId id="303" r:id="rId15"/>
    <p:sldId id="304" r:id="rId16"/>
    <p:sldId id="305" r:id="rId17"/>
    <p:sldId id="264" r:id="rId18"/>
    <p:sldId id="265" r:id="rId19"/>
    <p:sldId id="266" r:id="rId20"/>
    <p:sldId id="267" r:id="rId21"/>
    <p:sldId id="268" r:id="rId22"/>
    <p:sldId id="306" r:id="rId2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707"/>
  </p:normalViewPr>
  <p:slideViewPr>
    <p:cSldViewPr snapToGrid="0" snapToObjects="1">
      <p:cViewPr varScale="1">
        <p:scale>
          <a:sx n="136" d="100"/>
          <a:sy n="136" d="100"/>
        </p:scale>
        <p:origin x="924" y="126"/>
      </p:cViewPr>
      <p:guideLst>
        <p:guide orient="horz" pos="1800"/>
        <p:guide pos="2880"/>
      </p:guideLst>
    </p:cSldViewPr>
  </p:slideViewPr>
  <p:notesTextViewPr>
    <p:cViewPr>
      <p:scale>
        <a:sx n="1" d="1"/>
        <a:sy n="1" d="1"/>
      </p:scale>
      <p:origin x="0" y="0"/>
    </p:cViewPr>
  </p:notesTextViewPr>
  <p:notesViewPr>
    <p:cSldViewPr snapToGrid="0" snapToObjects="1">
      <p:cViewPr varScale="1">
        <p:scale>
          <a:sx n="115" d="100"/>
          <a:sy n="115" d="100"/>
        </p:scale>
        <p:origin x="521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A404AE-F67C-E54E-88C1-BB60AD105034}" type="slidenum">
              <a:rPr lang="en-US" smtClean="0"/>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027140-CBFB-714B-A4E1-023AD3D13926}" type="datetimeFigureOut">
              <a:rPr lang="en-US" smtClean="0"/>
              <a:t>11/16/2018</a:t>
            </a:fld>
            <a:endParaRPr lang="en-US"/>
          </a:p>
        </p:txBody>
      </p:sp>
    </p:spTree>
    <p:extLst>
      <p:ext uri="{BB962C8B-B14F-4D97-AF65-F5344CB8AC3E}">
        <p14:creationId xmlns:p14="http://schemas.microsoft.com/office/powerpoint/2010/main" val="1335616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6F781-C774-354D-A82E-25D0CDEA6942}" type="datetimeFigureOut">
              <a:rPr lang="en-US" smtClean="0"/>
              <a:t>11/16/2018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15650-CA33-A740-ADD5-EB46FA1DD63F}" type="slidenum">
              <a:rPr lang="en-US" smtClean="0"/>
              <a:t>‹#›</a:t>
            </a:fld>
            <a:endParaRPr lang="en-US"/>
          </a:p>
        </p:txBody>
      </p:sp>
    </p:spTree>
    <p:extLst>
      <p:ext uri="{BB962C8B-B14F-4D97-AF65-F5344CB8AC3E}">
        <p14:creationId xmlns:p14="http://schemas.microsoft.com/office/powerpoint/2010/main" val="109571194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13880" r="4319"/>
          <a:stretch/>
        </p:blipFill>
        <p:spPr>
          <a:xfrm flipH="1">
            <a:off x="4468602" y="-590"/>
            <a:ext cx="4675398" cy="5715590"/>
          </a:xfrm>
          <a:prstGeom prst="rect">
            <a:avLst/>
          </a:prstGeom>
        </p:spPr>
      </p:pic>
      <p:sp>
        <p:nvSpPr>
          <p:cNvPr id="9" name="Rectangle 8"/>
          <p:cNvSpPr/>
          <p:nvPr userDrawn="1"/>
        </p:nvSpPr>
        <p:spPr>
          <a:xfrm flipV="1">
            <a:off x="2686051" y="1"/>
            <a:ext cx="4723417" cy="5722856"/>
          </a:xfrm>
          <a:custGeom>
            <a:avLst/>
            <a:gdLst>
              <a:gd name="connsiteX0" fmla="*/ 0 w 2696655"/>
              <a:gd name="connsiteY0" fmla="*/ 0 h 6858000"/>
              <a:gd name="connsiteX1" fmla="*/ 2696655 w 2696655"/>
              <a:gd name="connsiteY1" fmla="*/ 0 h 6858000"/>
              <a:gd name="connsiteX2" fmla="*/ 2696655 w 2696655"/>
              <a:gd name="connsiteY2" fmla="*/ 6858000 h 6858000"/>
              <a:gd name="connsiteX3" fmla="*/ 0 w 2696655"/>
              <a:gd name="connsiteY3" fmla="*/ 6858000 h 6858000"/>
              <a:gd name="connsiteX4" fmla="*/ 0 w 2696655"/>
              <a:gd name="connsiteY4" fmla="*/ 0 h 6858000"/>
              <a:gd name="connsiteX0" fmla="*/ 0 w 4723417"/>
              <a:gd name="connsiteY0" fmla="*/ 0 h 6867427"/>
              <a:gd name="connsiteX1" fmla="*/ 2696655 w 4723417"/>
              <a:gd name="connsiteY1" fmla="*/ 0 h 6867427"/>
              <a:gd name="connsiteX2" fmla="*/ 4723417 w 4723417"/>
              <a:gd name="connsiteY2" fmla="*/ 6867427 h 6867427"/>
              <a:gd name="connsiteX3" fmla="*/ 0 w 4723417"/>
              <a:gd name="connsiteY3" fmla="*/ 6858000 h 6867427"/>
              <a:gd name="connsiteX4" fmla="*/ 0 w 4723417"/>
              <a:gd name="connsiteY4" fmla="*/ 0 h 68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3417" h="6867427">
                <a:moveTo>
                  <a:pt x="0" y="0"/>
                </a:moveTo>
                <a:lnTo>
                  <a:pt x="2696655" y="0"/>
                </a:lnTo>
                <a:lnTo>
                  <a:pt x="4723417" y="6867427"/>
                </a:lnTo>
                <a:lnTo>
                  <a:pt x="0" y="6858000"/>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38665" y="2771223"/>
            <a:ext cx="5573598" cy="764660"/>
          </a:xfrm>
        </p:spPr>
        <p:txBody>
          <a:bodyPr anchor="b">
            <a:normAutofit/>
          </a:bodyPr>
          <a:lstStyle>
            <a:lvl1pPr algn="l">
              <a:defRPr sz="2400" b="1" i="0">
                <a:solidFill>
                  <a:schemeClr val="tx1">
                    <a:lumMod val="75000"/>
                    <a:lumOff val="25000"/>
                  </a:schemeClr>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hasCustomPrompt="1"/>
          </p:nvPr>
        </p:nvSpPr>
        <p:spPr>
          <a:xfrm>
            <a:off x="638665" y="3645863"/>
            <a:ext cx="5573598" cy="682611"/>
          </a:xfrm>
        </p:spPr>
        <p:txBody>
          <a:bodyPr>
            <a:normAutofit/>
          </a:bodyPr>
          <a:lstStyle>
            <a:lvl1pPr marL="0" indent="0" algn="l">
              <a:buNone/>
              <a:defRPr sz="1800" b="0" i="1">
                <a:solidFill>
                  <a:schemeClr val="tx1">
                    <a:lumMod val="75000"/>
                    <a:lumOff val="25000"/>
                  </a:schemeClr>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4" name="Text Placeholder 23"/>
          <p:cNvSpPr>
            <a:spLocks noGrp="1"/>
          </p:cNvSpPr>
          <p:nvPr>
            <p:ph type="body" sz="quarter" idx="10" hasCustomPrompt="1"/>
          </p:nvPr>
        </p:nvSpPr>
        <p:spPr>
          <a:xfrm>
            <a:off x="638175" y="4709141"/>
            <a:ext cx="4819945" cy="683971"/>
          </a:xfrm>
        </p:spPr>
        <p:txBody>
          <a:bodyPr>
            <a:noAutofit/>
          </a:bodyPr>
          <a:lstStyle>
            <a:lvl1pPr marL="0" indent="0">
              <a:buNone/>
              <a:defRPr sz="900">
                <a:solidFill>
                  <a:schemeClr val="tx1">
                    <a:lumMod val="75000"/>
                    <a:lumOff val="25000"/>
                  </a:schemeClr>
                </a:solidFill>
                <a:latin typeface="Arial" charset="0"/>
                <a:ea typeface="Arial" charset="0"/>
                <a:cs typeface="Arial" charset="0"/>
              </a:defRPr>
            </a:lvl1pPr>
            <a:lvl2pPr marL="342900" indent="0">
              <a:buNone/>
              <a:defRPr sz="900">
                <a:latin typeface="Arial" charset="0"/>
                <a:ea typeface="Arial" charset="0"/>
                <a:cs typeface="Arial" charset="0"/>
              </a:defRPr>
            </a:lvl2pPr>
            <a:lvl3pPr marL="685800" indent="0">
              <a:buNone/>
              <a:defRPr sz="900">
                <a:latin typeface="Arial" charset="0"/>
                <a:ea typeface="Arial" charset="0"/>
                <a:cs typeface="Arial" charset="0"/>
              </a:defRPr>
            </a:lvl3pPr>
            <a:lvl4pPr marL="1028700" indent="0">
              <a:buNone/>
              <a:defRPr sz="900">
                <a:latin typeface="Arial" charset="0"/>
                <a:ea typeface="Arial" charset="0"/>
                <a:cs typeface="Arial" charset="0"/>
              </a:defRPr>
            </a:lvl4pPr>
            <a:lvl5pPr marL="1371600" indent="0">
              <a:buNone/>
              <a:defRPr sz="900">
                <a:latin typeface="Arial" charset="0"/>
                <a:ea typeface="Arial" charset="0"/>
                <a:cs typeface="Arial" charset="0"/>
              </a:defRPr>
            </a:lvl5pPr>
          </a:lstStyle>
          <a:p>
            <a:pPr lvl="0"/>
            <a:r>
              <a:rPr lang="en-US" dirty="0"/>
              <a:t>CLICK TO EDIT MASTER TEXT STYLES</a:t>
            </a:r>
          </a:p>
        </p:txBody>
      </p:sp>
    </p:spTree>
    <p:extLst>
      <p:ext uri="{BB962C8B-B14F-4D97-AF65-F5344CB8AC3E}">
        <p14:creationId xmlns:p14="http://schemas.microsoft.com/office/powerpoint/2010/main" val="97091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EC2521-B83A-3248-9684-741923FCA963}"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04304-B1A7-4442-8C7A-805C08514A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C2521-B83A-3248-9684-741923FCA963}"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04304-B1A7-4442-8C7A-805C08514A2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EC2521-B83A-3248-9684-741923FCA963}"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04304-B1A7-4442-8C7A-805C08514A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6" y="670"/>
            <a:ext cx="9140027" cy="57136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EC2521-B83A-3248-9684-741923FCA963}"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04304-B1A7-4442-8C7A-805C08514A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C2521-B83A-3248-9684-741923FCA963}" type="datetimeFigureOut">
              <a:rPr lang="en-US" smtClean="0"/>
              <a:t>11/16/2018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04304-B1A7-4442-8C7A-805C08514A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EC2521-B83A-3248-9684-741923FCA963}"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04304-B1A7-4442-8C7A-805C08514A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EC2521-B83A-3248-9684-741923FCA963}" type="datetimeFigureOut">
              <a:rPr lang="en-US" smtClean="0"/>
              <a:t>11/16/2018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04304-B1A7-4442-8C7A-805C08514A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EC2521-B83A-3248-9684-741923FCA963}" type="datetimeFigureOut">
              <a:rPr lang="en-US" smtClean="0"/>
              <a:t>11/16/2018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04304-B1A7-4442-8C7A-805C08514A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C2521-B83A-3248-9684-741923FCA963}" type="datetimeFigureOut">
              <a:rPr lang="en-US" smtClean="0"/>
              <a:t>11/16/2018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04304-B1A7-4442-8C7A-805C08514A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EC2521-B83A-3248-9684-741923FCA963}" type="datetimeFigureOut">
              <a:rPr lang="en-US" smtClean="0"/>
              <a:t>11/16/2018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04304-B1A7-4442-8C7A-805C08514A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03EC2521-B83A-3248-9684-741923FCA963}" type="datetimeFigureOut">
              <a:rPr lang="en-US" smtClean="0"/>
              <a:t>11/16/2018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12104304-B1A7-4442-8C7A-805C08514A28}" type="slidenum">
              <a:rPr lang="en-US" smtClean="0"/>
              <a:t>‹#›</a:t>
            </a:fld>
            <a:endParaRPr lang="en-US"/>
          </a:p>
        </p:txBody>
      </p:sp>
    </p:spTree>
    <p:extLst>
      <p:ext uri="{BB962C8B-B14F-4D97-AF65-F5344CB8AC3E}">
        <p14:creationId xmlns:p14="http://schemas.microsoft.com/office/powerpoint/2010/main" val="1786402449"/>
      </p:ext>
    </p:extLst>
  </p:cSld>
  <p:clrMap bg1="lt1" tx1="dk1" bg2="lt2" tx2="dk2" accent1="accent1" accent2="accent2" accent3="accent3" accent4="accent4" accent5="accent5" accent6="accent6" hlink="hlink" folHlink="folHlink"/>
  <p:sldLayoutIdLst>
    <p:sldLayoutId id="2147483697" r:id="rId1"/>
    <p:sldLayoutId id="2147483687" r:id="rId2"/>
    <p:sldLayoutId id="2147483686"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ike.claassen@nwu.ac.za" TargetMode="External"/><Relationship Id="rId2" Type="http://schemas.openxmlformats.org/officeDocument/2006/relationships/hyperlink" Target="mailto:aorkoh@gmail.com" TargetMode="External"/><Relationship Id="rId1" Type="http://schemas.openxmlformats.org/officeDocument/2006/relationships/slideLayout" Target="../slideLayouts/slideLayout1.xml"/><Relationship Id="rId4" Type="http://schemas.openxmlformats.org/officeDocument/2006/relationships/hyperlink" Target="mailto:derick.blaauw@nwu.ac.z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2156" y="380999"/>
            <a:ext cx="5342587" cy="1095375"/>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Corruption, political stability and illicit financial outflows in Sub-Saharan Africa</a:t>
            </a:r>
          </a:p>
        </p:txBody>
      </p:sp>
      <p:sp>
        <p:nvSpPr>
          <p:cNvPr id="3" name="Subtitle 2"/>
          <p:cNvSpPr>
            <a:spLocks noGrp="1"/>
          </p:cNvSpPr>
          <p:nvPr>
            <p:ph type="subTitle" idx="1"/>
          </p:nvPr>
        </p:nvSpPr>
        <p:spPr>
          <a:xfrm>
            <a:off x="1" y="1476375"/>
            <a:ext cx="6723528" cy="3933825"/>
          </a:xfrm>
        </p:spPr>
        <p:txBody>
          <a:bodyPr>
            <a:normAutofit fontScale="70000" lnSpcReduction="20000"/>
          </a:bodyPr>
          <a:lstStyle/>
          <a:p>
            <a:pPr algn="ctr"/>
            <a:endParaRPr lang="en-US" sz="2400" b="1" dirty="0"/>
          </a:p>
          <a:p>
            <a:pPr algn="ctr"/>
            <a:r>
              <a:rPr lang="en-US" sz="2400" b="1" i="0" dirty="0"/>
              <a:t>EMMANUEL ORKOH</a:t>
            </a:r>
          </a:p>
          <a:p>
            <a:pPr algn="ctr"/>
            <a:r>
              <a:rPr lang="en-US" sz="2400" b="1" i="0" dirty="0">
                <a:hlinkClick r:id="rId2"/>
              </a:rPr>
              <a:t>aorkoh@gmail.com</a:t>
            </a:r>
            <a:endParaRPr lang="en-US" sz="2400" b="1" i="0" dirty="0"/>
          </a:p>
          <a:p>
            <a:pPr algn="ctr"/>
            <a:endParaRPr lang="en-US" sz="2400" b="1" i="0" dirty="0"/>
          </a:p>
          <a:p>
            <a:pPr algn="ctr"/>
            <a:r>
              <a:rPr lang="en-US" sz="2400" b="1" i="0" dirty="0"/>
              <a:t>CARIKE CLAASSEN</a:t>
            </a:r>
          </a:p>
          <a:p>
            <a:pPr algn="ctr"/>
            <a:r>
              <a:rPr lang="en-US" sz="2400" b="1" i="0" dirty="0">
                <a:hlinkClick r:id="rId3"/>
              </a:rPr>
              <a:t>carike.claassen@nwu.ac.za</a:t>
            </a:r>
            <a:endParaRPr lang="en-US" sz="2400" b="1" i="0" dirty="0"/>
          </a:p>
          <a:p>
            <a:pPr algn="ctr"/>
            <a:endParaRPr lang="en-US" sz="2400" b="1" i="0" dirty="0"/>
          </a:p>
          <a:p>
            <a:pPr algn="ctr"/>
            <a:r>
              <a:rPr lang="en-US" sz="2400" b="1" i="0" dirty="0"/>
              <a:t>DERICK BLAAUW</a:t>
            </a:r>
          </a:p>
          <a:p>
            <a:pPr algn="ctr"/>
            <a:r>
              <a:rPr lang="en-US" sz="2400" b="1" i="0" dirty="0">
                <a:hlinkClick r:id="rId4"/>
              </a:rPr>
              <a:t>derick.blaauw@nwu.ac.za</a:t>
            </a:r>
            <a:endParaRPr lang="en-US" sz="2400" b="1" i="0" dirty="0"/>
          </a:p>
          <a:p>
            <a:pPr algn="ctr"/>
            <a:endParaRPr lang="en-US" sz="2400" b="1" i="0" dirty="0"/>
          </a:p>
          <a:p>
            <a:pPr algn="ctr"/>
            <a:r>
              <a:rPr lang="en-US" sz="2400" b="1" i="0" dirty="0"/>
              <a:t>Trade Research Focus Area</a:t>
            </a:r>
          </a:p>
          <a:p>
            <a:pPr algn="ctr"/>
            <a:r>
              <a:rPr lang="en-US" sz="2400" b="1" i="0" dirty="0"/>
              <a:t>Faculty of Economic and Management Sciences</a:t>
            </a:r>
          </a:p>
          <a:p>
            <a:pPr algn="ctr"/>
            <a:r>
              <a:rPr lang="en-US" sz="2400" b="1" i="0" dirty="0"/>
              <a:t>North-West University</a:t>
            </a:r>
          </a:p>
          <a:p>
            <a:endParaRPr lang="en-US" dirty="0"/>
          </a:p>
        </p:txBody>
      </p:sp>
    </p:spTree>
    <p:extLst>
      <p:ext uri="{BB962C8B-B14F-4D97-AF65-F5344CB8AC3E}">
        <p14:creationId xmlns:p14="http://schemas.microsoft.com/office/powerpoint/2010/main" val="175377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739" y="0"/>
            <a:ext cx="5572462" cy="344245"/>
          </a:xfrm>
        </p:spPr>
        <p:txBody>
          <a:bodyPr>
            <a:noAutofit/>
          </a:bodyPr>
          <a:lstStyle/>
          <a:p>
            <a:pPr algn="ctr"/>
            <a:r>
              <a:rPr lang="en-GB" sz="2400" b="1" dirty="0">
                <a:latin typeface="Arial" panose="020B0604020202020204" pitchFamily="34" charset="0"/>
                <a:cs typeface="Arial" panose="020B0604020202020204" pitchFamily="34" charset="0"/>
              </a:rPr>
              <a:t>Results and discussion</a:t>
            </a:r>
          </a:p>
        </p:txBody>
      </p:sp>
      <p:sp>
        <p:nvSpPr>
          <p:cNvPr id="3" name="Content Placeholder 2"/>
          <p:cNvSpPr>
            <a:spLocks noGrp="1"/>
          </p:cNvSpPr>
          <p:nvPr>
            <p:ph idx="1"/>
          </p:nvPr>
        </p:nvSpPr>
        <p:spPr>
          <a:xfrm>
            <a:off x="1" y="344246"/>
            <a:ext cx="9144000" cy="4991548"/>
          </a:xfrm>
        </p:spPr>
        <p:txBody>
          <a:bodyPr>
            <a:normAutofit fontScale="92500" lnSpcReduction="10000"/>
          </a:bodyPr>
          <a:lstStyle/>
          <a:p>
            <a:pPr algn="just">
              <a:buFont typeface="Wingdings" panose="05000000000000000000" pitchFamily="2" charset="2"/>
              <a:buChar char="Ø"/>
            </a:pPr>
            <a:r>
              <a:rPr lang="en-US" dirty="0"/>
              <a:t>Illicit outflows are very high in countries such as Niger, Sudan, Sierra Leon and Nigeria but very low in Central African Republic, Eretria, and Guinea Bissau.</a:t>
            </a:r>
          </a:p>
          <a:p>
            <a:pPr algn="just">
              <a:buFont typeface="Wingdings" panose="05000000000000000000" pitchFamily="2" charset="2"/>
              <a:buChar char="Ø"/>
            </a:pPr>
            <a:r>
              <a:rPr lang="en-US" dirty="0"/>
              <a:t>Nigeria recorded the highest average amount of illicit financial outflows (US$ 17855.95 million), followed by Sudan (US$ 8905.085 million), Ethiopia (US$ 2205.775 million) while Benin (US$ 180.8223 million), Comoros (US$ 44.2375 million), and Central African Republic (US$ 29.7536 million) had lowest amount between 2005-2015.</a:t>
            </a:r>
          </a:p>
          <a:p>
            <a:pPr marL="0" indent="0" algn="just">
              <a:buNone/>
            </a:pPr>
            <a:endParaRPr lang="en-US" dirty="0"/>
          </a:p>
          <a:p>
            <a:pPr algn="just">
              <a:buFont typeface="Wingdings" panose="05000000000000000000" pitchFamily="2" charset="2"/>
              <a:buChar char="Ø"/>
            </a:pPr>
            <a:r>
              <a:rPr lang="en-US" dirty="0"/>
              <a:t>Illicit financial outflows increased from 2004 to 2008 before decreasing between 2008 and 2010. However, from 2010 to 2014, the trend was alternating between the years.</a:t>
            </a:r>
          </a:p>
          <a:p>
            <a:pPr marL="0" indent="0" algn="just">
              <a:buNone/>
            </a:pPr>
            <a:endParaRPr lang="en-US" dirty="0"/>
          </a:p>
          <a:p>
            <a:pPr algn="just">
              <a:buFont typeface="Wingdings" panose="05000000000000000000" pitchFamily="2" charset="2"/>
              <a:buChar char="Ø"/>
            </a:pPr>
            <a:r>
              <a:rPr lang="en-US" dirty="0"/>
              <a:t>The upper estimates (10 percent high) peaked to as high as US$ 1890 million on average in 2008 but reduced to the lowest (US$1100) in 2012.</a:t>
            </a:r>
          </a:p>
          <a:p>
            <a:pPr algn="just">
              <a:buFont typeface="Wingdings" panose="05000000000000000000" pitchFamily="2" charset="2"/>
              <a:buChar char="Ø"/>
            </a:pPr>
            <a:r>
              <a:rPr lang="en-US" dirty="0"/>
              <a:t>Although illicit financial outflow due to </a:t>
            </a:r>
            <a:r>
              <a:rPr lang="en-US" dirty="0" err="1"/>
              <a:t>misinvoicing</a:t>
            </a:r>
            <a:r>
              <a:rPr lang="en-US" dirty="0"/>
              <a:t> of merchandise trade has reduced since 2013, it still remains high at an average of about US$ 900 million in 2014.</a:t>
            </a:r>
          </a:p>
          <a:p>
            <a:pPr algn="just">
              <a:buFont typeface="Wingdings" panose="05000000000000000000" pitchFamily="2" charset="2"/>
              <a:buChar char="Ø"/>
            </a:pPr>
            <a:r>
              <a:rPr lang="en-US" dirty="0"/>
              <a:t>Between 2006 and 2009, illicit financial outflows increased when corruption control and political stability were low. </a:t>
            </a:r>
          </a:p>
          <a:p>
            <a:pPr algn="just">
              <a:buFont typeface="Wingdings" panose="05000000000000000000" pitchFamily="2" charset="2"/>
              <a:buChar char="Ø"/>
            </a:pPr>
            <a:r>
              <a:rPr lang="en-US" dirty="0"/>
              <a:t>Similar phenomenon was observed between 2011 and 2014.</a:t>
            </a:r>
            <a:endParaRPr lang="en-GB" dirty="0"/>
          </a:p>
        </p:txBody>
      </p:sp>
    </p:spTree>
    <p:extLst>
      <p:ext uri="{BB962C8B-B14F-4D97-AF65-F5344CB8AC3E}">
        <p14:creationId xmlns:p14="http://schemas.microsoft.com/office/powerpoint/2010/main" val="46939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0" y="86061"/>
            <a:ext cx="5099125" cy="311973"/>
          </a:xfrm>
        </p:spPr>
        <p:txBody>
          <a:bodyPr>
            <a:noAutofit/>
          </a:bodyPr>
          <a:lstStyle/>
          <a:p>
            <a:pPr algn="ctr"/>
            <a:r>
              <a:rPr lang="en-GB" sz="2400" b="1" dirty="0">
                <a:latin typeface="Arial" panose="020B0604020202020204" pitchFamily="34" charset="0"/>
                <a:cs typeface="Arial" panose="020B0604020202020204" pitchFamily="34" charset="0"/>
              </a:rPr>
              <a:t>Results and discussion </a:t>
            </a:r>
            <a:r>
              <a:rPr lang="en-GB" sz="2400" b="1" dirty="0" err="1">
                <a:latin typeface="Arial" panose="020B0604020202020204" pitchFamily="34" charset="0"/>
                <a:cs typeface="Arial" panose="020B0604020202020204" pitchFamily="34" charset="0"/>
              </a:rPr>
              <a:t>cont</a:t>
            </a:r>
            <a:r>
              <a:rPr lang="en-GB" sz="2400" b="1"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0" y="484095"/>
            <a:ext cx="9144000" cy="5066852"/>
          </a:xfrm>
        </p:spPr>
        <p:txBody>
          <a:bodyPr/>
          <a:lstStyle/>
          <a:p>
            <a:r>
              <a:rPr lang="en-US" dirty="0"/>
              <a:t>Figure 1: </a:t>
            </a:r>
            <a:r>
              <a:rPr lang="en-US" dirty="0" err="1"/>
              <a:t>Misinvoicing</a:t>
            </a:r>
            <a:r>
              <a:rPr lang="en-US" dirty="0"/>
              <a:t> in merchandise trade, political stability and corruption control.</a:t>
            </a:r>
          </a:p>
          <a:p>
            <a:pPr marL="0" indent="0">
              <a:buNone/>
            </a:pPr>
            <a:endParaRPr lang="en-US" dirty="0"/>
          </a:p>
          <a:p>
            <a:endParaRPr lang="en-US" dirty="0"/>
          </a:p>
          <a:p>
            <a:endParaRPr lang="en-US" dirty="0"/>
          </a:p>
          <a:p>
            <a:endParaRPr lang="en-GB" dirty="0"/>
          </a:p>
        </p:txBody>
      </p:sp>
      <p:pic>
        <p:nvPicPr>
          <p:cNvPr id="6" name="Picture 5"/>
          <p:cNvPicPr>
            <a:picLocks noChangeAspect="1"/>
          </p:cNvPicPr>
          <p:nvPr/>
        </p:nvPicPr>
        <p:blipFill>
          <a:blip r:embed="rId2"/>
          <a:stretch>
            <a:fillRect/>
          </a:stretch>
        </p:blipFill>
        <p:spPr>
          <a:xfrm>
            <a:off x="591671" y="1290917"/>
            <a:ext cx="7831567" cy="3603811"/>
          </a:xfrm>
          <a:prstGeom prst="rect">
            <a:avLst/>
          </a:prstGeom>
        </p:spPr>
      </p:pic>
    </p:spTree>
    <p:extLst>
      <p:ext uri="{BB962C8B-B14F-4D97-AF65-F5344CB8AC3E}">
        <p14:creationId xmlns:p14="http://schemas.microsoft.com/office/powerpoint/2010/main" val="83251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195" y="86061"/>
            <a:ext cx="5249732" cy="290458"/>
          </a:xfrm>
        </p:spPr>
        <p:txBody>
          <a:bodyPr>
            <a:noAutofit/>
          </a:bodyPr>
          <a:lstStyle/>
          <a:p>
            <a:pPr algn="ctr"/>
            <a:r>
              <a:rPr lang="en-GB" sz="2400" b="1" dirty="0">
                <a:latin typeface="Arial" panose="020B0604020202020204" pitchFamily="34" charset="0"/>
                <a:cs typeface="Arial" panose="020B0604020202020204" pitchFamily="34" charset="0"/>
              </a:rPr>
              <a:t>Results and discussion </a:t>
            </a:r>
            <a:r>
              <a:rPr lang="en-GB" sz="2400" b="1" dirty="0" err="1">
                <a:latin typeface="Arial" panose="020B0604020202020204" pitchFamily="34" charset="0"/>
                <a:cs typeface="Arial" panose="020B0604020202020204" pitchFamily="34" charset="0"/>
              </a:rPr>
              <a:t>cont</a:t>
            </a:r>
            <a:r>
              <a:rPr lang="en-GB" sz="2400" b="1" dirty="0">
                <a:latin typeface="Arial" panose="020B0604020202020204" pitchFamily="34" charset="0"/>
                <a:cs typeface="Arial" panose="020B0604020202020204" pitchFamily="34" charset="0"/>
              </a:rPr>
              <a:t>….</a:t>
            </a:r>
          </a:p>
        </p:txBody>
      </p:sp>
      <p:pic>
        <p:nvPicPr>
          <p:cNvPr id="4" name="Content Placeholder 3"/>
          <p:cNvPicPr>
            <a:picLocks noGrp="1" noChangeAspect="1"/>
          </p:cNvPicPr>
          <p:nvPr>
            <p:ph idx="1"/>
          </p:nvPr>
        </p:nvPicPr>
        <p:blipFill>
          <a:blip r:embed="rId2"/>
          <a:stretch>
            <a:fillRect/>
          </a:stretch>
        </p:blipFill>
        <p:spPr>
          <a:xfrm>
            <a:off x="75306" y="1129553"/>
            <a:ext cx="4518209" cy="4163209"/>
          </a:xfrm>
          <a:prstGeom prst="rect">
            <a:avLst/>
          </a:prstGeom>
        </p:spPr>
      </p:pic>
      <p:sp>
        <p:nvSpPr>
          <p:cNvPr id="5" name="Rectangle 4"/>
          <p:cNvSpPr/>
          <p:nvPr/>
        </p:nvSpPr>
        <p:spPr>
          <a:xfrm>
            <a:off x="1" y="586190"/>
            <a:ext cx="4593514" cy="524503"/>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Figure 2: Control of corruption and </a:t>
            </a:r>
            <a:r>
              <a:rPr lang="en-US" b="1" dirty="0" err="1">
                <a:latin typeface="Arial" panose="020B0604020202020204" pitchFamily="34" charset="0"/>
                <a:cs typeface="Arial" panose="020B0604020202020204" pitchFamily="34" charset="0"/>
              </a:rPr>
              <a:t>misinvoicing</a:t>
            </a:r>
            <a:r>
              <a:rPr lang="en-US" b="1" dirty="0">
                <a:latin typeface="Arial" panose="020B0604020202020204" pitchFamily="34" charset="0"/>
                <a:cs typeface="Arial" panose="020B0604020202020204" pitchFamily="34" charset="0"/>
              </a:rPr>
              <a:t> in merchandise trade by country</a:t>
            </a:r>
            <a:endParaRPr lang="en-GB"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862456" y="1129553"/>
            <a:ext cx="4184725" cy="4163209"/>
          </a:xfrm>
          <a:prstGeom prst="rect">
            <a:avLst/>
          </a:prstGeom>
        </p:spPr>
      </p:pic>
      <p:sp>
        <p:nvSpPr>
          <p:cNvPr id="7" name="Rectangle 6"/>
          <p:cNvSpPr/>
          <p:nvPr/>
        </p:nvSpPr>
        <p:spPr>
          <a:xfrm>
            <a:off x="4862456" y="544778"/>
            <a:ext cx="4184725" cy="523220"/>
          </a:xfrm>
          <a:prstGeom prst="rect">
            <a:avLst/>
          </a:prstGeom>
        </p:spPr>
        <p:txBody>
          <a:bodyPr wrap="square">
            <a:spAutoFit/>
          </a:bodyPr>
          <a:lstStyle/>
          <a:p>
            <a:r>
              <a:rPr lang="en-US" sz="1400" b="1" dirty="0">
                <a:solidFill>
                  <a:srgbClr val="000000"/>
                </a:solidFill>
                <a:latin typeface="Arial" panose="020B0604020202020204" pitchFamily="34" charset="0"/>
                <a:cs typeface="Arial" panose="020B0604020202020204" pitchFamily="34" charset="0"/>
              </a:rPr>
              <a:t>Figure 3: Political stability and </a:t>
            </a:r>
            <a:r>
              <a:rPr lang="en-US" sz="1400" b="1" dirty="0" err="1">
                <a:solidFill>
                  <a:srgbClr val="000000"/>
                </a:solidFill>
                <a:latin typeface="Arial" panose="020B0604020202020204" pitchFamily="34" charset="0"/>
                <a:cs typeface="Arial" panose="020B0604020202020204" pitchFamily="34" charset="0"/>
              </a:rPr>
              <a:t>misinvoicing</a:t>
            </a:r>
            <a:r>
              <a:rPr lang="en-US" sz="1400" b="1" dirty="0">
                <a:solidFill>
                  <a:srgbClr val="000000"/>
                </a:solidFill>
                <a:latin typeface="Arial" panose="020B0604020202020204" pitchFamily="34" charset="0"/>
                <a:cs typeface="Arial" panose="020B0604020202020204" pitchFamily="34" charset="0"/>
              </a:rPr>
              <a:t> in merchandise trade by country </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06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649" y="32274"/>
            <a:ext cx="4937760" cy="311971"/>
          </a:xfrm>
        </p:spPr>
        <p:txBody>
          <a:bodyPr>
            <a:normAutofit fontScale="90000"/>
          </a:bodyPr>
          <a:lstStyle/>
          <a:p>
            <a:pPr algn="ctr"/>
            <a:r>
              <a:rPr lang="en-GB" sz="2400" b="1" dirty="0">
                <a:latin typeface="Arial" panose="020B0604020202020204" pitchFamily="34" charset="0"/>
                <a:cs typeface="Arial" panose="020B0604020202020204" pitchFamily="34" charset="0"/>
              </a:rPr>
              <a:t>Results and discussion </a:t>
            </a:r>
            <a:r>
              <a:rPr lang="en-GB" sz="2400" b="1" dirty="0" err="1">
                <a:latin typeface="Arial" panose="020B0604020202020204" pitchFamily="34" charset="0"/>
                <a:cs typeface="Arial" panose="020B0604020202020204" pitchFamily="34" charset="0"/>
              </a:rPr>
              <a:t>cont</a:t>
            </a:r>
            <a:r>
              <a:rPr lang="en-GB" sz="2400" b="1"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58494" y="344245"/>
            <a:ext cx="9085505" cy="4948517"/>
          </a:xfrm>
        </p:spPr>
        <p:txBody>
          <a:bodyPr>
            <a:noAutofit/>
          </a:bodyPr>
          <a:lstStyle/>
          <a:p>
            <a:pPr>
              <a:buFont typeface="Wingdings" panose="05000000000000000000" pitchFamily="2" charset="2"/>
              <a:buChar char="Ø"/>
            </a:pPr>
            <a:r>
              <a:rPr lang="en-US" sz="2000" b="1" dirty="0"/>
              <a:t>Estimates of 10 percent high of outflows</a:t>
            </a:r>
          </a:p>
          <a:p>
            <a:pPr>
              <a:buFont typeface="Wingdings" panose="05000000000000000000" pitchFamily="2" charset="2"/>
              <a:buChar char="§"/>
            </a:pPr>
            <a:r>
              <a:rPr lang="en-US" sz="2000" dirty="0"/>
              <a:t>At 1 percent level of significance, 1 percent increase in the corruption control score of a country reduces illicit financial outflows by about 1.5 percent which is equivalent to about US$ 36 million.</a:t>
            </a:r>
          </a:p>
          <a:p>
            <a:pPr marL="0" indent="0">
              <a:buNone/>
            </a:pPr>
            <a:endParaRPr lang="en-US" sz="2000" dirty="0"/>
          </a:p>
          <a:p>
            <a:pPr>
              <a:buFont typeface="Wingdings" panose="05000000000000000000" pitchFamily="2" charset="2"/>
              <a:buChar char="§"/>
            </a:pPr>
            <a:r>
              <a:rPr lang="en-US" sz="2000" dirty="0"/>
              <a:t>Similarly, a unit increase in the political stability score of a country reduces illicit financial outflows by about 1.3 percent (US$ 53 million).</a:t>
            </a:r>
          </a:p>
          <a:p>
            <a:pPr marL="0" indent="0">
              <a:buNone/>
            </a:pPr>
            <a:endParaRPr lang="en-US" sz="2000" dirty="0"/>
          </a:p>
          <a:p>
            <a:pPr>
              <a:buFont typeface="Wingdings" panose="05000000000000000000" pitchFamily="2" charset="2"/>
              <a:buChar char="Ø"/>
            </a:pPr>
            <a:r>
              <a:rPr lang="en-US" sz="2000" b="1" dirty="0"/>
              <a:t>Estimates of illicit financial outflows (10 percent low)</a:t>
            </a:r>
          </a:p>
          <a:p>
            <a:pPr>
              <a:buFont typeface="Wingdings" panose="05000000000000000000" pitchFamily="2" charset="2"/>
              <a:buChar char="§"/>
            </a:pPr>
            <a:r>
              <a:rPr lang="en-US" sz="2000" dirty="0"/>
              <a:t>At 1 percent level of significance, an increase in a country’s score of its political stability by 1 percent is associated with a reduction in illicit financial outflows by about 1.6 percent (US$ 36 million).</a:t>
            </a:r>
          </a:p>
          <a:p>
            <a:pPr>
              <a:buFont typeface="Wingdings" panose="05000000000000000000" pitchFamily="2" charset="2"/>
              <a:buChar char="Ø"/>
            </a:pPr>
            <a:r>
              <a:rPr lang="en-US" sz="2000" dirty="0"/>
              <a:t>Insignificant effect of corruption control on 10 percent low of illicit financial outflows in Sub-Saharan Africa although the intuition signs are correctly observed.</a:t>
            </a:r>
          </a:p>
        </p:txBody>
      </p:sp>
    </p:spTree>
    <p:extLst>
      <p:ext uri="{BB962C8B-B14F-4D97-AF65-F5344CB8AC3E}">
        <p14:creationId xmlns:p14="http://schemas.microsoft.com/office/powerpoint/2010/main" val="1462699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466" y="96819"/>
            <a:ext cx="5131398" cy="311972"/>
          </a:xfrm>
        </p:spPr>
        <p:txBody>
          <a:bodyPr>
            <a:noAutofit/>
          </a:bodyPr>
          <a:lstStyle/>
          <a:p>
            <a:pPr algn="ctr"/>
            <a:r>
              <a:rPr lang="en-GB" sz="2400" b="1" dirty="0">
                <a:latin typeface="Arial" panose="020B0604020202020204" pitchFamily="34" charset="0"/>
                <a:cs typeface="Arial" panose="020B0604020202020204" pitchFamily="34" charset="0"/>
              </a:rPr>
              <a:t>Results and discussion </a:t>
            </a:r>
            <a:r>
              <a:rPr lang="en-GB" sz="2400" b="1" dirty="0" err="1">
                <a:latin typeface="Arial" panose="020B0604020202020204" pitchFamily="34" charset="0"/>
                <a:cs typeface="Arial" panose="020B0604020202020204" pitchFamily="34" charset="0"/>
              </a:rPr>
              <a:t>cont</a:t>
            </a:r>
            <a:r>
              <a:rPr lang="en-GB" sz="2400" b="1"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75304" y="559398"/>
            <a:ext cx="9068696" cy="4873214"/>
          </a:xfrm>
        </p:spPr>
        <p:txBody>
          <a:bodyPr>
            <a:normAutofit/>
          </a:bodyPr>
          <a:lstStyle/>
          <a:p>
            <a:pPr algn="just">
              <a:buFont typeface="Wingdings" panose="05000000000000000000" pitchFamily="2" charset="2"/>
              <a:buChar char="Ø"/>
            </a:pPr>
            <a:r>
              <a:rPr lang="en-US" b="1" dirty="0"/>
              <a:t>Table 3: Estimates of illicit financial outflows (10 percent high and low)</a:t>
            </a:r>
          </a:p>
          <a:p>
            <a:pPr algn="just">
              <a:buFont typeface="Wingdings" panose="05000000000000000000" pitchFamily="2" charset="2"/>
              <a:buChar char="§"/>
            </a:pPr>
            <a:r>
              <a:rPr lang="en-US" sz="2000" dirty="0"/>
              <a:t>The effects of political stability and corruption control on the average 10 percent high and 10 percent low of illicit financial outflows are 1.25 percent (US$ 20.48 million) and 1.29 percent (US$ 44.26 million) respectively.</a:t>
            </a:r>
          </a:p>
          <a:p>
            <a:pPr marL="0" indent="0" algn="just">
              <a:buNone/>
            </a:pPr>
            <a:endParaRPr lang="en-US" sz="2000" dirty="0"/>
          </a:p>
          <a:p>
            <a:pPr algn="just">
              <a:buFont typeface="Wingdings" panose="05000000000000000000" pitchFamily="2" charset="2"/>
              <a:buChar char="Ø"/>
            </a:pPr>
            <a:r>
              <a:rPr lang="en-US" sz="2000" b="1" dirty="0"/>
              <a:t>Table 4: Illicit financial outflow due to leakage in BOP (10 percent high</a:t>
            </a:r>
            <a:r>
              <a:rPr lang="en-US" sz="2000" dirty="0"/>
              <a:t>)</a:t>
            </a:r>
          </a:p>
          <a:p>
            <a:pPr>
              <a:buFont typeface="Wingdings" panose="05000000000000000000" pitchFamily="2" charset="2"/>
              <a:buChar char="§"/>
            </a:pPr>
            <a:r>
              <a:rPr lang="en-GB" dirty="0"/>
              <a:t>Corruption control (0.943% equivalent to US$ 32.23 mil ) at 1 percent level of significance</a:t>
            </a:r>
          </a:p>
          <a:p>
            <a:pPr>
              <a:buFont typeface="Wingdings" panose="05000000000000000000" pitchFamily="2" charset="2"/>
              <a:buChar char="§"/>
            </a:pPr>
            <a:r>
              <a:rPr lang="en-US" dirty="0"/>
              <a:t>Corruption control (3.04% equivalent to US$ 48.13 mil ) at 1 percent level of significance.</a:t>
            </a:r>
          </a:p>
          <a:p>
            <a:pPr marL="0" indent="0">
              <a:buNone/>
            </a:pPr>
            <a:endParaRPr lang="en-US" dirty="0"/>
          </a:p>
          <a:p>
            <a:pPr>
              <a:buFont typeface="Wingdings" panose="05000000000000000000" pitchFamily="2" charset="2"/>
              <a:buChar char="Ø"/>
            </a:pPr>
            <a:r>
              <a:rPr lang="en-GB" dirty="0"/>
              <a:t> </a:t>
            </a:r>
            <a:r>
              <a:rPr lang="en-US" sz="2000" b="1" dirty="0"/>
              <a:t>Illicit financial outflow due leakage in BOP (10 percent low)</a:t>
            </a:r>
          </a:p>
          <a:p>
            <a:pPr>
              <a:buFont typeface="Wingdings" panose="05000000000000000000" pitchFamily="2" charset="2"/>
              <a:buChar char="§"/>
            </a:pPr>
            <a:r>
              <a:rPr lang="en-GB" sz="2000" dirty="0"/>
              <a:t>Corruption control (0.211% equivalent to US$3.664 mil).</a:t>
            </a:r>
          </a:p>
        </p:txBody>
      </p:sp>
    </p:spTree>
    <p:extLst>
      <p:ext uri="{BB962C8B-B14F-4D97-AF65-F5344CB8AC3E}">
        <p14:creationId xmlns:p14="http://schemas.microsoft.com/office/powerpoint/2010/main" val="85729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62" y="1"/>
            <a:ext cx="5056094" cy="355002"/>
          </a:xfrm>
        </p:spPr>
        <p:txBody>
          <a:bodyPr>
            <a:noAutofit/>
          </a:bodyPr>
          <a:lstStyle/>
          <a:p>
            <a:pPr algn="ctr"/>
            <a:r>
              <a:rPr lang="en-GB" sz="2400" b="1" dirty="0">
                <a:latin typeface="Arial" panose="020B0604020202020204" pitchFamily="34" charset="0"/>
                <a:cs typeface="Arial" panose="020B0604020202020204" pitchFamily="34" charset="0"/>
              </a:rPr>
              <a:t>Results and discussion </a:t>
            </a:r>
            <a:r>
              <a:rPr lang="en-GB" sz="2400" b="1" dirty="0" err="1">
                <a:latin typeface="Arial" panose="020B0604020202020204" pitchFamily="34" charset="0"/>
                <a:cs typeface="Arial" panose="020B0604020202020204" pitchFamily="34" charset="0"/>
              </a:rPr>
              <a:t>cont</a:t>
            </a:r>
            <a:r>
              <a:rPr lang="en-GB" sz="2400" b="1"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75304" y="451821"/>
            <a:ext cx="9068696" cy="4797911"/>
          </a:xfrm>
        </p:spPr>
        <p:txBody>
          <a:bodyPr>
            <a:normAutofit/>
          </a:bodyPr>
          <a:lstStyle/>
          <a:p>
            <a:pPr algn="just">
              <a:buFont typeface="Wingdings" panose="05000000000000000000" pitchFamily="2" charset="2"/>
              <a:buChar char="§"/>
            </a:pPr>
            <a:r>
              <a:rPr lang="en-US" sz="2000" dirty="0"/>
              <a:t>Political stability (2.59% equivalent to US$10.39 mil).</a:t>
            </a:r>
          </a:p>
          <a:p>
            <a:pPr marL="0" indent="0" algn="just">
              <a:buNone/>
            </a:pPr>
            <a:endParaRPr lang="en-US" sz="2000" dirty="0"/>
          </a:p>
          <a:p>
            <a:pPr algn="just">
              <a:buFont typeface="Wingdings" panose="05000000000000000000" pitchFamily="2" charset="2"/>
              <a:buChar char="Ø"/>
            </a:pPr>
            <a:r>
              <a:rPr lang="en-US" sz="2000" b="1" dirty="0"/>
              <a:t>Illicit financial outflow due leakage in BOP (10 percent low)</a:t>
            </a:r>
          </a:p>
          <a:p>
            <a:pPr algn="just">
              <a:buFont typeface="Wingdings" panose="05000000000000000000" pitchFamily="2" charset="2"/>
              <a:buChar char="§"/>
            </a:pPr>
            <a:r>
              <a:rPr lang="en-US" sz="2000" dirty="0"/>
              <a:t>Corruption control (0.943% equivalent to US$ 32.23 mil ) at 1 percent level of significance</a:t>
            </a:r>
          </a:p>
          <a:p>
            <a:pPr algn="just">
              <a:buFont typeface="Wingdings" panose="05000000000000000000" pitchFamily="2" charset="2"/>
              <a:buChar char="§"/>
            </a:pPr>
            <a:r>
              <a:rPr lang="en-US" sz="2000" dirty="0"/>
              <a:t>Corruption control (3.04% equivalent to US$ 48.13 mil ) at 1 percent level of significance</a:t>
            </a:r>
            <a:r>
              <a:rPr lang="en-US" sz="2000" b="1" dirty="0"/>
              <a:t>.</a:t>
            </a:r>
          </a:p>
          <a:p>
            <a:pPr marL="0" indent="0" algn="just">
              <a:buNone/>
            </a:pPr>
            <a:endParaRPr lang="en-US" sz="2000" b="1" dirty="0"/>
          </a:p>
          <a:p>
            <a:pPr algn="just">
              <a:buFont typeface="Wingdings" panose="05000000000000000000" pitchFamily="2" charset="2"/>
              <a:buChar char="Ø"/>
            </a:pPr>
            <a:r>
              <a:rPr lang="en-US" sz="2000" b="1" dirty="0"/>
              <a:t>Other control variables </a:t>
            </a:r>
          </a:p>
          <a:p>
            <a:pPr algn="just"/>
            <a:r>
              <a:rPr lang="en-US" sz="2000" dirty="0"/>
              <a:t>High trade rating, financial sector rating and exchange rates reduce illicit financial outflows while increase in foreign direct investment and inflation increase illicit financial outflow</a:t>
            </a:r>
          </a:p>
          <a:p>
            <a:pPr algn="just"/>
            <a:endParaRPr lang="en-GB" sz="2000" dirty="0"/>
          </a:p>
        </p:txBody>
      </p:sp>
    </p:spTree>
    <p:extLst>
      <p:ext uri="{BB962C8B-B14F-4D97-AF65-F5344CB8AC3E}">
        <p14:creationId xmlns:p14="http://schemas.microsoft.com/office/powerpoint/2010/main" val="3925264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1" y="-1"/>
            <a:ext cx="4173968" cy="462579"/>
          </a:xfrm>
        </p:spPr>
        <p:txBody>
          <a:bodyPr>
            <a:normAutofit/>
          </a:bodyPr>
          <a:lstStyle/>
          <a:p>
            <a:pPr algn="ctr"/>
            <a:r>
              <a:rPr lang="en-GB" sz="2400" b="1" dirty="0">
                <a:latin typeface="Arial" panose="020B0604020202020204" pitchFamily="34" charset="0"/>
                <a:cs typeface="Arial" panose="020B0604020202020204" pitchFamily="34" charset="0"/>
              </a:rPr>
              <a:t>Policy recommendation</a:t>
            </a:r>
          </a:p>
        </p:txBody>
      </p:sp>
      <p:sp>
        <p:nvSpPr>
          <p:cNvPr id="3" name="Content Placeholder 2"/>
          <p:cNvSpPr>
            <a:spLocks noGrp="1"/>
          </p:cNvSpPr>
          <p:nvPr>
            <p:ph idx="1"/>
          </p:nvPr>
        </p:nvSpPr>
        <p:spPr>
          <a:xfrm>
            <a:off x="0" y="462578"/>
            <a:ext cx="9144000" cy="5023822"/>
          </a:xfrm>
        </p:spPr>
        <p:txBody>
          <a:bodyPr/>
          <a:lstStyle/>
          <a:p>
            <a:pPr>
              <a:buFont typeface="Wingdings" panose="05000000000000000000" pitchFamily="2" charset="2"/>
              <a:buChar char="Ø"/>
            </a:pPr>
            <a:r>
              <a:rPr lang="en-US" dirty="0"/>
              <a:t>Governments in Sub-Saharan Africa countries must ensure that institutions responsible for fighting corruption and enhancing stable governance are well empowered and given the needed resources to work effectively to reduce corruption to the barest minimum</a:t>
            </a:r>
          </a:p>
          <a:p>
            <a:pPr>
              <a:buFont typeface="Wingdings" panose="05000000000000000000" pitchFamily="2" charset="2"/>
              <a:buChar char="Ø"/>
            </a:pPr>
            <a:endParaRPr lang="en-US" dirty="0"/>
          </a:p>
          <a:p>
            <a:pPr>
              <a:buFont typeface="Wingdings" panose="05000000000000000000" pitchFamily="2" charset="2"/>
              <a:buChar char="Ø"/>
            </a:pPr>
            <a:r>
              <a:rPr lang="en-US" dirty="0"/>
              <a:t>More than lip service to good institutions is vital if the continent is to achieve the Agenda 2063 goals of a transformed African continent within the next 50 years.</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GB" dirty="0"/>
          </a:p>
          <a:p>
            <a:pPr marL="0" indent="0" algn="just">
              <a:buNone/>
            </a:pPr>
            <a:r>
              <a:rPr lang="en-GB" dirty="0"/>
              <a:t>                                        </a:t>
            </a:r>
            <a:r>
              <a:rPr lang="en-GB" sz="6000" dirty="0">
                <a:latin typeface="Algerian" panose="04020705040A02060702" pitchFamily="82" charset="0"/>
                <a:cs typeface="Arial" panose="020B0604020202020204" pitchFamily="34" charset="0"/>
              </a:rPr>
              <a:t>Thank you </a:t>
            </a:r>
          </a:p>
        </p:txBody>
      </p:sp>
    </p:spTree>
    <p:extLst>
      <p:ext uri="{BB962C8B-B14F-4D97-AF65-F5344CB8AC3E}">
        <p14:creationId xmlns:p14="http://schemas.microsoft.com/office/powerpoint/2010/main" val="12690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560" y="80387"/>
            <a:ext cx="6822831" cy="261257"/>
          </a:xfrm>
        </p:spPr>
        <p:txBody>
          <a:bodyPr>
            <a:noAutofit/>
          </a:bodyPr>
          <a:lstStyle/>
          <a:p>
            <a:pPr algn="ctr"/>
            <a:r>
              <a:rPr lang="en-US" sz="2400" b="1" dirty="0">
                <a:latin typeface="Arial" panose="020B0604020202020204" pitchFamily="34" charset="0"/>
                <a:cs typeface="Arial" panose="020B0604020202020204" pitchFamily="34" charset="0"/>
              </a:rPr>
              <a:t>Regression estimates</a:t>
            </a:r>
            <a:endParaRPr lang="en-GB" sz="24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07576" y="462578"/>
            <a:ext cx="9036424" cy="4873215"/>
          </a:xfrm>
          <a:prstGeom prst="rect">
            <a:avLst/>
          </a:prstGeom>
        </p:spPr>
      </p:pic>
    </p:spTree>
    <p:extLst>
      <p:ext uri="{BB962C8B-B14F-4D97-AF65-F5344CB8AC3E}">
        <p14:creationId xmlns:p14="http://schemas.microsoft.com/office/powerpoint/2010/main" val="3368814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395" y="130628"/>
            <a:ext cx="5255289" cy="361741"/>
          </a:xfrm>
        </p:spPr>
        <p:txBody>
          <a:bodyPr>
            <a:noAutofit/>
          </a:bodyPr>
          <a:lstStyle/>
          <a:p>
            <a:r>
              <a:rPr lang="en-GB" sz="2400" b="1" dirty="0">
                <a:latin typeface="Arial" panose="020B0604020202020204" pitchFamily="34" charset="0"/>
                <a:cs typeface="Arial" panose="020B0604020202020204" pitchFamily="34" charset="0"/>
              </a:rPr>
              <a:t>Regression estimates </a:t>
            </a:r>
            <a:r>
              <a:rPr lang="en-GB" sz="2400" b="1" dirty="0" err="1">
                <a:latin typeface="Arial" panose="020B0604020202020204" pitchFamily="34" charset="0"/>
                <a:cs typeface="Arial" panose="020B0604020202020204" pitchFamily="34" charset="0"/>
              </a:rPr>
              <a:t>cont</a:t>
            </a:r>
            <a:r>
              <a:rPr lang="en-GB" sz="2400" b="1"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2"/>
          <a:stretch>
            <a:fillRect/>
          </a:stretch>
        </p:blipFill>
        <p:spPr>
          <a:xfrm>
            <a:off x="0" y="580913"/>
            <a:ext cx="9144000" cy="4690334"/>
          </a:xfrm>
          <a:prstGeom prst="rect">
            <a:avLst/>
          </a:prstGeom>
        </p:spPr>
      </p:pic>
    </p:spTree>
    <p:extLst>
      <p:ext uri="{BB962C8B-B14F-4D97-AF65-F5344CB8AC3E}">
        <p14:creationId xmlns:p14="http://schemas.microsoft.com/office/powerpoint/2010/main" val="3849016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254" y="129092"/>
            <a:ext cx="5152913" cy="268941"/>
          </a:xfrm>
        </p:spPr>
        <p:txBody>
          <a:bodyPr>
            <a:noAutofit/>
          </a:bodyPr>
          <a:lstStyle/>
          <a:p>
            <a:r>
              <a:rPr lang="en-GB" sz="2400" b="1" dirty="0">
                <a:latin typeface="Arial" panose="020B0604020202020204" pitchFamily="34" charset="0"/>
                <a:cs typeface="Arial" panose="020B0604020202020204" pitchFamily="34" charset="0"/>
              </a:rPr>
              <a:t>Results and discussion continued</a:t>
            </a:r>
          </a:p>
        </p:txBody>
      </p:sp>
      <p:pic>
        <p:nvPicPr>
          <p:cNvPr id="5" name="Picture 4"/>
          <p:cNvPicPr>
            <a:picLocks noChangeAspect="1"/>
          </p:cNvPicPr>
          <p:nvPr/>
        </p:nvPicPr>
        <p:blipFill>
          <a:blip r:embed="rId2"/>
          <a:stretch>
            <a:fillRect/>
          </a:stretch>
        </p:blipFill>
        <p:spPr>
          <a:xfrm>
            <a:off x="96819" y="548640"/>
            <a:ext cx="8928848" cy="4668819"/>
          </a:xfrm>
          <a:prstGeom prst="rect">
            <a:avLst/>
          </a:prstGeom>
        </p:spPr>
      </p:pic>
    </p:spTree>
    <p:extLst>
      <p:ext uri="{BB962C8B-B14F-4D97-AF65-F5344CB8AC3E}">
        <p14:creationId xmlns:p14="http://schemas.microsoft.com/office/powerpoint/2010/main" val="48910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38" y="86061"/>
            <a:ext cx="4679576" cy="365760"/>
          </a:xfrm>
        </p:spPr>
        <p:txBody>
          <a:bodyPr>
            <a:noAutofit/>
          </a:bodyPr>
          <a:lstStyle/>
          <a:p>
            <a:pPr algn="ctr"/>
            <a:r>
              <a:rPr lang="en-GB" sz="2400" b="1" dirty="0">
                <a:latin typeface="Arial" panose="020B0604020202020204" pitchFamily="34" charset="0"/>
                <a:cs typeface="Arial" panose="020B0604020202020204" pitchFamily="34" charset="0"/>
              </a:rPr>
              <a:t>Outline of the presentation</a:t>
            </a:r>
          </a:p>
        </p:txBody>
      </p:sp>
      <p:sp>
        <p:nvSpPr>
          <p:cNvPr id="3" name="Content Placeholder 2"/>
          <p:cNvSpPr>
            <a:spLocks noGrp="1"/>
          </p:cNvSpPr>
          <p:nvPr>
            <p:ph idx="1"/>
          </p:nvPr>
        </p:nvSpPr>
        <p:spPr>
          <a:xfrm>
            <a:off x="139849" y="645460"/>
            <a:ext cx="8853544" cy="4582756"/>
          </a:xfrm>
        </p:spPr>
        <p:txBody>
          <a:bodyPr/>
          <a:lstStyle/>
          <a:p>
            <a:pPr>
              <a:buFont typeface="Wingdings" panose="05000000000000000000" pitchFamily="2" charset="2"/>
              <a:buChar char="Ø"/>
            </a:pPr>
            <a:r>
              <a:rPr lang="en-GB" sz="2400" dirty="0">
                <a:latin typeface="Arial" panose="020B0604020202020204" pitchFamily="34" charset="0"/>
                <a:cs typeface="Arial" panose="020B0604020202020204" pitchFamily="34" charset="0"/>
              </a:rPr>
              <a:t>Introduction and objective</a:t>
            </a:r>
          </a:p>
          <a:p>
            <a:pPr>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sz="2400" dirty="0">
                <a:latin typeface="Arial" panose="020B0604020202020204" pitchFamily="34" charset="0"/>
                <a:cs typeface="Arial" panose="020B0604020202020204" pitchFamily="34" charset="0"/>
              </a:rPr>
              <a:t>Methodology and data</a:t>
            </a:r>
          </a:p>
          <a:p>
            <a:pPr>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sz="2400" dirty="0">
                <a:latin typeface="Arial" panose="020B0604020202020204" pitchFamily="34" charset="0"/>
                <a:cs typeface="Arial" panose="020B0604020202020204" pitchFamily="34" charset="0"/>
              </a:rPr>
              <a:t>The empirical estimation strategy</a:t>
            </a:r>
          </a:p>
          <a:p>
            <a:pPr>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sz="2400" dirty="0">
                <a:latin typeface="Arial" panose="020B0604020202020204" pitchFamily="34" charset="0"/>
                <a:cs typeface="Arial" panose="020B0604020202020204" pitchFamily="34" charset="0"/>
              </a:rPr>
              <a:t>Results and discussions</a:t>
            </a:r>
          </a:p>
          <a:p>
            <a:pPr>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sz="2400" dirty="0">
                <a:latin typeface="Arial" panose="020B0604020202020204" pitchFamily="34" charset="0"/>
                <a:cs typeface="Arial" panose="020B0604020202020204" pitchFamily="34" charset="0"/>
              </a:rPr>
              <a:t>Policy recommendations</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918462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0"/>
            <a:ext cx="5271247" cy="333487"/>
          </a:xfrm>
        </p:spPr>
        <p:txBody>
          <a:bodyPr>
            <a:noAutofit/>
          </a:bodyPr>
          <a:lstStyle/>
          <a:p>
            <a:pPr algn="ctr"/>
            <a:r>
              <a:rPr lang="en-GB" sz="2400" b="1" dirty="0">
                <a:latin typeface="Arial" panose="020B0604020202020204" pitchFamily="34" charset="0"/>
                <a:cs typeface="Arial" panose="020B0604020202020204" pitchFamily="34" charset="0"/>
              </a:rPr>
              <a:t>Regression estimates </a:t>
            </a:r>
            <a:r>
              <a:rPr lang="en-GB" sz="2400" b="1" dirty="0" err="1">
                <a:latin typeface="Arial" panose="020B0604020202020204" pitchFamily="34" charset="0"/>
                <a:cs typeface="Arial" panose="020B0604020202020204" pitchFamily="34" charset="0"/>
              </a:rPr>
              <a:t>cont</a:t>
            </a:r>
            <a:r>
              <a:rPr lang="en-GB" sz="2400" b="1"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2"/>
          <a:stretch>
            <a:fillRect/>
          </a:stretch>
        </p:blipFill>
        <p:spPr>
          <a:xfrm>
            <a:off x="150607" y="408791"/>
            <a:ext cx="8821271" cy="4883971"/>
          </a:xfrm>
          <a:prstGeom prst="rect">
            <a:avLst/>
          </a:prstGeom>
        </p:spPr>
      </p:pic>
    </p:spTree>
    <p:extLst>
      <p:ext uri="{BB962C8B-B14F-4D97-AF65-F5344CB8AC3E}">
        <p14:creationId xmlns:p14="http://schemas.microsoft.com/office/powerpoint/2010/main" val="1782598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951" y="0"/>
            <a:ext cx="5604734" cy="344245"/>
          </a:xfrm>
        </p:spPr>
        <p:txBody>
          <a:bodyPr>
            <a:noAutofit/>
          </a:bodyPr>
          <a:lstStyle/>
          <a:p>
            <a:pPr algn="ctr"/>
            <a:r>
              <a:rPr lang="en-GB" sz="2400" b="1" dirty="0">
                <a:latin typeface="Arial" panose="020B0604020202020204" pitchFamily="34" charset="0"/>
                <a:cs typeface="Arial" panose="020B0604020202020204" pitchFamily="34" charset="0"/>
              </a:rPr>
              <a:t>Regression estimates </a:t>
            </a:r>
            <a:r>
              <a:rPr lang="en-GB" sz="2400" b="1" dirty="0" err="1">
                <a:latin typeface="Arial" panose="020B0604020202020204" pitchFamily="34" charset="0"/>
                <a:cs typeface="Arial" panose="020B0604020202020204" pitchFamily="34" charset="0"/>
              </a:rPr>
              <a:t>cont</a:t>
            </a:r>
            <a:r>
              <a:rPr lang="en-GB" sz="2400" b="1"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2"/>
          <a:stretch>
            <a:fillRect/>
          </a:stretch>
        </p:blipFill>
        <p:spPr>
          <a:xfrm>
            <a:off x="75304" y="430306"/>
            <a:ext cx="8950362" cy="4787153"/>
          </a:xfrm>
          <a:prstGeom prst="rect">
            <a:avLst/>
          </a:prstGeom>
        </p:spPr>
      </p:pic>
    </p:spTree>
    <p:extLst>
      <p:ext uri="{BB962C8B-B14F-4D97-AF65-F5344CB8AC3E}">
        <p14:creationId xmlns:p14="http://schemas.microsoft.com/office/powerpoint/2010/main" val="1401087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951" y="0"/>
            <a:ext cx="5604734" cy="344245"/>
          </a:xfrm>
        </p:spPr>
        <p:txBody>
          <a:bodyPr>
            <a:noAutofit/>
          </a:bodyPr>
          <a:lstStyle/>
          <a:p>
            <a:pPr algn="ctr"/>
            <a:r>
              <a:rPr lang="en-GB" sz="2400" b="1" dirty="0">
                <a:latin typeface="Arial" panose="020B0604020202020204" pitchFamily="34" charset="0"/>
                <a:cs typeface="Arial" panose="020B0604020202020204" pitchFamily="34" charset="0"/>
              </a:rPr>
              <a:t>Regression estimates </a:t>
            </a:r>
            <a:r>
              <a:rPr lang="en-GB" sz="2400" b="1" dirty="0" err="1">
                <a:latin typeface="Arial" panose="020B0604020202020204" pitchFamily="34" charset="0"/>
                <a:cs typeface="Arial" panose="020B0604020202020204" pitchFamily="34" charset="0"/>
              </a:rPr>
              <a:t>cont</a:t>
            </a:r>
            <a:r>
              <a:rPr lang="en-GB" sz="2400" b="1" dirty="0">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2"/>
          <a:stretch>
            <a:fillRect/>
          </a:stretch>
        </p:blipFill>
        <p:spPr>
          <a:xfrm>
            <a:off x="75304" y="451821"/>
            <a:ext cx="8971877" cy="4862458"/>
          </a:xfrm>
          <a:prstGeom prst="rect">
            <a:avLst/>
          </a:prstGeom>
        </p:spPr>
      </p:pic>
    </p:spTree>
    <p:extLst>
      <p:ext uri="{BB962C8B-B14F-4D97-AF65-F5344CB8AC3E}">
        <p14:creationId xmlns:p14="http://schemas.microsoft.com/office/powerpoint/2010/main" val="258419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237" y="80387"/>
            <a:ext cx="4622242" cy="351691"/>
          </a:xfrm>
        </p:spPr>
        <p:txBody>
          <a:bodyPr>
            <a:noAutofit/>
          </a:bodyPr>
          <a:lstStyle/>
          <a:p>
            <a:pPr algn="ctr"/>
            <a:r>
              <a:rPr lang="en-US" sz="2400" b="1" dirty="0">
                <a:latin typeface="Arial" panose="020B0604020202020204" pitchFamily="34" charset="0"/>
                <a:cs typeface="Arial" panose="020B0604020202020204" pitchFamily="34" charset="0"/>
              </a:rPr>
              <a:t>Introduction and objective</a:t>
            </a:r>
          </a:p>
        </p:txBody>
      </p:sp>
      <p:sp>
        <p:nvSpPr>
          <p:cNvPr id="3" name="Content Placeholder 2"/>
          <p:cNvSpPr>
            <a:spLocks noGrp="1"/>
          </p:cNvSpPr>
          <p:nvPr>
            <p:ph idx="1"/>
          </p:nvPr>
        </p:nvSpPr>
        <p:spPr>
          <a:xfrm>
            <a:off x="0" y="432078"/>
            <a:ext cx="8973178" cy="4813161"/>
          </a:xfrm>
        </p:spPr>
        <p:txBody>
          <a:bodyPr>
            <a:normAutofit lnSpcReduction="10000"/>
          </a:bodyPr>
          <a:lstStyle/>
          <a:p>
            <a:pPr marL="0" indent="0" algn="just">
              <a:buNone/>
            </a:pPr>
            <a:endParaRPr lang="en-US" sz="20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The African Union introduced Agenda 2063 in 2015 to serve as a roadmap to a transformed African continent within the next 50 years.</a:t>
            </a:r>
          </a:p>
          <a:p>
            <a:pPr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It calls for prompt action to strengthen domestic resource </a:t>
            </a:r>
            <a:r>
              <a:rPr lang="en-US" sz="2000" dirty="0" err="1">
                <a:latin typeface="Arial" panose="020B0604020202020204" pitchFamily="34" charset="0"/>
                <a:cs typeface="Arial" panose="020B0604020202020204" pitchFamily="34" charset="0"/>
              </a:rPr>
              <a:t>mobilisation</a:t>
            </a:r>
            <a:r>
              <a:rPr lang="en-US" sz="2000" dirty="0">
                <a:latin typeface="Arial" panose="020B0604020202020204" pitchFamily="34" charset="0"/>
                <a:cs typeface="Arial" panose="020B0604020202020204" pitchFamily="34" charset="0"/>
              </a:rPr>
              <a:t>, build continental capital markets and financial institutions, and reverse the illicit flows of capital from the continent (AU, 2015a:18).</a:t>
            </a:r>
          </a:p>
          <a:p>
            <a:pPr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The focus on illicit capital flows is warranted, with Global Financial Integrity (GFI) estimating in 2013 that Africa is a net creditor to the world, even after financial flows such as FDI, debt forgiveness and remittances have been taken into account.</a:t>
            </a:r>
          </a:p>
          <a:p>
            <a:pPr marL="0" indent="0" algn="just">
              <a:buNone/>
            </a:pPr>
            <a:endParaRPr lang="en-US" sz="20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A special issue of the African Development Review (ADR) (2016) delves into these issues at length. </a:t>
            </a:r>
          </a:p>
          <a:p>
            <a:pPr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851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932" y="80387"/>
            <a:ext cx="5918479" cy="351691"/>
          </a:xfrm>
        </p:spPr>
        <p:txBody>
          <a:bodyPr>
            <a:normAutofit fontScale="90000"/>
          </a:bodyPr>
          <a:lstStyle/>
          <a:p>
            <a:pPr algn="ctr"/>
            <a:r>
              <a:rPr lang="en-US" dirty="0"/>
              <a:t> </a:t>
            </a:r>
            <a:r>
              <a:rPr lang="en-US" sz="2700" b="1" dirty="0">
                <a:latin typeface="Arial" panose="020B0604020202020204" pitchFamily="34" charset="0"/>
                <a:cs typeface="Arial" panose="020B0604020202020204" pitchFamily="34" charset="0"/>
              </a:rPr>
              <a:t>Introduction and objective continued</a:t>
            </a:r>
          </a:p>
        </p:txBody>
      </p:sp>
      <p:sp>
        <p:nvSpPr>
          <p:cNvPr id="3" name="Content Placeholder 2"/>
          <p:cNvSpPr>
            <a:spLocks noGrp="1"/>
          </p:cNvSpPr>
          <p:nvPr>
            <p:ph idx="1"/>
          </p:nvPr>
        </p:nvSpPr>
        <p:spPr>
          <a:xfrm>
            <a:off x="0" y="572756"/>
            <a:ext cx="9144000" cy="4803112"/>
          </a:xfrm>
        </p:spPr>
        <p:txBody>
          <a:bodyPr>
            <a:normAutofit/>
          </a:bodyPr>
          <a:lstStyle/>
          <a:p>
            <a:pPr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According the African Union’s (2015b:13) high-level panel on illicit financial flows, illicit financial flows cost the continent $50 billion annually.</a:t>
            </a:r>
          </a:p>
          <a:p>
            <a:pPr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S$511 billion being lost to capital flight between 2000 and 2010 as opposed to half that amount in the previous decade.</a:t>
            </a:r>
          </a:p>
          <a:p>
            <a:pPr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Between 2000 and 2010, if African countries had managed to retain capital lost to illicit flows and invest it in domestic economies, additional economic growth rates of as high as 3 per cent could have been achieved (</a:t>
            </a:r>
            <a:r>
              <a:rPr lang="en-US" sz="2000" dirty="0" err="1">
                <a:latin typeface="Arial" panose="020B0604020202020204" pitchFamily="34" charset="0"/>
                <a:cs typeface="Arial" panose="020B0604020202020204" pitchFamily="34" charset="0"/>
              </a:rPr>
              <a:t>Ndikumana</a:t>
            </a:r>
            <a:r>
              <a:rPr lang="en-US" sz="2000" dirty="0">
                <a:latin typeface="Arial" panose="020B0604020202020204" pitchFamily="34" charset="0"/>
                <a:cs typeface="Arial" panose="020B0604020202020204" pitchFamily="34" charset="0"/>
              </a:rPr>
              <a:t>, 2014).</a:t>
            </a:r>
          </a:p>
          <a:p>
            <a:pPr marL="0" indent="0" algn="just">
              <a:buNone/>
            </a:pPr>
            <a:endParaRPr lang="en-US" sz="20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400" dirty="0">
                <a:latin typeface="Arial" panose="020B0604020202020204" pitchFamily="34" charset="0"/>
                <a:cs typeface="Arial" panose="020B0604020202020204" pitchFamily="34" charset="0"/>
              </a:rPr>
              <a:t>Research into capital flight in Africa has focused on its determinants and possible impacts.</a:t>
            </a:r>
          </a:p>
          <a:p>
            <a:pPr algn="just">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476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22" y="90434"/>
            <a:ext cx="5817997" cy="301451"/>
          </a:xfrm>
        </p:spPr>
        <p:txBody>
          <a:bodyPr>
            <a:noAutofit/>
          </a:bodyPr>
          <a:lstStyle/>
          <a:p>
            <a:r>
              <a:rPr lang="en-GB" sz="2400" b="1" dirty="0">
                <a:latin typeface="Arial" panose="020B0604020202020204" pitchFamily="34" charset="0"/>
                <a:cs typeface="Arial" panose="020B0604020202020204" pitchFamily="34" charset="0"/>
              </a:rPr>
              <a:t>Introduction and objective continued</a:t>
            </a:r>
          </a:p>
        </p:txBody>
      </p:sp>
      <p:sp>
        <p:nvSpPr>
          <p:cNvPr id="3" name="Content Placeholder 2"/>
          <p:cNvSpPr>
            <a:spLocks noGrp="1"/>
          </p:cNvSpPr>
          <p:nvPr>
            <p:ph idx="1"/>
          </p:nvPr>
        </p:nvSpPr>
        <p:spPr>
          <a:xfrm>
            <a:off x="0" y="622998"/>
            <a:ext cx="9144000" cy="4635004"/>
          </a:xfrm>
        </p:spPr>
        <p:txBody>
          <a:bodyPr>
            <a:normAutofit/>
          </a:bodyPr>
          <a:lstStyle/>
          <a:p>
            <a:pPr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This paper contributes to the debate by examining the effect of corruption control and political stability on illicit financial outflows in Sub-Saharan Africa.</a:t>
            </a:r>
          </a:p>
          <a:p>
            <a:pPr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The importance of good institutions and political stability were highlighted throughout the ADR’s special issue as key drivers of capital flight in individual African countries.</a:t>
            </a:r>
          </a:p>
          <a:p>
            <a:pPr marL="0" indent="0" algn="just">
              <a:buNone/>
            </a:pPr>
            <a:endParaRPr lang="en-US" sz="20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Trade </a:t>
            </a:r>
            <a:r>
              <a:rPr lang="en-US" sz="2000" dirty="0" err="1">
                <a:latin typeface="Arial" panose="020B0604020202020204" pitchFamily="34" charset="0"/>
                <a:cs typeface="Arial" panose="020B0604020202020204" pitchFamily="34" charset="0"/>
              </a:rPr>
              <a:t>misinvoicing</a:t>
            </a:r>
            <a:r>
              <a:rPr lang="en-US" sz="2000" dirty="0">
                <a:latin typeface="Arial" panose="020B0604020202020204" pitchFamily="34" charset="0"/>
                <a:cs typeface="Arial" panose="020B0604020202020204" pitchFamily="34" charset="0"/>
              </a:rPr>
              <a:t> especially in the natural resource sector is identified as an important channel of capital flight (</a:t>
            </a:r>
            <a:r>
              <a:rPr lang="da-DK" sz="2000" dirty="0">
                <a:latin typeface="Arial" panose="020B0604020202020204" pitchFamily="34" charset="0"/>
                <a:cs typeface="Arial" panose="020B0604020202020204" pitchFamily="34" charset="0"/>
              </a:rPr>
              <a:t>Mpenya, Metseyem &amp; Epo, 2016; Kwaramba et al., 2016).</a:t>
            </a:r>
          </a:p>
          <a:p>
            <a:pPr algn="just">
              <a:buFont typeface="Wingdings" panose="05000000000000000000" pitchFamily="2" charset="2"/>
              <a:buChar char="Ø"/>
            </a:pPr>
            <a:endParaRPr lang="da-DK" sz="20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This article makes a specific contribution to the debate by looking at trade </a:t>
            </a:r>
            <a:r>
              <a:rPr lang="en-US" sz="2000" dirty="0" err="1">
                <a:latin typeface="Arial" panose="020B0604020202020204" pitchFamily="34" charset="0"/>
                <a:cs typeface="Arial" panose="020B0604020202020204" pitchFamily="34" charset="0"/>
              </a:rPr>
              <a:t>misinvoicing</a:t>
            </a:r>
            <a:r>
              <a:rPr lang="en-US" sz="2000" dirty="0">
                <a:latin typeface="Arial" panose="020B0604020202020204" pitchFamily="34" charset="0"/>
                <a:cs typeface="Arial" panose="020B0604020202020204" pitchFamily="34" charset="0"/>
              </a:rPr>
              <a:t> and Leakages in Balance of Payment (BOP) as sources of illicit financial outflows.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4521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76" y="90435"/>
            <a:ext cx="5365821" cy="261257"/>
          </a:xfrm>
        </p:spPr>
        <p:txBody>
          <a:bodyPr>
            <a:noAutofit/>
          </a:bodyPr>
          <a:lstStyle/>
          <a:p>
            <a:pPr algn="ctr"/>
            <a:r>
              <a:rPr lang="en-GB" sz="2400" b="1" dirty="0">
                <a:latin typeface="Arial" panose="020B0604020202020204" pitchFamily="34" charset="0"/>
                <a:cs typeface="Arial" panose="020B0604020202020204" pitchFamily="34" charset="0"/>
              </a:rPr>
              <a:t>Methodology and data</a:t>
            </a:r>
          </a:p>
        </p:txBody>
      </p:sp>
      <p:sp>
        <p:nvSpPr>
          <p:cNvPr id="3" name="Content Placeholder 2"/>
          <p:cNvSpPr>
            <a:spLocks noGrp="1"/>
          </p:cNvSpPr>
          <p:nvPr>
            <p:ph idx="1"/>
          </p:nvPr>
        </p:nvSpPr>
        <p:spPr>
          <a:xfrm>
            <a:off x="0" y="482322"/>
            <a:ext cx="9144000" cy="4665148"/>
          </a:xfrm>
        </p:spPr>
        <p:txBody>
          <a:bodyPr>
            <a:normAutofit lnSpcReduction="10000"/>
          </a:bodyPr>
          <a:lstStyle/>
          <a:p>
            <a:pPr>
              <a:buFont typeface="Wingdings" panose="05000000000000000000" pitchFamily="2" charset="2"/>
              <a:buChar char="Ø"/>
            </a:pPr>
            <a:r>
              <a:rPr lang="en-US" dirty="0"/>
              <a:t>The empirical analyses is based on a balanced panel data built from three sources: 1) the World Bank, 2) United Nations Conference on Trade and Development (UNCTAD), and 3) Global Financial Integrity (GFI). </a:t>
            </a:r>
          </a:p>
          <a:p>
            <a:pPr marL="0" indent="0">
              <a:buNone/>
            </a:pPr>
            <a:endParaRPr lang="en-US" dirty="0"/>
          </a:p>
          <a:p>
            <a:pPr>
              <a:buFont typeface="Wingdings" panose="05000000000000000000" pitchFamily="2" charset="2"/>
              <a:buChar char="Ø"/>
            </a:pPr>
            <a:r>
              <a:rPr lang="en-US" dirty="0"/>
              <a:t>Political stability and control of corruption were extracted from the World Governance Indicators of the World Bank.</a:t>
            </a:r>
          </a:p>
          <a:p>
            <a:pPr>
              <a:buFont typeface="Wingdings" panose="05000000000000000000" pitchFamily="2" charset="2"/>
              <a:buChar char="Ø"/>
            </a:pPr>
            <a:endParaRPr lang="en-US" dirty="0"/>
          </a:p>
          <a:p>
            <a:pPr>
              <a:buFont typeface="Wingdings" panose="05000000000000000000" pitchFamily="2" charset="2"/>
              <a:buChar char="Ø"/>
            </a:pPr>
            <a:r>
              <a:rPr lang="en-US" dirty="0"/>
              <a:t>Political stability and absence of violence/terrorism measures perceptions of the likelihood of political instability and/or politically-motivated violence, including terrorism(World Bank, 2017).</a:t>
            </a:r>
          </a:p>
          <a:p>
            <a:pPr marL="0" indent="0">
              <a:buNone/>
            </a:pPr>
            <a:endParaRPr lang="en-US" dirty="0"/>
          </a:p>
          <a:p>
            <a:pPr>
              <a:buFont typeface="Wingdings" panose="05000000000000000000" pitchFamily="2" charset="2"/>
              <a:buChar char="Ø"/>
            </a:pPr>
            <a:r>
              <a:rPr lang="en-US" dirty="0"/>
              <a:t>Control of corruption captures perceptions of the extent to which public power is exercised for private gain, including both petty and grand forms of corruption, as well as "capture" of the state by elites and private interests (World Bank, 2017)</a:t>
            </a:r>
            <a:endParaRPr lang="en-GB" dirty="0"/>
          </a:p>
        </p:txBody>
      </p:sp>
    </p:spTree>
    <p:extLst>
      <p:ext uri="{BB962C8B-B14F-4D97-AF65-F5344CB8AC3E}">
        <p14:creationId xmlns:p14="http://schemas.microsoft.com/office/powerpoint/2010/main" val="124140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469" y="161366"/>
            <a:ext cx="4819426" cy="290456"/>
          </a:xfrm>
        </p:spPr>
        <p:txBody>
          <a:bodyPr>
            <a:noAutofit/>
          </a:bodyPr>
          <a:lstStyle/>
          <a:p>
            <a:pPr algn="ctr"/>
            <a:r>
              <a:rPr lang="en-GB" sz="2400" b="1" dirty="0">
                <a:latin typeface="Arial" panose="020B0604020202020204" pitchFamily="34" charset="0"/>
                <a:cs typeface="Arial" panose="020B0604020202020204" pitchFamily="34" charset="0"/>
              </a:rPr>
              <a:t>Methodology and data cont..</a:t>
            </a:r>
            <a:endParaRPr lang="en-GB" sz="2400" dirty="0"/>
          </a:p>
        </p:txBody>
      </p:sp>
      <p:sp>
        <p:nvSpPr>
          <p:cNvPr id="3" name="Content Placeholder 2"/>
          <p:cNvSpPr>
            <a:spLocks noGrp="1"/>
          </p:cNvSpPr>
          <p:nvPr>
            <p:ph idx="1"/>
          </p:nvPr>
        </p:nvSpPr>
        <p:spPr>
          <a:xfrm>
            <a:off x="225911" y="591672"/>
            <a:ext cx="8745967" cy="4555798"/>
          </a:xfrm>
        </p:spPr>
        <p:txBody>
          <a:bodyPr>
            <a:normAutofit lnSpcReduction="10000"/>
          </a:bodyPr>
          <a:lstStyle/>
          <a:p>
            <a:pPr algn="just">
              <a:buFont typeface="Wingdings" panose="05000000000000000000" pitchFamily="2" charset="2"/>
              <a:buChar char="Ø"/>
            </a:pPr>
            <a:r>
              <a:rPr lang="en-GB" sz="2000" dirty="0"/>
              <a:t>Inflation (CPI) and exchange (</a:t>
            </a:r>
            <a:r>
              <a:rPr lang="en-US" sz="2000" dirty="0"/>
              <a:t>calculated as an annual average based on monthly averages)  </a:t>
            </a:r>
            <a:r>
              <a:rPr lang="en-GB" sz="2000" dirty="0"/>
              <a:t>from the World Bank’s WDI while  </a:t>
            </a:r>
            <a:r>
              <a:rPr lang="en-US" sz="2000" dirty="0"/>
              <a:t>FDI inflows (measured in millions of dollars) were obtained from the UNCTAD.</a:t>
            </a:r>
          </a:p>
          <a:p>
            <a:pPr algn="just">
              <a:buFont typeface="Wingdings" panose="05000000000000000000" pitchFamily="2" charset="2"/>
              <a:buChar char="Ø"/>
            </a:pPr>
            <a:endParaRPr lang="en-US" sz="2000" dirty="0"/>
          </a:p>
          <a:p>
            <a:pPr algn="just">
              <a:buFont typeface="Wingdings" panose="05000000000000000000" pitchFamily="2" charset="2"/>
              <a:buChar char="Ø"/>
            </a:pPr>
            <a:r>
              <a:rPr lang="en-GB" sz="2000" dirty="0"/>
              <a:t>Illicit financial flows (IFFs) from Global Financial Integrity (GFI).</a:t>
            </a:r>
          </a:p>
          <a:p>
            <a:pPr marL="0" indent="0" algn="just">
              <a:buNone/>
            </a:pPr>
            <a:endParaRPr lang="en-GB" sz="2000" dirty="0"/>
          </a:p>
          <a:p>
            <a:pPr algn="just">
              <a:buFont typeface="Wingdings" panose="05000000000000000000" pitchFamily="2" charset="2"/>
              <a:buChar char="Ø"/>
            </a:pPr>
            <a:r>
              <a:rPr lang="en-US" sz="2000" dirty="0"/>
              <a:t>Illicit financial flows stem from two sources: </a:t>
            </a:r>
          </a:p>
          <a:p>
            <a:pPr algn="just">
              <a:buFont typeface="Wingdings" panose="05000000000000000000" pitchFamily="2" charset="2"/>
              <a:buChar char="§"/>
            </a:pPr>
            <a:r>
              <a:rPr lang="en-US" sz="2000" dirty="0"/>
              <a:t> Deliberate </a:t>
            </a:r>
            <a:r>
              <a:rPr lang="en-US" sz="2000" dirty="0" err="1"/>
              <a:t>misinvoicing</a:t>
            </a:r>
            <a:r>
              <a:rPr lang="en-US" sz="2000" dirty="0"/>
              <a:t> in merchandise trade (the source of GFI’s low and high estimates). </a:t>
            </a:r>
          </a:p>
          <a:p>
            <a:pPr algn="just">
              <a:buFont typeface="Wingdings" panose="05000000000000000000" pitchFamily="2" charset="2"/>
              <a:buChar char="§"/>
            </a:pPr>
            <a:r>
              <a:rPr lang="en-US" sz="2000" dirty="0"/>
              <a:t> Leakages in the balance of payments (also known as “hot money flows”).</a:t>
            </a:r>
          </a:p>
          <a:p>
            <a:pPr marL="0" indent="0" algn="just">
              <a:buNone/>
            </a:pPr>
            <a:endParaRPr lang="en-US" sz="2000" dirty="0"/>
          </a:p>
          <a:p>
            <a:pPr algn="just">
              <a:buFont typeface="Wingdings" panose="05000000000000000000" pitchFamily="2" charset="2"/>
              <a:buChar char="Ø"/>
            </a:pPr>
            <a:r>
              <a:rPr lang="en-US" sz="2000" dirty="0"/>
              <a:t>Comparing the two sources, trade </a:t>
            </a:r>
            <a:r>
              <a:rPr lang="en-US" sz="2000" dirty="0" err="1"/>
              <a:t>misinvoicing</a:t>
            </a:r>
            <a:r>
              <a:rPr lang="en-US" sz="2000" dirty="0"/>
              <a:t> is the primary measurable means by which </a:t>
            </a:r>
            <a:r>
              <a:rPr lang="en-US" sz="2000" dirty="0" err="1"/>
              <a:t>organisations</a:t>
            </a:r>
            <a:r>
              <a:rPr lang="en-US" sz="2000" dirty="0"/>
              <a:t> and individuals shift funds in and out of developing countries illicitly (Global Financial Integrity, 2017).</a:t>
            </a:r>
            <a:endParaRPr lang="en-GB" sz="2000" dirty="0"/>
          </a:p>
        </p:txBody>
      </p:sp>
    </p:spTree>
    <p:extLst>
      <p:ext uri="{BB962C8B-B14F-4D97-AF65-F5344CB8AC3E}">
        <p14:creationId xmlns:p14="http://schemas.microsoft.com/office/powerpoint/2010/main" val="295723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984" y="96819"/>
            <a:ext cx="4636545" cy="258183"/>
          </a:xfrm>
        </p:spPr>
        <p:txBody>
          <a:bodyPr>
            <a:noAutofit/>
          </a:bodyPr>
          <a:lstStyle/>
          <a:p>
            <a:pPr algn="ctr"/>
            <a:r>
              <a:rPr lang="en-GB" sz="2400" b="1" dirty="0">
                <a:latin typeface="Arial" panose="020B0604020202020204" pitchFamily="34" charset="0"/>
                <a:cs typeface="Arial" panose="020B0604020202020204" pitchFamily="34" charset="0"/>
              </a:rPr>
              <a:t>Empirical estimation strategy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0607" y="355003"/>
                <a:ext cx="8842786" cy="5099124"/>
              </a:xfrm>
            </p:spPr>
            <p:txBody>
              <a:bodyPr>
                <a:normAutofit lnSpcReduction="10000"/>
              </a:bodyPr>
              <a:lstStyle/>
              <a:p>
                <a:pPr algn="just">
                  <a:buFont typeface="Wingdings" panose="05000000000000000000" pitchFamily="2" charset="2"/>
                  <a:buChar char="Ø"/>
                </a:pPr>
                <a:endParaRPr lang="en-US" dirty="0"/>
              </a:p>
              <a:p>
                <a:pPr algn="just">
                  <a:buFont typeface="Wingdings" panose="05000000000000000000" pitchFamily="2" charset="2"/>
                  <a:buChar char="Ø"/>
                </a:pPr>
                <a:r>
                  <a:rPr lang="en-US" dirty="0"/>
                  <a:t>We explored the appropriateness of both random and fixed effect models by conducting the </a:t>
                </a:r>
                <a:r>
                  <a:rPr lang="en-US" dirty="0" err="1"/>
                  <a:t>Hausman</a:t>
                </a:r>
                <a:r>
                  <a:rPr lang="en-US" dirty="0"/>
                  <a:t> post estimation test.</a:t>
                </a:r>
              </a:p>
              <a:p>
                <a:pPr marL="0" indent="0" algn="just">
                  <a:buNone/>
                </a:pPr>
                <a:r>
                  <a:rPr lang="en-US" dirty="0"/>
                  <a:t> </a:t>
                </a:r>
              </a:p>
              <a:p>
                <a:pPr algn="just">
                  <a:buFont typeface="Wingdings" panose="05000000000000000000" pitchFamily="2" charset="2"/>
                  <a:buChar char="Ø"/>
                </a:pPr>
                <a:r>
                  <a:rPr lang="en-US" dirty="0"/>
                  <a:t>H0: individual effects are uncorrelated with any </a:t>
                </a:r>
                <a:r>
                  <a:rPr lang="en-US" dirty="0" err="1"/>
                  <a:t>regressor</a:t>
                </a:r>
                <a:r>
                  <a:rPr lang="en-US" dirty="0"/>
                  <a:t> in the model </a:t>
                </a:r>
              </a:p>
              <a:p>
                <a:pPr algn="just">
                  <a:buFont typeface="Wingdings" panose="05000000000000000000" pitchFamily="2" charset="2"/>
                  <a:buChar char="Ø"/>
                </a:pPr>
                <a:r>
                  <a:rPr lang="en-US" dirty="0"/>
                  <a:t>H1: individual effects are significantly correlated with at least one </a:t>
                </a:r>
                <a:r>
                  <a:rPr lang="en-US" dirty="0" err="1"/>
                  <a:t>regressor</a:t>
                </a:r>
                <a:r>
                  <a:rPr lang="en-US" dirty="0"/>
                  <a:t> in the mode (</a:t>
                </a:r>
                <a:r>
                  <a:rPr lang="en-US" dirty="0" err="1"/>
                  <a:t>Hausman</a:t>
                </a:r>
                <a:r>
                  <a:rPr lang="en-US" dirty="0"/>
                  <a:t>, 1978; Park, 2011).</a:t>
                </a:r>
              </a:p>
              <a:p>
                <a:pPr marL="0" indent="0" algn="just">
                  <a:buNone/>
                </a:pPr>
                <a:endParaRPr lang="en-US" dirty="0"/>
              </a:p>
              <a:p>
                <a:pPr algn="just">
                  <a:buFont typeface="Wingdings" panose="05000000000000000000" pitchFamily="2" charset="2"/>
                  <a:buChar char="Ø"/>
                </a:pPr>
                <a:r>
                  <a:rPr lang="en-US" dirty="0"/>
                  <a:t>The test suggested that the estimates of the random effect model must be preferred to those of the fixed effect.</a:t>
                </a:r>
              </a:p>
              <a:p>
                <a:pPr marL="0" indent="0" algn="just">
                  <a:buNone/>
                </a:pPr>
                <a:endParaRPr lang="en-GB" dirty="0"/>
              </a:p>
              <a:p>
                <a:pPr marL="0" indent="0" algn="just">
                  <a:buNone/>
                </a:pPr>
                <a:endParaRPr lang="en-GB" dirty="0"/>
              </a:p>
              <a:p>
                <a:pPr algn="just">
                  <a:buFont typeface="Wingdings" panose="05000000000000000000" pitchFamily="2" charset="2"/>
                  <a:buChar char="Ø"/>
                </a:pP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0</m:t>
                        </m:r>
                      </m:sub>
                    </m:sSub>
                  </m:oMath>
                </a14:m>
                <a:r>
                  <a:rPr lang="en-GB" dirty="0"/>
                  <a:t> is the constant term,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𝜇</m:t>
                        </m:r>
                      </m:e>
                      <m:sub>
                        <m:r>
                          <a:rPr lang="en-GB" i="1">
                            <a:latin typeface="Cambria Math" panose="02040503050406030204" pitchFamily="18" charset="0"/>
                          </a:rPr>
                          <m:t>𝑖𝑡</m:t>
                        </m:r>
                      </m:sub>
                    </m:sSub>
                  </m:oMath>
                </a14:m>
                <a:r>
                  <a:rPr lang="en-GB" dirty="0"/>
                  <a:t> is the between entity error, and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𝑖𝑡</m:t>
                        </m:r>
                      </m:sub>
                    </m:sSub>
                  </m:oMath>
                </a14:m>
                <a:r>
                  <a:rPr lang="en-GB" dirty="0"/>
                  <a:t> is the within entity error, ,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𝐵</m:t>
                        </m:r>
                      </m:e>
                      <m:sub>
                        <m:r>
                          <a:rPr lang="en-GB" i="1">
                            <a:latin typeface="Cambria Math" panose="02040503050406030204" pitchFamily="18" charset="0"/>
                          </a:rPr>
                          <m:t>1</m:t>
                        </m:r>
                      </m:sub>
                    </m:sSub>
                  </m:oMath>
                </a14:m>
                <a:r>
                  <a:rPr lang="en-GB" dirty="0"/>
                  <a:t> is the vector of the coefficients and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𝑖𝑡</m:t>
                        </m:r>
                      </m:sub>
                    </m:sSub>
                  </m:oMath>
                </a14:m>
                <a:r>
                  <a:rPr lang="en-GB" dirty="0"/>
                  <a:t> is the vector of the explanatory variables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0607" y="355003"/>
                <a:ext cx="8842786" cy="5099124"/>
              </a:xfrm>
              <a:blipFill rotWithShape="0">
                <a:blip r:embed="rId2"/>
                <a:stretch>
                  <a:fillRect l="-690" r="-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11972" y="3614352"/>
                <a:ext cx="7003228" cy="517065"/>
              </a:xfrm>
              <a:prstGeom prst="rect">
                <a:avLst/>
              </a:prstGeom>
            </p:spPr>
            <p:txBody>
              <a:bodyPr wrap="square">
                <a:spAutoFit/>
              </a:bodyPr>
              <a:lstStyle/>
              <a:p>
                <a:pPr algn="just">
                  <a:lnSpc>
                    <a:spcPct val="115000"/>
                  </a:lnSpc>
                  <a:spcAft>
                    <a:spcPts val="0"/>
                  </a:spcAft>
                </a:pPr>
                <a14:m>
                  <m:oMath xmlns:m="http://schemas.openxmlformats.org/officeDocument/2006/math">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en-GB" sz="24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GB" sz="2400" i="1">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en-GB"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GB" sz="24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GB" sz="2400" i="1">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en-GB"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en-GB" sz="24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n-GB"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i="1">
                            <a:effectLst/>
                            <a:latin typeface="Cambria Math" panose="02040503050406030204" pitchFamily="18" charset="0"/>
                            <a:ea typeface="Calibri" panose="020F0502020204030204" pitchFamily="34" charset="0"/>
                            <a:cs typeface="Times New Roman" panose="02020603050405020304" pitchFamily="18" charset="0"/>
                          </a:rPr>
                          <m:t>𝜇</m:t>
                        </m:r>
                      </m:e>
                      <m:sub>
                        <m:r>
                          <a:rPr lang="en-GB" sz="2400" i="1">
                            <a:effectLst/>
                            <a:latin typeface="Cambria Math" panose="02040503050406030204" pitchFamily="18" charset="0"/>
                            <a:ea typeface="Calibri" panose="020F0502020204030204" pitchFamily="34" charset="0"/>
                            <a:cs typeface="Times New Roman" panose="02020603050405020304" pitchFamily="18" charset="0"/>
                          </a:rPr>
                          <m:t>𝑖𝑡</m:t>
                        </m:r>
                      </m:sub>
                    </m:sSub>
                    <m:r>
                      <a:rPr lang="en-GB"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i="1">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sz="2400" i="1">
                            <a:effectLst/>
                            <a:latin typeface="Cambria Math" panose="02040503050406030204" pitchFamily="18" charset="0"/>
                            <a:ea typeface="Calibri" panose="020F0502020204030204" pitchFamily="34" charset="0"/>
                            <a:cs typeface="Times New Roman" panose="02020603050405020304" pitchFamily="18" charset="0"/>
                          </a:rPr>
                          <m:t>𝑖𝑡</m:t>
                        </m:r>
                      </m:sub>
                    </m:sSub>
                  </m:oMath>
                </a14:m>
                <a:r>
                  <a:rPr lang="en-GB" sz="2400" dirty="0">
                    <a:effectLst/>
                    <a:latin typeface="Arial" panose="020B0604020202020204" pitchFamily="34" charset="0"/>
                    <a:ea typeface="Times New Roman" panose="02020603050405020304" pitchFamily="18" charset="0"/>
                    <a:cs typeface="Arial" panose="020B0604020202020204" pitchFamily="34" charset="0"/>
                  </a:rPr>
                  <a:t>                         (1)</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11972" y="3614352"/>
                <a:ext cx="7003228" cy="517065"/>
              </a:xfrm>
              <a:prstGeom prst="rect">
                <a:avLst/>
              </a:prstGeom>
              <a:blipFill rotWithShape="0">
                <a:blip r:embed="rId3"/>
                <a:stretch>
                  <a:fillRect l="-174" t="-4706" b="-20000"/>
                </a:stretch>
              </a:blipFill>
            </p:spPr>
            <p:txBody>
              <a:bodyPr/>
              <a:lstStyle/>
              <a:p>
                <a:r>
                  <a:rPr lang="en-GB">
                    <a:noFill/>
                  </a:rPr>
                  <a:t> </a:t>
                </a:r>
              </a:p>
            </p:txBody>
          </p:sp>
        </mc:Fallback>
      </mc:AlternateContent>
    </p:spTree>
    <p:extLst>
      <p:ext uri="{BB962C8B-B14F-4D97-AF65-F5344CB8AC3E}">
        <p14:creationId xmlns:p14="http://schemas.microsoft.com/office/powerpoint/2010/main" val="56787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526" y="129093"/>
            <a:ext cx="5895190" cy="301213"/>
          </a:xfrm>
        </p:spPr>
        <p:txBody>
          <a:bodyPr>
            <a:noAutofit/>
          </a:bodyPr>
          <a:lstStyle/>
          <a:p>
            <a:pPr algn="ctr"/>
            <a:r>
              <a:rPr lang="en-GB" sz="2400" b="1" dirty="0">
                <a:latin typeface="Arial" panose="020B0604020202020204" pitchFamily="34" charset="0"/>
                <a:cs typeface="Arial" panose="020B0604020202020204" pitchFamily="34" charset="0"/>
              </a:rPr>
              <a:t>Empirical estimation strategy </a:t>
            </a:r>
            <a:r>
              <a:rPr lang="en-GB" sz="2400" b="1" dirty="0" err="1">
                <a:latin typeface="Arial" panose="020B0604020202020204" pitchFamily="34" charset="0"/>
                <a:cs typeface="Arial" panose="020B0604020202020204" pitchFamily="34" charset="0"/>
              </a:rPr>
              <a:t>cont</a:t>
            </a:r>
            <a:r>
              <a:rPr lang="en-GB" sz="2400" b="1"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 y="537883"/>
                <a:ext cx="9068696" cy="4851698"/>
              </a:xfrm>
            </p:spPr>
            <p:txBody>
              <a:bodyPr>
                <a:normAutofit/>
              </a:bodyPr>
              <a:lstStyle/>
              <a:p>
                <a:pPr>
                  <a:buFont typeface="Wingdings" panose="05000000000000000000" pitchFamily="2" charset="2"/>
                  <a:buChar char="Ø"/>
                </a:pPr>
                <a:r>
                  <a:rPr lang="en-US" dirty="0"/>
                  <a:t>From equation 1, the empirical estimation model can be specified as:</a:t>
                </a:r>
              </a:p>
              <a:p>
                <a:pPr>
                  <a:buFont typeface="Wingdings" panose="05000000000000000000" pitchFamily="2" charset="2"/>
                  <a:buChar char="Ø"/>
                </a:pP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𝐼𝐹𝑂</m:t>
                        </m:r>
                      </m:e>
                      <m:sub>
                        <m:r>
                          <a:rPr lang="en-GB" i="1">
                            <a:latin typeface="Cambria Math" panose="02040503050406030204" pitchFamily="18" charset="0"/>
                          </a:rPr>
                          <m:t>𝑖𝑡</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1</m:t>
                        </m:r>
                      </m:sub>
                    </m:sSub>
                    <m:sSub>
                      <m:sSubPr>
                        <m:ctrlPr>
                          <a:rPr lang="en-US" i="1">
                            <a:latin typeface="Cambria Math" panose="02040503050406030204" pitchFamily="18" charset="0"/>
                          </a:rPr>
                        </m:ctrlPr>
                      </m:sSubPr>
                      <m:e>
                        <m:r>
                          <a:rPr lang="en-GB" i="1">
                            <a:latin typeface="Cambria Math" panose="02040503050406030204" pitchFamily="18" charset="0"/>
                          </a:rPr>
                          <m:t>𝐶𝑐𝑜𝑛𝑡𝑟𝑜𝑙</m:t>
                        </m:r>
                      </m:e>
                      <m:sub>
                        <m:r>
                          <a:rPr lang="en-GB" i="1">
                            <a:latin typeface="Cambria Math" panose="02040503050406030204" pitchFamily="18" charset="0"/>
                          </a:rPr>
                          <m:t>𝑖𝑡</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2</m:t>
                        </m:r>
                      </m:sub>
                    </m:sSub>
                    <m:sSub>
                      <m:sSubPr>
                        <m:ctrlPr>
                          <a:rPr lang="en-US" i="1">
                            <a:latin typeface="Cambria Math" panose="02040503050406030204" pitchFamily="18" charset="0"/>
                          </a:rPr>
                        </m:ctrlPr>
                      </m:sSubPr>
                      <m:e>
                        <m:r>
                          <a:rPr lang="en-GB" i="1">
                            <a:latin typeface="Cambria Math" panose="02040503050406030204" pitchFamily="18" charset="0"/>
                          </a:rPr>
                          <m:t>𝑃𝑠𝑡𝑎𝑏𝑖𝑙𝑖𝑡𝑦</m:t>
                        </m:r>
                      </m:e>
                      <m:sub>
                        <m:r>
                          <a:rPr lang="en-GB" i="1">
                            <a:latin typeface="Cambria Math" panose="02040503050406030204" pitchFamily="18" charset="0"/>
                          </a:rPr>
                          <m:t>𝑖𝑡</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3</m:t>
                        </m:r>
                      </m:sub>
                    </m:sSub>
                    <m:sSub>
                      <m:sSubPr>
                        <m:ctrlPr>
                          <a:rPr lang="en-US" i="1">
                            <a:latin typeface="Cambria Math" panose="02040503050406030204" pitchFamily="18" charset="0"/>
                          </a:rPr>
                        </m:ctrlPr>
                      </m:sSubPr>
                      <m:e>
                        <m:r>
                          <a:rPr lang="en-GB" i="1">
                            <a:latin typeface="Cambria Math" panose="02040503050406030204" pitchFamily="18" charset="0"/>
                          </a:rPr>
                          <m:t>𝑇𝑟𝑎𝑡𝑖𝑛𝑔</m:t>
                        </m:r>
                      </m:e>
                      <m:sub>
                        <m:r>
                          <a:rPr lang="en-GB" i="1">
                            <a:latin typeface="Cambria Math" panose="02040503050406030204" pitchFamily="18" charset="0"/>
                          </a:rPr>
                          <m:t>𝑖𝑡</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4</m:t>
                        </m:r>
                      </m:sub>
                    </m:sSub>
                    <m:sSub>
                      <m:sSubPr>
                        <m:ctrlPr>
                          <a:rPr lang="en-US" i="1">
                            <a:latin typeface="Cambria Math" panose="02040503050406030204" pitchFamily="18" charset="0"/>
                          </a:rPr>
                        </m:ctrlPr>
                      </m:sSubPr>
                      <m:e>
                        <m:r>
                          <a:rPr lang="en-GB" i="1">
                            <a:latin typeface="Cambria Math" panose="02040503050406030204" pitchFamily="18" charset="0"/>
                          </a:rPr>
                          <m:t>𝐹𝑆𝑅</m:t>
                        </m:r>
                      </m:e>
                      <m:sub>
                        <m:r>
                          <a:rPr lang="en-GB" i="1">
                            <a:latin typeface="Cambria Math" panose="02040503050406030204" pitchFamily="18" charset="0"/>
                          </a:rPr>
                          <m:t>𝑖𝑡</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5</m:t>
                        </m:r>
                      </m:sub>
                    </m:sSub>
                    <m:sSub>
                      <m:sSubPr>
                        <m:ctrlPr>
                          <a:rPr lang="en-US" i="1">
                            <a:latin typeface="Cambria Math" panose="02040503050406030204" pitchFamily="18" charset="0"/>
                          </a:rPr>
                        </m:ctrlPr>
                      </m:sSubPr>
                      <m:e>
                        <m:r>
                          <a:rPr lang="en-GB" i="1">
                            <a:latin typeface="Cambria Math" panose="02040503050406030204" pitchFamily="18" charset="0"/>
                          </a:rPr>
                          <m:t>𝐹𝐷𝐼</m:t>
                        </m:r>
                      </m:e>
                      <m:sub>
                        <m:r>
                          <a:rPr lang="en-GB" i="1">
                            <a:latin typeface="Cambria Math" panose="02040503050406030204" pitchFamily="18" charset="0"/>
                          </a:rPr>
                          <m:t>𝑖𝑡</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6</m:t>
                        </m:r>
                      </m:sub>
                    </m:sSub>
                    <m:sSub>
                      <m:sSubPr>
                        <m:ctrlPr>
                          <a:rPr lang="en-US" i="1">
                            <a:latin typeface="Cambria Math" panose="02040503050406030204" pitchFamily="18" charset="0"/>
                          </a:rPr>
                        </m:ctrlPr>
                      </m:sSubPr>
                      <m:e>
                        <m:r>
                          <a:rPr lang="en-GB" i="1">
                            <a:latin typeface="Cambria Math" panose="02040503050406030204" pitchFamily="18" charset="0"/>
                          </a:rPr>
                          <m:t>𝐸𝑥𝑐h𝑎𝑛𝑔𝑒𝑟𝑎𝑡𝑒</m:t>
                        </m:r>
                      </m:e>
                      <m:sub>
                        <m:r>
                          <a:rPr lang="en-GB" i="1">
                            <a:latin typeface="Cambria Math" panose="02040503050406030204" pitchFamily="18" charset="0"/>
                          </a:rPr>
                          <m:t>𝑖𝑡</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7</m:t>
                        </m:r>
                      </m:sub>
                    </m:sSub>
                    <m:sSub>
                      <m:sSubPr>
                        <m:ctrlPr>
                          <a:rPr lang="en-US" i="1">
                            <a:latin typeface="Cambria Math" panose="02040503050406030204" pitchFamily="18" charset="0"/>
                          </a:rPr>
                        </m:ctrlPr>
                      </m:sSubPr>
                      <m:e>
                        <m:r>
                          <a:rPr lang="en-GB" i="1">
                            <a:latin typeface="Cambria Math" panose="02040503050406030204" pitchFamily="18" charset="0"/>
                          </a:rPr>
                          <m:t>𝐼𝑛𝑓𝑙𝑎𝑡𝑖𝑜𝑛</m:t>
                        </m:r>
                      </m:e>
                      <m:sub>
                        <m:r>
                          <a:rPr lang="en-GB" i="1">
                            <a:latin typeface="Cambria Math" panose="02040503050406030204" pitchFamily="18" charset="0"/>
                          </a:rPr>
                          <m:t>𝑖𝑡</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𝜇</m:t>
                        </m:r>
                      </m:e>
                      <m:sub>
                        <m:r>
                          <a:rPr lang="en-GB" i="1">
                            <a:latin typeface="Cambria Math" panose="02040503050406030204" pitchFamily="18" charset="0"/>
                          </a:rPr>
                          <m:t>𝑖𝑡</m:t>
                        </m:r>
                      </m:sub>
                    </m:sSub>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𝑖𝑡</m:t>
                        </m:r>
                      </m:sub>
                    </m:sSub>
                  </m:oMath>
                </a14:m>
                <a:r>
                  <a:rPr lang="en-GB" dirty="0"/>
                  <a:t>                     (2)</a:t>
                </a:r>
                <a:endParaRPr lang="en-US" dirty="0"/>
              </a:p>
              <a:p>
                <a:pPr marL="0" indent="0">
                  <a:buNone/>
                </a:pPr>
                <a:endParaRPr lang="en-GB" dirty="0"/>
              </a:p>
              <a:p>
                <a:pPr>
                  <a:buFont typeface="Wingdings" panose="05000000000000000000" pitchFamily="2" charset="2"/>
                  <a:buChar char="Ø"/>
                </a:pP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1</m:t>
                        </m:r>
                      </m:sub>
                    </m:sSub>
                    <m:r>
                      <a:rPr lang="en-GB" i="1">
                        <a:latin typeface="Cambria Math" panose="02040503050406030204" pitchFamily="18" charset="0"/>
                      </a:rPr>
                      <m:t>&lt;0</m:t>
                    </m:r>
                  </m:oMath>
                </a14:m>
                <a:r>
                  <a:rPr lang="en-GB" dirty="0"/>
                  <a:t>,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2</m:t>
                        </m:r>
                      </m:sub>
                    </m:sSub>
                    <m:r>
                      <a:rPr lang="en-GB" i="1">
                        <a:latin typeface="Cambria Math" panose="02040503050406030204" pitchFamily="18" charset="0"/>
                      </a:rPr>
                      <m:t>&lt;0</m:t>
                    </m:r>
                  </m:oMath>
                </a14:m>
                <a:r>
                  <a:rPr lang="en-GB" dirty="0"/>
                  <a:t>,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3</m:t>
                        </m:r>
                      </m:sub>
                    </m:sSub>
                    <m:r>
                      <a:rPr lang="en-GB" i="1">
                        <a:latin typeface="Cambria Math" panose="02040503050406030204" pitchFamily="18" charset="0"/>
                      </a:rPr>
                      <m:t>&lt;0</m:t>
                    </m:r>
                  </m:oMath>
                </a14:m>
                <a:r>
                  <a:rPr lang="en-GB" dirty="0"/>
                  <a:t>,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4</m:t>
                        </m:r>
                      </m:sub>
                    </m:sSub>
                    <m:r>
                      <a:rPr lang="en-GB" i="1">
                        <a:latin typeface="Cambria Math" panose="02040503050406030204" pitchFamily="18" charset="0"/>
                      </a:rPr>
                      <m:t>&lt;0</m:t>
                    </m:r>
                  </m:oMath>
                </a14:m>
                <a:r>
                  <a:rPr lang="en-GB" dirty="0"/>
                  <a:t>,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5</m:t>
                        </m:r>
                      </m:sub>
                    </m:sSub>
                    <m:r>
                      <a:rPr lang="en-GB" i="1">
                        <a:latin typeface="Cambria Math" panose="02040503050406030204" pitchFamily="18" charset="0"/>
                      </a:rPr>
                      <m:t>&gt;0</m:t>
                    </m:r>
                  </m:oMath>
                </a14:m>
                <a:r>
                  <a:rPr lang="en-GB" dirty="0"/>
                  <a:t>, </a:t>
                </a:r>
                <a14:m>
                  <m:oMath xmlns:m="http://schemas.openxmlformats.org/officeDocument/2006/math">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6</m:t>
                        </m:r>
                      </m:sub>
                    </m:sSub>
                    <m:r>
                      <a:rPr lang="en-GB" i="1">
                        <a:latin typeface="Cambria Math" panose="02040503050406030204" pitchFamily="18" charset="0"/>
                      </a:rPr>
                      <m:t>&gt;0</m:t>
                    </m:r>
                  </m:oMath>
                </a14:m>
                <a:r>
                  <a:rPr lang="en-GB" dirty="0"/>
                  <a:t> and </a:t>
                </a:r>
                <a14:m>
                  <m:oMath xmlns:m="http://schemas.openxmlformats.org/officeDocument/2006/math">
                    <m:r>
                      <a:rPr lang="en-GB" i="1">
                        <a:latin typeface="Cambria Math" panose="02040503050406030204" pitchFamily="18" charset="0"/>
                      </a:rPr>
                      <m:t> </m:t>
                    </m:r>
                    <m:sSub>
                      <m:sSubPr>
                        <m:ctrlPr>
                          <a:rPr lang="en-US"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7</m:t>
                        </m:r>
                      </m:sub>
                    </m:sSub>
                    <m:r>
                      <a:rPr lang="en-GB" i="1">
                        <a:latin typeface="Cambria Math" panose="02040503050406030204" pitchFamily="18" charset="0"/>
                      </a:rPr>
                      <m:t>&gt;0</m:t>
                    </m:r>
                  </m:oMath>
                </a14:m>
                <a:endParaRPr lang="en-US" dirty="0"/>
              </a:p>
              <a:p>
                <a:pPr>
                  <a:buFont typeface="Wingdings" panose="05000000000000000000" pitchFamily="2" charset="2"/>
                  <a:buChar char="Ø"/>
                </a:pPr>
                <a:endParaRPr lang="en-GB" dirty="0"/>
              </a:p>
              <a:p>
                <a:pPr>
                  <a:buFont typeface="Wingdings" panose="05000000000000000000" pitchFamily="2" charset="2"/>
                  <a:buChar char="Ø"/>
                </a:pPr>
                <a:r>
                  <a:rPr lang="en-GB" dirty="0"/>
                  <a:t> </a:t>
                </a:r>
                <a14:m>
                  <m:oMath xmlns:m="http://schemas.openxmlformats.org/officeDocument/2006/math">
                    <m:r>
                      <a:rPr lang="en-GB" i="1">
                        <a:latin typeface="Cambria Math" panose="02040503050406030204" pitchFamily="18" charset="0"/>
                      </a:rPr>
                      <m:t>𝐼𝐹</m:t>
                    </m:r>
                  </m:oMath>
                </a14:m>
                <a:r>
                  <a:rPr lang="en-GB" dirty="0"/>
                  <a:t>represents illicit financial outflows, </a:t>
                </a:r>
                <a14:m>
                  <m:oMath xmlns:m="http://schemas.openxmlformats.org/officeDocument/2006/math">
                    <m:r>
                      <a:rPr lang="en-GB" i="1">
                        <a:latin typeface="Cambria Math" panose="02040503050406030204" pitchFamily="18" charset="0"/>
                      </a:rPr>
                      <m:t>𝐶𝑐𝑜𝑛𝑡𝑟𝑜𝑙</m:t>
                    </m:r>
                  </m:oMath>
                </a14:m>
                <a:r>
                  <a:rPr lang="en-GB" dirty="0"/>
                  <a:t> represent corruption control, </a:t>
                </a:r>
                <a14:m>
                  <m:oMath xmlns:m="http://schemas.openxmlformats.org/officeDocument/2006/math">
                    <m:r>
                      <a:rPr lang="en-GB" i="1">
                        <a:latin typeface="Cambria Math" panose="02040503050406030204" pitchFamily="18" charset="0"/>
                      </a:rPr>
                      <m:t>𝑃𝑠𝑡𝑎𝑏𝑖𝑙𝑖𝑡𝑦</m:t>
                    </m:r>
                  </m:oMath>
                </a14:m>
                <a:r>
                  <a:rPr lang="en-GB" dirty="0"/>
                  <a:t> is political stability, </a:t>
                </a:r>
                <a14:m>
                  <m:oMath xmlns:m="http://schemas.openxmlformats.org/officeDocument/2006/math">
                    <m:r>
                      <a:rPr lang="en-GB" i="1">
                        <a:latin typeface="Cambria Math" panose="02040503050406030204" pitchFamily="18" charset="0"/>
                      </a:rPr>
                      <m:t>𝑇𝑟𝑎𝑡𝑖𝑛𝑔</m:t>
                    </m:r>
                  </m:oMath>
                </a14:m>
                <a:r>
                  <a:rPr lang="en-GB" dirty="0"/>
                  <a:t> represents trade rating of the country in question, </a:t>
                </a:r>
                <a14:m>
                  <m:oMath xmlns:m="http://schemas.openxmlformats.org/officeDocument/2006/math">
                    <m:r>
                      <a:rPr lang="en-GB" i="1">
                        <a:latin typeface="Cambria Math" panose="02040503050406030204" pitchFamily="18" charset="0"/>
                      </a:rPr>
                      <m:t>𝐹𝑆𝑅</m:t>
                    </m:r>
                  </m:oMath>
                </a14:m>
                <a:r>
                  <a:rPr lang="en-GB" dirty="0"/>
                  <a:t> is the financial sector rating, </a:t>
                </a:r>
                <a14:m>
                  <m:oMath xmlns:m="http://schemas.openxmlformats.org/officeDocument/2006/math">
                    <m:r>
                      <a:rPr lang="en-GB" i="1">
                        <a:latin typeface="Cambria Math" panose="02040503050406030204" pitchFamily="18" charset="0"/>
                      </a:rPr>
                      <m:t>𝐸𝑥𝑐h𝑎𝑛𝑔𝑒𝑟𝑎𝑡𝑒</m:t>
                    </m:r>
                  </m:oMath>
                </a14:m>
                <a:r>
                  <a:rPr lang="en-GB" dirty="0"/>
                  <a:t> and </a:t>
                </a:r>
                <a14:m>
                  <m:oMath xmlns:m="http://schemas.openxmlformats.org/officeDocument/2006/math">
                    <m:r>
                      <a:rPr lang="en-GB" i="1">
                        <a:latin typeface="Cambria Math" panose="02040503050406030204" pitchFamily="18" charset="0"/>
                      </a:rPr>
                      <m:t>𝐼𝑛𝑓𝑙𝑎𝑡𝑖𝑜𝑛</m:t>
                    </m:r>
                  </m:oMath>
                </a14:m>
                <a:endParaRPr lang="en-GB" dirty="0"/>
              </a:p>
              <a:p>
                <a:pPr marL="0" indent="0">
                  <a:buNone/>
                </a:pPr>
                <a:endParaRPr lang="en-GB" dirty="0"/>
              </a:p>
              <a:p>
                <a:pPr algn="just">
                  <a:buFont typeface="Wingdings" panose="05000000000000000000" pitchFamily="2" charset="2"/>
                  <a:buChar char="Ø"/>
                </a:pPr>
                <a:r>
                  <a:rPr lang="en-US" dirty="0"/>
                  <a:t>Theoretically underpinned by the investment diversion theory which holds that capital flight is influenced by two sets of forces- macro economic and political uncertainty in developing countries and better investment opportunities in developed countries (</a:t>
                </a:r>
                <a:r>
                  <a:rPr lang="en-US" dirty="0" err="1"/>
                  <a:t>Vukenkeng</a:t>
                </a:r>
                <a:r>
                  <a:rPr lang="en-US" dirty="0"/>
                  <a:t> &amp; </a:t>
                </a:r>
                <a:r>
                  <a:rPr lang="en-US" dirty="0" err="1"/>
                  <a:t>Mukete</a:t>
                </a:r>
                <a:r>
                  <a:rPr lang="en-US" dirty="0"/>
                  <a:t>, 2016).</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 y="537883"/>
                <a:ext cx="9068696" cy="4851698"/>
              </a:xfrm>
              <a:blipFill rotWithShape="0">
                <a:blip r:embed="rId2"/>
                <a:stretch>
                  <a:fillRect l="-672" t="-1382" r="-1411" b="-2136"/>
                </a:stretch>
              </a:blipFill>
            </p:spPr>
            <p:txBody>
              <a:bodyPr/>
              <a:lstStyle/>
              <a:p>
                <a:r>
                  <a:rPr lang="en-GB">
                    <a:noFill/>
                  </a:rPr>
                  <a:t> </a:t>
                </a:r>
              </a:p>
            </p:txBody>
          </p:sp>
        </mc:Fallback>
      </mc:AlternateContent>
    </p:spTree>
    <p:extLst>
      <p:ext uri="{BB962C8B-B14F-4D97-AF65-F5344CB8AC3E}">
        <p14:creationId xmlns:p14="http://schemas.microsoft.com/office/powerpoint/2010/main" val="18676925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AT_1920x1200.pptx" id="{648D9974-304F-424E-9405-26CCFAA55B5D}" vid="{BC5BA298-5926-4F4F-98B5-DA7AE88C0C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Powerpoint_1920x1200</Template>
  <TotalTime>1333</TotalTime>
  <Words>1721</Words>
  <Application>Microsoft Office PowerPoint</Application>
  <PresentationFormat>On-screen Show (16:10)</PresentationFormat>
  <Paragraphs>147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Algerian</vt:lpstr>
      <vt:lpstr>Arial</vt:lpstr>
      <vt:lpstr>Calibri</vt:lpstr>
      <vt:lpstr>Calibri Light</vt:lpstr>
      <vt:lpstr>Cambria Math</vt:lpstr>
      <vt:lpstr>Times New Roman</vt:lpstr>
      <vt:lpstr>Wingdings</vt:lpstr>
      <vt:lpstr>Office Theme</vt:lpstr>
      <vt:lpstr>                      Corruption, political stability and illicit financial outflows in Sub-Saharan Africa</vt:lpstr>
      <vt:lpstr>Outline of the presentation</vt:lpstr>
      <vt:lpstr>Introduction and objective</vt:lpstr>
      <vt:lpstr> Introduction and objective continued</vt:lpstr>
      <vt:lpstr>Introduction and objective continued</vt:lpstr>
      <vt:lpstr>Methodology and data</vt:lpstr>
      <vt:lpstr>Methodology and data cont..</vt:lpstr>
      <vt:lpstr>Empirical estimation strategy</vt:lpstr>
      <vt:lpstr>Empirical estimation strategy cont…..</vt:lpstr>
      <vt:lpstr>Results and discussion</vt:lpstr>
      <vt:lpstr>Results and discussion cont….</vt:lpstr>
      <vt:lpstr>Results and discussion cont….</vt:lpstr>
      <vt:lpstr>Results and discussion cont….</vt:lpstr>
      <vt:lpstr>Results and discussion cont….</vt:lpstr>
      <vt:lpstr>Results and discussion cont….</vt:lpstr>
      <vt:lpstr>Policy recommendation</vt:lpstr>
      <vt:lpstr>Regression estimates</vt:lpstr>
      <vt:lpstr>Regression estimates cont…..</vt:lpstr>
      <vt:lpstr>Results and discussion continued</vt:lpstr>
      <vt:lpstr>Regression estimates cont…</vt:lpstr>
      <vt:lpstr>Regression estimates cont…</vt:lpstr>
      <vt:lpstr>Regression estimates cont…</vt:lpstr>
    </vt:vector>
  </TitlesOfParts>
  <Company>North-West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Karki, Arshia</cp:lastModifiedBy>
  <cp:revision>133</cp:revision>
  <dcterms:created xsi:type="dcterms:W3CDTF">2017-08-25T09:01:29Z</dcterms:created>
  <dcterms:modified xsi:type="dcterms:W3CDTF">2018-11-16T15:52:50Z</dcterms:modified>
</cp:coreProperties>
</file>