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4" r:id="rId7"/>
    <p:sldId id="289" r:id="rId8"/>
    <p:sldId id="281" r:id="rId9"/>
    <p:sldId id="282" r:id="rId10"/>
    <p:sldId id="283" r:id="rId11"/>
    <p:sldId id="284" r:id="rId12"/>
    <p:sldId id="265" r:id="rId13"/>
    <p:sldId id="266" r:id="rId14"/>
    <p:sldId id="267" r:id="rId15"/>
    <p:sldId id="272" r:id="rId16"/>
    <p:sldId id="276" r:id="rId17"/>
    <p:sldId id="277" r:id="rId18"/>
    <p:sldId id="273" r:id="rId19"/>
    <p:sldId id="274" r:id="rId20"/>
    <p:sldId id="268" r:id="rId21"/>
    <p:sldId id="269" r:id="rId22"/>
    <p:sldId id="288" r:id="rId23"/>
    <p:sldId id="290" r:id="rId24"/>
    <p:sldId id="270" r:id="rId25"/>
    <p:sldId id="280" r:id="rId26"/>
    <p:sldId id="279" r:id="rId27"/>
    <p:sldId id="287" r:id="rId28"/>
    <p:sldId id="286" r:id="rId29"/>
    <p:sldId id="285" r:id="rId30"/>
    <p:sldId id="271"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p:cViewPr varScale="1">
        <p:scale>
          <a:sx n="67" d="100"/>
          <a:sy n="67" d="100"/>
        </p:scale>
        <p:origin x="7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071F-2690-4FE3-A40A-6AC1E9FBC5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89B8D7-C33F-4AF5-B4F4-5B5E2F4D24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7CCBE0-F0F9-400B-88CE-C8BE291E6321}"/>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5" name="Footer Placeholder 4">
            <a:extLst>
              <a:ext uri="{FF2B5EF4-FFF2-40B4-BE49-F238E27FC236}">
                <a16:creationId xmlns:a16="http://schemas.microsoft.com/office/drawing/2014/main" id="{432CE99B-62B0-4304-92D6-4BAC993608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F7D75-40EA-4764-8B1E-EF0EC912DBA1}"/>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1961603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4107-7035-4DF2-81CA-E31C5164A9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E7FC54-A04A-40A8-8D85-5D74F941F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F74B3E-B4BD-444E-8134-DCC2C407E194}"/>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5" name="Footer Placeholder 4">
            <a:extLst>
              <a:ext uri="{FF2B5EF4-FFF2-40B4-BE49-F238E27FC236}">
                <a16:creationId xmlns:a16="http://schemas.microsoft.com/office/drawing/2014/main" id="{6249723A-20BD-41E5-BE33-75873BBC4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0B470-1A78-4CE8-8B48-1803A6F5C2C3}"/>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151831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C3DDEF-1439-42BE-97D6-4034B6E904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E2EA3-F6DC-4B70-9EDE-0C9D57C84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58C9FF-D7C4-4C30-9123-7E1B11D4CC8D}"/>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5" name="Footer Placeholder 4">
            <a:extLst>
              <a:ext uri="{FF2B5EF4-FFF2-40B4-BE49-F238E27FC236}">
                <a16:creationId xmlns:a16="http://schemas.microsoft.com/office/drawing/2014/main" id="{A2E21296-140F-40F7-B20D-B23CDDF2A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9C778-5947-4789-973B-5F8AE29713C6}"/>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122064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14D7-DE92-4CE4-A41D-D7CB76C5A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574F5-F6B2-4644-97C9-99F070CC36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22910-BBBD-4695-A8D9-FDBE8DDB84DD}"/>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5" name="Footer Placeholder 4">
            <a:extLst>
              <a:ext uri="{FF2B5EF4-FFF2-40B4-BE49-F238E27FC236}">
                <a16:creationId xmlns:a16="http://schemas.microsoft.com/office/drawing/2014/main" id="{9C3FDBA4-845D-41FB-B614-C6A356036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858C4-F432-4A91-9D2B-C59BA2B1AF82}"/>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11905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C19AB-FCB4-4AAD-B1C4-23DA4C89B9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EFF8F8-2ADB-4292-B072-0CAFB35E99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7F1D46-9869-434E-9D1D-B01CA0BAA5B3}"/>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5" name="Footer Placeholder 4">
            <a:extLst>
              <a:ext uri="{FF2B5EF4-FFF2-40B4-BE49-F238E27FC236}">
                <a16:creationId xmlns:a16="http://schemas.microsoft.com/office/drawing/2014/main" id="{3DCBB99F-08D1-4ABE-9854-63A1D4D96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44A950-D2F5-4A5D-B103-09EDFC4AEAB1}"/>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238142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F60B7-FD4E-4B2C-8272-6AE82777D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73D111-75B2-4567-980C-738A85814F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7AF6EB-5474-4BF0-8E79-6BFAA68400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C14143-1343-4633-B28B-0A53E4CBCF83}"/>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6" name="Footer Placeholder 5">
            <a:extLst>
              <a:ext uri="{FF2B5EF4-FFF2-40B4-BE49-F238E27FC236}">
                <a16:creationId xmlns:a16="http://schemas.microsoft.com/office/drawing/2014/main" id="{C0FE1D6A-0382-4A05-983E-628D98ACC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5D3DA8-4B75-40A3-93E9-BCB23916983A}"/>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137760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BA7C-E0F5-4F13-B77F-E074D0B9D7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9725D4-611A-4BA4-8BF9-9D3B87F47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2D5612-7256-4C47-B4B7-A060DEC420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800B29-EAEE-40ED-86F6-9C143E735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1381C1-A9CE-44F9-AA6E-CE3C1EEF21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DCEC0C-8715-4DBA-B017-F9FF7429C0EF}"/>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8" name="Footer Placeholder 7">
            <a:extLst>
              <a:ext uri="{FF2B5EF4-FFF2-40B4-BE49-F238E27FC236}">
                <a16:creationId xmlns:a16="http://schemas.microsoft.com/office/drawing/2014/main" id="{40872318-B98C-4943-A9A7-6A3179AC33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C5D047-79FA-4C99-8E72-BE34479C84AF}"/>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112699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1A43-3B8C-473E-8180-C53CD4435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DFD5AE-885D-4528-93AF-F8812ACA6806}"/>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4" name="Footer Placeholder 3">
            <a:extLst>
              <a:ext uri="{FF2B5EF4-FFF2-40B4-BE49-F238E27FC236}">
                <a16:creationId xmlns:a16="http://schemas.microsoft.com/office/drawing/2014/main" id="{C0F7343B-85CB-4C24-9C23-2503BEB9B2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5A5BB5-A200-4905-AFF6-C98A33D05F9D}"/>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204337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5DE416-34B5-4121-914D-28D1D1771894}"/>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3" name="Footer Placeholder 2">
            <a:extLst>
              <a:ext uri="{FF2B5EF4-FFF2-40B4-BE49-F238E27FC236}">
                <a16:creationId xmlns:a16="http://schemas.microsoft.com/office/drawing/2014/main" id="{CA859E78-6206-4484-8EC1-3AFE805557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F81890-6C40-4823-B18C-C39988E76EB0}"/>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429214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8FCE-D66E-4F5A-8413-BADDF74417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B1A828-4BAA-4A15-BFB4-D81565236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9D2E3F-12E5-425A-9648-2A2AA54CF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607D80-48E4-4714-9F64-26941B539F07}"/>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6" name="Footer Placeholder 5">
            <a:extLst>
              <a:ext uri="{FF2B5EF4-FFF2-40B4-BE49-F238E27FC236}">
                <a16:creationId xmlns:a16="http://schemas.microsoft.com/office/drawing/2014/main" id="{582B03B8-88B4-43AC-8636-6B1C6BE42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0FD29-9DB0-42BB-AE16-AFB1415E9FE0}"/>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303794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FCB5-E9F9-401F-9C55-5F8E575C0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7FB9CD-0C72-4CE1-B47B-085C982DE5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88E9D-42C6-4853-B2D7-D5A9F9913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85C0AF-A552-451A-8A3B-71A51756DF23}"/>
              </a:ext>
            </a:extLst>
          </p:cNvPr>
          <p:cNvSpPr>
            <a:spLocks noGrp="1"/>
          </p:cNvSpPr>
          <p:nvPr>
            <p:ph type="dt" sz="half" idx="10"/>
          </p:nvPr>
        </p:nvSpPr>
        <p:spPr/>
        <p:txBody>
          <a:bodyPr/>
          <a:lstStyle/>
          <a:p>
            <a:fld id="{F614BF0F-5DBA-4A26-91CA-6C077D099328}" type="datetimeFigureOut">
              <a:rPr lang="en-US" smtClean="0"/>
              <a:t>4/1/2019</a:t>
            </a:fld>
            <a:endParaRPr lang="en-US"/>
          </a:p>
        </p:txBody>
      </p:sp>
      <p:sp>
        <p:nvSpPr>
          <p:cNvPr id="6" name="Footer Placeholder 5">
            <a:extLst>
              <a:ext uri="{FF2B5EF4-FFF2-40B4-BE49-F238E27FC236}">
                <a16:creationId xmlns:a16="http://schemas.microsoft.com/office/drawing/2014/main" id="{C63F50A1-E292-4C96-BDDE-7F85420DE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E6AC1-4E04-4150-9D80-2B0D2807510C}"/>
              </a:ext>
            </a:extLst>
          </p:cNvPr>
          <p:cNvSpPr>
            <a:spLocks noGrp="1"/>
          </p:cNvSpPr>
          <p:nvPr>
            <p:ph type="sldNum" sz="quarter" idx="12"/>
          </p:nvPr>
        </p:nvSpPr>
        <p:spPr/>
        <p:txBody>
          <a:bodyPr/>
          <a:lstStyle/>
          <a:p>
            <a:fld id="{ABAB7873-97AC-4DC1-84A2-A0B5DF185544}" type="slidenum">
              <a:rPr lang="en-US" smtClean="0"/>
              <a:t>‹#›</a:t>
            </a:fld>
            <a:endParaRPr lang="en-US"/>
          </a:p>
        </p:txBody>
      </p:sp>
    </p:spTree>
    <p:extLst>
      <p:ext uri="{BB962C8B-B14F-4D97-AF65-F5344CB8AC3E}">
        <p14:creationId xmlns:p14="http://schemas.microsoft.com/office/powerpoint/2010/main" val="174724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CDF69B-9D8C-4DDD-8D69-49BE650FE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C4FBC2-84D9-4E61-B644-1BD9D9165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8379F-11F9-4E84-B252-8ECDB53B7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4BF0F-5DBA-4A26-91CA-6C077D099328}" type="datetimeFigureOut">
              <a:rPr lang="en-US" smtClean="0"/>
              <a:t>4/1/2019</a:t>
            </a:fld>
            <a:endParaRPr lang="en-US"/>
          </a:p>
        </p:txBody>
      </p:sp>
      <p:sp>
        <p:nvSpPr>
          <p:cNvPr id="5" name="Footer Placeholder 4">
            <a:extLst>
              <a:ext uri="{FF2B5EF4-FFF2-40B4-BE49-F238E27FC236}">
                <a16:creationId xmlns:a16="http://schemas.microsoft.com/office/drawing/2014/main" id="{D3058E65-6F14-40CC-BDB3-358E965396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A308CE-6D3F-4256-8490-0E0FC79387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B7873-97AC-4DC1-84A2-A0B5DF185544}" type="slidenum">
              <a:rPr lang="en-US" smtClean="0"/>
              <a:t>‹#›</a:t>
            </a:fld>
            <a:endParaRPr lang="en-US"/>
          </a:p>
        </p:txBody>
      </p:sp>
    </p:spTree>
    <p:extLst>
      <p:ext uri="{BB962C8B-B14F-4D97-AF65-F5344CB8AC3E}">
        <p14:creationId xmlns:p14="http://schemas.microsoft.com/office/powerpoint/2010/main" val="107011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mbithi@uonbi.ac.k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nfotradekenya.go.k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ralac.org/images/News/Documents/Report%20on%20the%20Corridor%20Assessment%20and%20Ranking%20for%20Selecting%20at%20Least%20One%20Pilot%20Smart%20Corridor%20May%202016.pdf" TargetMode="External"/><Relationship Id="rId2" Type="http://schemas.openxmlformats.org/officeDocument/2006/relationships/hyperlink" Target="https://set.odi.org/wp-content/uploads/2016/03/SET-ACET-ATF-Trade-Facilitation-Paper.pdf" TargetMode="External"/><Relationship Id="rId1" Type="http://schemas.openxmlformats.org/officeDocument/2006/relationships/slideLayout" Target="../slideLayouts/slideLayout2.xml"/><Relationship Id="rId5" Type="http://schemas.openxmlformats.org/officeDocument/2006/relationships/hyperlink" Target="https://www.tralac.org/news/article/11453-one-stop-border-post-osbp-sourcebook-2nd-edition.html" TargetMode="External"/><Relationship Id="rId4" Type="http://schemas.openxmlformats.org/officeDocument/2006/relationships/hyperlink" Target="https://au.int/web/sites/default/files/newsevents/workingdocuments/29736-wd-e_-_tah_annex_i_tah_network.pdf"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lmbithi@uonbi.ac.k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994A-97F3-4F8A-A442-6765FF398814}"/>
              </a:ext>
            </a:extLst>
          </p:cNvPr>
          <p:cNvSpPr>
            <a:spLocks noGrp="1"/>
          </p:cNvSpPr>
          <p:nvPr>
            <p:ph type="ctrTitle"/>
          </p:nvPr>
        </p:nvSpPr>
        <p:spPr>
          <a:xfrm>
            <a:off x="1524000" y="1122363"/>
            <a:ext cx="9144000" cy="801687"/>
          </a:xfrm>
        </p:spPr>
        <p:txBody>
          <a:bodyPr>
            <a:normAutofit fontScale="90000"/>
          </a:bodyPr>
          <a:lstStyle/>
          <a:p>
            <a:br>
              <a:rPr lang="en-US" dirty="0"/>
            </a:br>
            <a:endParaRPr lang="en-US" dirty="0"/>
          </a:p>
        </p:txBody>
      </p:sp>
      <p:sp>
        <p:nvSpPr>
          <p:cNvPr id="3" name="Subtitle 2">
            <a:extLst>
              <a:ext uri="{FF2B5EF4-FFF2-40B4-BE49-F238E27FC236}">
                <a16:creationId xmlns:a16="http://schemas.microsoft.com/office/drawing/2014/main" id="{C3275C2C-5A36-4C11-BEC9-5CDF9E5A9588}"/>
              </a:ext>
            </a:extLst>
          </p:cNvPr>
          <p:cNvSpPr>
            <a:spLocks noGrp="1"/>
          </p:cNvSpPr>
          <p:nvPr>
            <p:ph type="subTitle" idx="1"/>
          </p:nvPr>
        </p:nvSpPr>
        <p:spPr>
          <a:xfrm>
            <a:off x="1524000" y="3173413"/>
            <a:ext cx="9144000" cy="2665412"/>
          </a:xfrm>
        </p:spPr>
        <p:txBody>
          <a:bodyPr>
            <a:noAutofit/>
          </a:bodyPr>
          <a:lstStyle/>
          <a:p>
            <a:r>
              <a:rPr lang="en-US" sz="3200" b="1" dirty="0"/>
              <a:t>41st Regional Course On Key Issues On The International Economic Agenda </a:t>
            </a:r>
            <a:endParaRPr lang="en-US" sz="3200" dirty="0"/>
          </a:p>
          <a:p>
            <a:r>
              <a:rPr lang="en-US" sz="3200" dirty="0"/>
              <a:t>Session 13; 1 April 2019</a:t>
            </a:r>
          </a:p>
          <a:p>
            <a:endParaRPr lang="en-US" sz="3200" dirty="0"/>
          </a:p>
          <a:p>
            <a:r>
              <a:rPr lang="en-US" sz="3200" dirty="0"/>
              <a:t>Dr. Mary Mbithi: </a:t>
            </a:r>
            <a:r>
              <a:rPr lang="en-US" sz="3200" dirty="0">
                <a:hlinkClick r:id="rId2"/>
              </a:rPr>
              <a:t>lmbithi@uonbi.ac.ke</a:t>
            </a:r>
            <a:endParaRPr lang="en-US" sz="3200" dirty="0"/>
          </a:p>
          <a:p>
            <a:endParaRPr lang="en-US" sz="3200" dirty="0"/>
          </a:p>
          <a:p>
            <a:endParaRPr lang="en-US" sz="3200" dirty="0"/>
          </a:p>
        </p:txBody>
      </p:sp>
      <p:sp>
        <p:nvSpPr>
          <p:cNvPr id="4" name="Rectangle 3">
            <a:extLst>
              <a:ext uri="{FF2B5EF4-FFF2-40B4-BE49-F238E27FC236}">
                <a16:creationId xmlns:a16="http://schemas.microsoft.com/office/drawing/2014/main" id="{E450EFE5-D072-4241-A277-D9B7602FAD6D}"/>
              </a:ext>
            </a:extLst>
          </p:cNvPr>
          <p:cNvSpPr/>
          <p:nvPr/>
        </p:nvSpPr>
        <p:spPr>
          <a:xfrm>
            <a:off x="2870426" y="830947"/>
            <a:ext cx="6815968" cy="1384995"/>
          </a:xfrm>
          <a:prstGeom prst="rect">
            <a:avLst/>
          </a:prstGeom>
        </p:spPr>
        <p:txBody>
          <a:bodyPr wrap="none">
            <a:spAutoFit/>
          </a:bodyPr>
          <a:lstStyle/>
          <a:p>
            <a:pPr algn="ctr"/>
            <a:r>
              <a:rPr lang="en-GB" sz="4800" b="1" dirty="0"/>
              <a:t>Trade Facilitation in Africa</a:t>
            </a:r>
          </a:p>
          <a:p>
            <a:pPr algn="ctr"/>
            <a:endParaRPr lang="en-GB" b="1" dirty="0"/>
          </a:p>
          <a:p>
            <a:pPr algn="ctr"/>
            <a:r>
              <a:rPr lang="en-GB" b="1" dirty="0"/>
              <a:t> </a:t>
            </a:r>
            <a:endParaRPr lang="en-US" dirty="0"/>
          </a:p>
        </p:txBody>
      </p:sp>
    </p:spTree>
    <p:extLst>
      <p:ext uri="{BB962C8B-B14F-4D97-AF65-F5344CB8AC3E}">
        <p14:creationId xmlns:p14="http://schemas.microsoft.com/office/powerpoint/2010/main" val="1892252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7A2F-1429-439F-932E-217C6B50B166}"/>
              </a:ext>
            </a:extLst>
          </p:cNvPr>
          <p:cNvSpPr>
            <a:spLocks noGrp="1"/>
          </p:cNvSpPr>
          <p:nvPr>
            <p:ph type="title"/>
          </p:nvPr>
        </p:nvSpPr>
        <p:spPr>
          <a:xfrm>
            <a:off x="104775" y="85725"/>
            <a:ext cx="11991975" cy="295275"/>
          </a:xfrm>
        </p:spPr>
        <p:txBody>
          <a:bodyPr>
            <a:normAutofit fontScale="90000"/>
          </a:bodyPr>
          <a:lstStyle/>
          <a:p>
            <a:r>
              <a:rPr lang="en-US" dirty="0"/>
              <a:t>Time and cost to import</a:t>
            </a:r>
          </a:p>
        </p:txBody>
      </p:sp>
      <p:graphicFrame>
        <p:nvGraphicFramePr>
          <p:cNvPr id="7" name="Table 6">
            <a:extLst>
              <a:ext uri="{FF2B5EF4-FFF2-40B4-BE49-F238E27FC236}">
                <a16:creationId xmlns:a16="http://schemas.microsoft.com/office/drawing/2014/main" id="{A1A5B98D-78CB-49C1-AF1C-45EE89E308FC}"/>
              </a:ext>
            </a:extLst>
          </p:cNvPr>
          <p:cNvGraphicFramePr>
            <a:graphicFrameLocks noGrp="1"/>
          </p:cNvGraphicFramePr>
          <p:nvPr>
            <p:extLst>
              <p:ext uri="{D42A27DB-BD31-4B8C-83A1-F6EECF244321}">
                <p14:modId xmlns:p14="http://schemas.microsoft.com/office/powerpoint/2010/main" val="1079401884"/>
              </p:ext>
            </p:extLst>
          </p:nvPr>
        </p:nvGraphicFramePr>
        <p:xfrm>
          <a:off x="200028" y="513725"/>
          <a:ext cx="10605164" cy="6583294"/>
        </p:xfrm>
        <a:graphic>
          <a:graphicData uri="http://schemas.openxmlformats.org/drawingml/2006/table">
            <a:tbl>
              <a:tblPr>
                <a:tableStyleId>{5C22544A-7EE6-4342-B048-85BDC9FD1C3A}</a:tableStyleId>
              </a:tblPr>
              <a:tblGrid>
                <a:gridCol w="1283161">
                  <a:extLst>
                    <a:ext uri="{9D8B030D-6E8A-4147-A177-3AD203B41FA5}">
                      <a16:colId xmlns:a16="http://schemas.microsoft.com/office/drawing/2014/main" val="318136638"/>
                    </a:ext>
                  </a:extLst>
                </a:gridCol>
                <a:gridCol w="62818">
                  <a:extLst>
                    <a:ext uri="{9D8B030D-6E8A-4147-A177-3AD203B41FA5}">
                      <a16:colId xmlns:a16="http://schemas.microsoft.com/office/drawing/2014/main" val="1217337775"/>
                    </a:ext>
                  </a:extLst>
                </a:gridCol>
                <a:gridCol w="1679845">
                  <a:extLst>
                    <a:ext uri="{9D8B030D-6E8A-4147-A177-3AD203B41FA5}">
                      <a16:colId xmlns:a16="http://schemas.microsoft.com/office/drawing/2014/main" val="3890051951"/>
                    </a:ext>
                  </a:extLst>
                </a:gridCol>
                <a:gridCol w="35830">
                  <a:extLst>
                    <a:ext uri="{9D8B030D-6E8A-4147-A177-3AD203B41FA5}">
                      <a16:colId xmlns:a16="http://schemas.microsoft.com/office/drawing/2014/main" val="3538278245"/>
                    </a:ext>
                  </a:extLst>
                </a:gridCol>
                <a:gridCol w="2053268">
                  <a:extLst>
                    <a:ext uri="{9D8B030D-6E8A-4147-A177-3AD203B41FA5}">
                      <a16:colId xmlns:a16="http://schemas.microsoft.com/office/drawing/2014/main" val="4036455580"/>
                    </a:ext>
                  </a:extLst>
                </a:gridCol>
                <a:gridCol w="1896395">
                  <a:extLst>
                    <a:ext uri="{9D8B030D-6E8A-4147-A177-3AD203B41FA5}">
                      <a16:colId xmlns:a16="http://schemas.microsoft.com/office/drawing/2014/main" val="655023019"/>
                    </a:ext>
                  </a:extLst>
                </a:gridCol>
                <a:gridCol w="1881934">
                  <a:extLst>
                    <a:ext uri="{9D8B030D-6E8A-4147-A177-3AD203B41FA5}">
                      <a16:colId xmlns:a16="http://schemas.microsoft.com/office/drawing/2014/main" val="770472787"/>
                    </a:ext>
                  </a:extLst>
                </a:gridCol>
                <a:gridCol w="1711913">
                  <a:extLst>
                    <a:ext uri="{9D8B030D-6E8A-4147-A177-3AD203B41FA5}">
                      <a16:colId xmlns:a16="http://schemas.microsoft.com/office/drawing/2014/main" val="3951497010"/>
                    </a:ext>
                  </a:extLst>
                </a:gridCol>
              </a:tblGrid>
              <a:tr h="781675">
                <a:tc>
                  <a:txBody>
                    <a:bodyPr/>
                    <a:lstStyle/>
                    <a:p>
                      <a:pPr algn="l" fontAlgn="b"/>
                      <a:r>
                        <a:rPr lang="en-US" sz="1800" u="none" strike="noStrike" dirty="0">
                          <a:effectLst/>
                        </a:rPr>
                        <a:t>Economy</a:t>
                      </a:r>
                      <a:endParaRPr lang="en-US" sz="1800" b="0" i="0" u="none" strike="noStrike" dirty="0">
                        <a:solidFill>
                          <a:srgbClr val="FFFFFF"/>
                        </a:solidFill>
                        <a:effectLst/>
                        <a:latin typeface="Calibri" panose="020F0502020204030204" pitchFamily="34" charset="0"/>
                      </a:endParaRPr>
                    </a:p>
                  </a:txBody>
                  <a:tcPr marL="5215" marR="5215" marT="5215" marB="0" anchor="b"/>
                </a:tc>
                <a:tc>
                  <a:txBody>
                    <a:bodyPr/>
                    <a:lstStyle/>
                    <a:p>
                      <a:pPr algn="l" fontAlgn="b"/>
                      <a:endParaRPr lang="en-US" sz="1800" b="0" i="0" u="none" strike="noStrike" dirty="0">
                        <a:solidFill>
                          <a:srgbClr val="FFFFFF"/>
                        </a:solidFill>
                        <a:effectLst/>
                        <a:latin typeface="Calibri" panose="020F0502020204030204" pitchFamily="34" charset="0"/>
                      </a:endParaRPr>
                    </a:p>
                  </a:txBody>
                  <a:tcPr marL="5215" marR="5215" marT="5215" marB="0" anchor="b"/>
                </a:tc>
                <a:tc>
                  <a:txBody>
                    <a:bodyPr/>
                    <a:lstStyle/>
                    <a:p>
                      <a:pPr algn="l" fontAlgn="b"/>
                      <a:r>
                        <a:rPr lang="en-US" sz="1800" u="none" strike="noStrike" dirty="0">
                          <a:effectLst/>
                        </a:rPr>
                        <a:t>Trading across </a:t>
                      </a:r>
                    </a:p>
                    <a:p>
                      <a:pPr algn="l" fontAlgn="b"/>
                      <a:r>
                        <a:rPr lang="en-US" sz="1800" u="none" strike="noStrike" dirty="0">
                          <a:effectLst/>
                        </a:rPr>
                        <a:t>Borders rank/190</a:t>
                      </a:r>
                      <a:endParaRPr lang="en-US" sz="1800" b="0" i="0" u="none" strike="noStrike" dirty="0">
                        <a:solidFill>
                          <a:srgbClr val="FFFFFF"/>
                        </a:solidFill>
                        <a:effectLst/>
                        <a:latin typeface="Calibri" panose="020F0502020204030204" pitchFamily="34" charset="0"/>
                      </a:endParaRPr>
                    </a:p>
                  </a:txBody>
                  <a:tcPr marL="5215" marR="5215" marT="5215" marB="0" anchor="b"/>
                </a:tc>
                <a:tc rowSpan="22">
                  <a:txBody>
                    <a:bodyPr/>
                    <a:lstStyle/>
                    <a:p>
                      <a:pPr algn="l" fontAlgn="b"/>
                      <a:endParaRPr lang="en-US" sz="1800" b="0" i="0" u="none" strike="noStrike" dirty="0">
                        <a:solidFill>
                          <a:srgbClr val="FFFFFF"/>
                        </a:solidFill>
                        <a:effectLst/>
                        <a:latin typeface="Calibri" panose="020F0502020204030204" pitchFamily="34" charset="0"/>
                      </a:endParaRPr>
                    </a:p>
                  </a:txBody>
                  <a:tcPr marL="5215" marR="5215" marT="5215" marB="0" anchor="b"/>
                </a:tc>
                <a:tc rowSpan="2">
                  <a:txBody>
                    <a:bodyPr/>
                    <a:lstStyle/>
                    <a:p>
                      <a:pPr algn="l" fontAlgn="b"/>
                      <a:r>
                        <a:rPr lang="en-US" sz="1800" u="none" strike="noStrike" dirty="0">
                          <a:effectLst/>
                        </a:rPr>
                        <a:t>Time to import: </a:t>
                      </a:r>
                    </a:p>
                    <a:p>
                      <a:pPr algn="l" fontAlgn="b"/>
                      <a:r>
                        <a:rPr lang="en-US" sz="1800" u="none" strike="noStrike" dirty="0">
                          <a:effectLst/>
                        </a:rPr>
                        <a:t>Border compliance (</a:t>
                      </a:r>
                      <a:r>
                        <a:rPr lang="en-US" sz="1800" u="none" strike="noStrike" dirty="0" err="1">
                          <a:effectLst/>
                        </a:rPr>
                        <a:t>hrs</a:t>
                      </a:r>
                      <a:r>
                        <a:rPr lang="en-US" sz="1800" u="none" strike="noStrike" dirty="0">
                          <a:effectLst/>
                        </a:rPr>
                        <a:t>)</a:t>
                      </a:r>
                      <a:endParaRPr lang="en-US" sz="1800" b="0" i="0" u="none" strike="noStrike" dirty="0">
                        <a:solidFill>
                          <a:srgbClr val="FFFFFF"/>
                        </a:solidFill>
                        <a:effectLst/>
                        <a:latin typeface="Calibri" panose="020F0502020204030204" pitchFamily="34" charset="0"/>
                      </a:endParaRPr>
                    </a:p>
                  </a:txBody>
                  <a:tcPr marL="5215" marR="5215" marT="5215" marB="0" anchor="b"/>
                </a:tc>
                <a:tc rowSpan="2">
                  <a:txBody>
                    <a:bodyPr/>
                    <a:lstStyle/>
                    <a:p>
                      <a:pPr algn="l" fontAlgn="b"/>
                      <a:r>
                        <a:rPr lang="en-US" sz="1800" u="none" strike="noStrike" dirty="0">
                          <a:effectLst/>
                        </a:rPr>
                        <a:t>Cost to import: Border compliance (USD)</a:t>
                      </a:r>
                      <a:endParaRPr lang="en-US" sz="1800" b="0" i="0" u="none" strike="noStrike" dirty="0">
                        <a:solidFill>
                          <a:srgbClr val="FFFFFF"/>
                        </a:solidFill>
                        <a:effectLst/>
                        <a:latin typeface="Calibri" panose="020F0502020204030204" pitchFamily="34" charset="0"/>
                      </a:endParaRPr>
                    </a:p>
                  </a:txBody>
                  <a:tcPr marL="5215" marR="5215" marT="5215" marB="0" anchor="b"/>
                </a:tc>
                <a:tc rowSpan="2">
                  <a:txBody>
                    <a:bodyPr/>
                    <a:lstStyle/>
                    <a:p>
                      <a:pPr algn="l" fontAlgn="b"/>
                      <a:r>
                        <a:rPr lang="en-US" sz="1800" u="none" strike="noStrike" dirty="0">
                          <a:effectLst/>
                        </a:rPr>
                        <a:t>Time to import: Documentary compliance (</a:t>
                      </a:r>
                      <a:r>
                        <a:rPr lang="en-US" sz="1800" u="none" strike="noStrike" dirty="0" err="1">
                          <a:effectLst/>
                        </a:rPr>
                        <a:t>hrs</a:t>
                      </a:r>
                      <a:r>
                        <a:rPr lang="en-US" sz="1800" u="none" strike="noStrike" dirty="0">
                          <a:effectLst/>
                        </a:rPr>
                        <a:t>)</a:t>
                      </a:r>
                      <a:endParaRPr lang="en-US" sz="1800" b="0" i="0" u="none" strike="noStrike" dirty="0">
                        <a:solidFill>
                          <a:srgbClr val="FFFFFF"/>
                        </a:solidFill>
                        <a:effectLst/>
                        <a:latin typeface="Calibri" panose="020F0502020204030204" pitchFamily="34" charset="0"/>
                      </a:endParaRPr>
                    </a:p>
                  </a:txBody>
                  <a:tcPr marL="5215" marR="5215" marT="5215" marB="0" anchor="b"/>
                </a:tc>
                <a:tc rowSpan="2">
                  <a:txBody>
                    <a:bodyPr/>
                    <a:lstStyle/>
                    <a:p>
                      <a:pPr algn="l" fontAlgn="b"/>
                      <a:r>
                        <a:rPr lang="en-US" sz="1800" u="none" strike="noStrike" dirty="0">
                          <a:effectLst/>
                        </a:rPr>
                        <a:t>Cost to import:</a:t>
                      </a:r>
                    </a:p>
                    <a:p>
                      <a:pPr algn="l" fontAlgn="b"/>
                      <a:r>
                        <a:rPr lang="en-US" sz="1800" u="none" strike="noStrike" dirty="0">
                          <a:effectLst/>
                        </a:rPr>
                        <a:t> Documentary </a:t>
                      </a:r>
                    </a:p>
                    <a:p>
                      <a:pPr algn="l" fontAlgn="b"/>
                      <a:r>
                        <a:rPr lang="en-US" sz="1800" u="none" strike="noStrike" dirty="0">
                          <a:effectLst/>
                        </a:rPr>
                        <a:t>compliance (USD)</a:t>
                      </a:r>
                      <a:endParaRPr lang="en-US" sz="1800" b="0" i="0" u="none" strike="noStrike" dirty="0">
                        <a:solidFill>
                          <a:srgbClr val="FFFFFF"/>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756827443"/>
                  </a:ext>
                </a:extLst>
              </a:tr>
              <a:tr h="216506">
                <a:tc rowSpan="2">
                  <a:txBody>
                    <a:bodyPr/>
                    <a:lstStyle/>
                    <a:p>
                      <a:pPr algn="l" fontAlgn="b"/>
                      <a:r>
                        <a:rPr lang="en-US" sz="1800" u="none" strike="noStrike">
                          <a:effectLst/>
                        </a:rPr>
                        <a:t>Lesotho</a:t>
                      </a:r>
                      <a:endParaRPr lang="en-US" sz="1800" b="0" i="0" u="none" strike="noStrike" dirty="0">
                        <a:solidFill>
                          <a:srgbClr val="FFFFFF"/>
                        </a:solidFill>
                        <a:effectLst/>
                        <a:latin typeface="Calibri" panose="020F0502020204030204" pitchFamily="34" charset="0"/>
                      </a:endParaRPr>
                    </a:p>
                  </a:txBody>
                  <a:tcPr marL="5215" marR="5215" marT="5215" marB="0" anchor="b"/>
                </a:tc>
                <a:tc rowSpan="2">
                  <a:txBody>
                    <a:bodyPr/>
                    <a:lstStyle/>
                    <a:p>
                      <a:pPr algn="l" fontAlgn="b"/>
                      <a:endParaRPr lang="en-US" sz="1800" b="0" i="0" u="none" strike="noStrike" dirty="0">
                        <a:solidFill>
                          <a:srgbClr val="FFFFFF"/>
                        </a:solidFill>
                        <a:effectLst/>
                        <a:latin typeface="Calibri" panose="020F0502020204030204" pitchFamily="34" charset="0"/>
                      </a:endParaRPr>
                    </a:p>
                  </a:txBody>
                  <a:tcPr marL="5215" marR="5215" marT="5215" marB="0" anchor="b"/>
                </a:tc>
                <a:tc rowSpan="2">
                  <a:txBody>
                    <a:bodyPr/>
                    <a:lstStyle/>
                    <a:p>
                      <a:pPr algn="l" fontAlgn="b"/>
                      <a:r>
                        <a:rPr lang="en-US" sz="1800" u="none" strike="noStrike" dirty="0">
                          <a:effectLst/>
                        </a:rPr>
                        <a:t>                          38</a:t>
                      </a:r>
                      <a:endParaRPr lang="en-US" sz="1800" b="0" i="0" u="none" strike="noStrike" dirty="0">
                        <a:solidFill>
                          <a:srgbClr val="FFFFFF"/>
                        </a:solidFill>
                        <a:effectLst/>
                        <a:latin typeface="Calibri" panose="020F0502020204030204" pitchFamily="34" charset="0"/>
                      </a:endParaRPr>
                    </a:p>
                  </a:txBody>
                  <a:tcPr marL="5215" marR="5215" marT="5215" marB="0" anchor="b"/>
                </a:tc>
                <a:tc vMerge="1">
                  <a:txBody>
                    <a:bodyPr/>
                    <a:lstStyle/>
                    <a:p>
                      <a:endParaRPr lang="en-US"/>
                    </a:p>
                  </a:txBody>
                  <a:tcPr/>
                </a:tc>
                <a:tc vMerge="1">
                  <a:txBody>
                    <a:bodyPr/>
                    <a:lstStyle/>
                    <a:p>
                      <a:pPr algn="l" fontAlgn="b"/>
                      <a:endParaRPr lang="en-US" sz="1800" b="0" i="0" u="none" strike="noStrike" dirty="0">
                        <a:solidFill>
                          <a:srgbClr val="FFFFFF"/>
                        </a:solidFill>
                        <a:effectLst/>
                        <a:latin typeface="Calibri" panose="020F0502020204030204" pitchFamily="34" charset="0"/>
                      </a:endParaRPr>
                    </a:p>
                  </a:txBody>
                  <a:tcPr marL="5215" marR="5215" marT="5215" marB="0" anchor="b"/>
                </a:tc>
                <a:tc vMerge="1">
                  <a:txBody>
                    <a:bodyPr/>
                    <a:lstStyle/>
                    <a:p>
                      <a:pPr algn="l" fontAlgn="b"/>
                      <a:endParaRPr lang="en-US" sz="1800" b="0" i="0" u="none" strike="noStrike" dirty="0">
                        <a:solidFill>
                          <a:srgbClr val="FFFFFF"/>
                        </a:solidFill>
                        <a:effectLst/>
                        <a:latin typeface="Calibri" panose="020F0502020204030204" pitchFamily="34" charset="0"/>
                      </a:endParaRPr>
                    </a:p>
                  </a:txBody>
                  <a:tcPr marL="5215" marR="5215" marT="5215" marB="0" anchor="b"/>
                </a:tc>
                <a:tc vMerge="1">
                  <a:txBody>
                    <a:bodyPr/>
                    <a:lstStyle/>
                    <a:p>
                      <a:pPr algn="l" fontAlgn="b"/>
                      <a:endParaRPr lang="en-US" sz="1800" b="0" i="0" u="none" strike="noStrike" dirty="0">
                        <a:solidFill>
                          <a:srgbClr val="FFFFFF"/>
                        </a:solidFill>
                        <a:effectLst/>
                        <a:latin typeface="Calibri" panose="020F0502020204030204" pitchFamily="34" charset="0"/>
                      </a:endParaRPr>
                    </a:p>
                  </a:txBody>
                  <a:tcPr marL="5215" marR="5215" marT="5215" marB="0" anchor="b"/>
                </a:tc>
                <a:tc vMerge="1">
                  <a:txBody>
                    <a:bodyPr/>
                    <a:lstStyle/>
                    <a:p>
                      <a:pPr algn="l" fontAlgn="b"/>
                      <a:endParaRPr lang="en-US" sz="1800" b="0" i="0" u="none" strike="noStrike" dirty="0">
                        <a:solidFill>
                          <a:srgbClr val="FFFFFF"/>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598495590"/>
                  </a:ext>
                </a:extLst>
              </a:tr>
              <a:tr h="253086">
                <a:tc vMerge="1">
                  <a:txBody>
                    <a:bodyPr/>
                    <a:lstStyle/>
                    <a:p>
                      <a:pPr algn="l" fontAlgn="b"/>
                      <a:r>
                        <a:rPr lang="en-US" sz="1800" u="none" strike="noStrike">
                          <a:effectLst/>
                        </a:rPr>
                        <a:t>Lesotho</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r>
                        <a:rPr lang="en-US" sz="1800" u="none" strike="noStrike">
                          <a:effectLst/>
                        </a:rPr>
                        <a:t>38</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150</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90</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1040464738"/>
                  </a:ext>
                </a:extLst>
              </a:tr>
              <a:tr h="318794">
                <a:tc>
                  <a:txBody>
                    <a:bodyPr/>
                    <a:lstStyle/>
                    <a:p>
                      <a:pPr algn="l" fontAlgn="b"/>
                      <a:r>
                        <a:rPr lang="en-US" sz="1800" u="none" strike="noStrike">
                          <a:effectLst/>
                        </a:rPr>
                        <a:t>Mozambique</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91</a:t>
                      </a:r>
                      <a:endParaRPr lang="en-US" sz="1800" b="0" i="0" u="none" strike="noStrike" dirty="0">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399</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16</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60</a:t>
                      </a:r>
                      <a:endParaRPr lang="en-US" sz="1800" b="0" i="0" u="none" strike="noStrike">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483548322"/>
                  </a:ext>
                </a:extLst>
              </a:tr>
              <a:tr h="253086">
                <a:tc>
                  <a:txBody>
                    <a:bodyPr/>
                    <a:lstStyle/>
                    <a:p>
                      <a:pPr algn="l" fontAlgn="b"/>
                      <a:r>
                        <a:rPr lang="en-US" sz="1800" u="none" strike="noStrike">
                          <a:effectLst/>
                        </a:rPr>
                        <a:t>Mali</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92</a:t>
                      </a:r>
                      <a:endParaRPr lang="en-US" sz="1800" b="0" i="0" u="none" strike="noStrike" dirty="0">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98</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545</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77</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90</a:t>
                      </a:r>
                      <a:endParaRPr lang="en-US" sz="1800" b="0" i="0" u="none" strike="noStrike">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1961352821"/>
                  </a:ext>
                </a:extLst>
              </a:tr>
              <a:tr h="253086">
                <a:tc>
                  <a:txBody>
                    <a:bodyPr/>
                    <a:lstStyle/>
                    <a:p>
                      <a:pPr algn="l" fontAlgn="b"/>
                      <a:r>
                        <a:rPr lang="en-US" sz="1800" u="none" strike="noStrike" dirty="0">
                          <a:effectLst/>
                        </a:rPr>
                        <a:t>Kenya</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112</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180</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833</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60</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115</a:t>
                      </a:r>
                      <a:endParaRPr lang="en-US" sz="1800" b="0" i="0" u="none" strike="noStrike">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102763640"/>
                  </a:ext>
                </a:extLst>
              </a:tr>
              <a:tr h="253086">
                <a:tc>
                  <a:txBody>
                    <a:bodyPr/>
                    <a:lstStyle/>
                    <a:p>
                      <a:pPr algn="l" fontAlgn="b"/>
                      <a:r>
                        <a:rPr lang="en-US" sz="1800" u="none" strike="noStrike">
                          <a:effectLst/>
                        </a:rPr>
                        <a:t>Comoros</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118</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70</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765</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26</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93</a:t>
                      </a:r>
                      <a:endParaRPr lang="en-US" sz="1800" b="0" i="0" u="none" strike="noStrike">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381443317"/>
                  </a:ext>
                </a:extLst>
              </a:tr>
              <a:tr h="253086">
                <a:tc>
                  <a:txBody>
                    <a:bodyPr/>
                    <a:lstStyle/>
                    <a:p>
                      <a:pPr algn="l" fontAlgn="b"/>
                      <a:r>
                        <a:rPr lang="en-US" sz="1800" u="none" strike="noStrike">
                          <a:effectLst/>
                        </a:rPr>
                        <a:t>Uganda</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119</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145</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447</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96</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296</a:t>
                      </a:r>
                      <a:endParaRPr lang="en-US" sz="1800" b="0" i="0" u="none" strike="noStrike">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3307042476"/>
                  </a:ext>
                </a:extLst>
              </a:tr>
              <a:tr h="253086">
                <a:tc>
                  <a:txBody>
                    <a:bodyPr/>
                    <a:lstStyle/>
                    <a:p>
                      <a:pPr algn="l" fontAlgn="b"/>
                      <a:r>
                        <a:rPr lang="en-US" sz="1800" u="none" strike="noStrike">
                          <a:effectLst/>
                        </a:rPr>
                        <a:t>Niger</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124</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rowSpan="2">
                  <a:txBody>
                    <a:bodyPr/>
                    <a:lstStyle/>
                    <a:p>
                      <a:pPr algn="r" fontAlgn="b"/>
                      <a:r>
                        <a:rPr lang="en-US" sz="1800" u="none" strike="noStrike">
                          <a:effectLst/>
                        </a:rPr>
                        <a:t>78</a:t>
                      </a:r>
                      <a:endParaRPr lang="en-US" sz="1800" b="0" i="0" u="none" strike="noStrike">
                        <a:solidFill>
                          <a:srgbClr val="000000"/>
                        </a:solidFill>
                        <a:effectLst/>
                        <a:latin typeface="Calibri" panose="020F0502020204030204" pitchFamily="34" charset="0"/>
                      </a:endParaRPr>
                    </a:p>
                  </a:txBody>
                  <a:tcPr marL="5215" marR="5215" marT="5215" marB="0" anchor="b"/>
                </a:tc>
                <a:tc rowSpan="2">
                  <a:txBody>
                    <a:bodyPr/>
                    <a:lstStyle/>
                    <a:p>
                      <a:pPr algn="r" fontAlgn="b"/>
                      <a:r>
                        <a:rPr lang="en-US" sz="1800" u="none" strike="noStrike">
                          <a:effectLst/>
                        </a:rPr>
                        <a:t>462</a:t>
                      </a:r>
                      <a:endParaRPr lang="en-US" sz="1800" b="0" i="0" u="none" strike="noStrike">
                        <a:solidFill>
                          <a:srgbClr val="000000"/>
                        </a:solidFill>
                        <a:effectLst/>
                        <a:latin typeface="Calibri" panose="020F0502020204030204" pitchFamily="34" charset="0"/>
                      </a:endParaRPr>
                    </a:p>
                  </a:txBody>
                  <a:tcPr marL="5215" marR="5215" marT="5215" marB="0" anchor="b"/>
                </a:tc>
                <a:tc rowSpan="2">
                  <a:txBody>
                    <a:bodyPr/>
                    <a:lstStyle/>
                    <a:p>
                      <a:pPr algn="r" fontAlgn="b"/>
                      <a:r>
                        <a:rPr lang="en-US" sz="1800" u="none" strike="noStrike">
                          <a:effectLst/>
                        </a:rPr>
                        <a:t>156</a:t>
                      </a:r>
                      <a:endParaRPr lang="en-US" sz="1800" b="0" i="0" u="none" strike="noStrike">
                        <a:solidFill>
                          <a:srgbClr val="000000"/>
                        </a:solidFill>
                        <a:effectLst/>
                        <a:latin typeface="Calibri" panose="020F0502020204030204" pitchFamily="34" charset="0"/>
                      </a:endParaRPr>
                    </a:p>
                  </a:txBody>
                  <a:tcPr marL="5215" marR="5215" marT="5215" marB="0" anchor="b"/>
                </a:tc>
                <a:tc rowSpan="2">
                  <a:txBody>
                    <a:bodyPr/>
                    <a:lstStyle/>
                    <a:p>
                      <a:pPr algn="r" fontAlgn="b"/>
                      <a:r>
                        <a:rPr lang="en-US" sz="1800" u="none" strike="noStrike">
                          <a:effectLst/>
                        </a:rPr>
                        <a:t>282</a:t>
                      </a:r>
                      <a:endParaRPr lang="en-US" sz="1800" b="0" i="0" u="none" strike="noStrike">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3318629007"/>
                  </a:ext>
                </a:extLst>
              </a:tr>
              <a:tr h="77653">
                <a:tc rowSpan="2">
                  <a:txBody>
                    <a:bodyPr/>
                    <a:lstStyle/>
                    <a:p>
                      <a:pPr algn="l" fontAlgn="b"/>
                      <a:r>
                        <a:rPr lang="en-US" sz="1800" u="none" strike="noStrike">
                          <a:effectLst/>
                        </a:rPr>
                        <a:t>Malawi</a:t>
                      </a:r>
                      <a:endParaRPr lang="en-US" sz="1800" b="0" i="0" u="none" strike="noStrike">
                        <a:solidFill>
                          <a:srgbClr val="000000"/>
                        </a:solidFill>
                        <a:effectLst/>
                        <a:latin typeface="Calibri" panose="020F0502020204030204" pitchFamily="34" charset="0"/>
                      </a:endParaRPr>
                    </a:p>
                  </a:txBody>
                  <a:tcPr marL="5215" marR="5215" marT="5215" marB="0" anchor="b"/>
                </a:tc>
                <a:tc rowSpan="2">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rowSpan="2">
                  <a:txBody>
                    <a:bodyPr/>
                    <a:lstStyle/>
                    <a:p>
                      <a:pPr algn="r" fontAlgn="b"/>
                      <a:r>
                        <a:rPr lang="en-US" sz="1800" u="none" strike="noStrike" dirty="0">
                          <a:effectLst/>
                        </a:rPr>
                        <a:t>126</a:t>
                      </a:r>
                      <a:endParaRPr lang="en-US" sz="1800" b="0" i="0" u="none" strike="noStrike" dirty="0">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r>
                        <a:rPr lang="en-US" sz="900" u="none" strike="noStrike">
                          <a:effectLst/>
                        </a:rPr>
                        <a:t>55</a:t>
                      </a:r>
                      <a:endParaRPr lang="en-US" sz="9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r>
                        <a:rPr lang="en-US" sz="900" u="none" strike="noStrike">
                          <a:effectLst/>
                        </a:rPr>
                        <a:t>143</a:t>
                      </a:r>
                      <a:endParaRPr lang="en-US" sz="9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r>
                        <a:rPr lang="en-US" sz="900" u="none" strike="noStrike">
                          <a:effectLst/>
                        </a:rPr>
                        <a:t>55</a:t>
                      </a:r>
                      <a:endParaRPr lang="en-US" sz="9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r>
                        <a:rPr lang="en-US" sz="900" u="none" strike="noStrike">
                          <a:effectLst/>
                        </a:rPr>
                        <a:t>162</a:t>
                      </a:r>
                      <a:endParaRPr lang="en-US" sz="900" b="0" i="0" u="none" strike="noStrike">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4039354455"/>
                  </a:ext>
                </a:extLst>
              </a:tr>
              <a:tr h="253086">
                <a:tc vMerge="1">
                  <a:txBody>
                    <a:bodyPr/>
                    <a:lstStyle/>
                    <a:p>
                      <a:pPr algn="l" fontAlgn="b"/>
                      <a:endParaRPr lang="en-US" sz="9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vMerge="1">
                  <a:txBody>
                    <a:bodyPr/>
                    <a:lstStyle/>
                    <a:p>
                      <a:endParaRPr lang="en-US"/>
                    </a:p>
                  </a:txBody>
                  <a:tcPr/>
                </a:tc>
                <a:tc>
                  <a:txBody>
                    <a:bodyPr/>
                    <a:lstStyle/>
                    <a:p>
                      <a:pPr algn="r" fontAlgn="b"/>
                      <a:r>
                        <a:rPr lang="en-US" sz="1800" u="none" strike="noStrike">
                          <a:effectLst/>
                        </a:rPr>
                        <a:t>55</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143</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55</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162</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821977850"/>
                  </a:ext>
                </a:extLst>
              </a:tr>
              <a:tr h="253086">
                <a:tc>
                  <a:txBody>
                    <a:bodyPr/>
                    <a:lstStyle/>
                    <a:p>
                      <a:pPr algn="l" fontAlgn="b"/>
                      <a:r>
                        <a:rPr lang="en-US" sz="1800" u="none" strike="noStrike">
                          <a:effectLst/>
                        </a:rPr>
                        <a:t>Togo</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129</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168</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612</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180</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252</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1538818422"/>
                  </a:ext>
                </a:extLst>
              </a:tr>
              <a:tr h="253086">
                <a:tc>
                  <a:txBody>
                    <a:bodyPr/>
                    <a:lstStyle/>
                    <a:p>
                      <a:pPr algn="l" fontAlgn="b"/>
                      <a:r>
                        <a:rPr lang="en-US" sz="1800" u="none" strike="noStrike">
                          <a:effectLst/>
                        </a:rPr>
                        <a:t>Namibia</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136</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145</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63</a:t>
                      </a:r>
                      <a:endParaRPr lang="en-US" sz="1800" b="0" i="0" u="none" strike="noStrike">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3699662284"/>
                  </a:ext>
                </a:extLst>
              </a:tr>
              <a:tr h="318794">
                <a:tc>
                  <a:txBody>
                    <a:bodyPr/>
                    <a:lstStyle/>
                    <a:p>
                      <a:pPr algn="l" fontAlgn="b"/>
                      <a:r>
                        <a:rPr lang="en-US" sz="1800" u="none" strike="noStrike">
                          <a:effectLst/>
                        </a:rPr>
                        <a:t>Madagascar</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138</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99</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595</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58</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150</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4042029940"/>
                  </a:ext>
                </a:extLst>
              </a:tr>
              <a:tr h="253086">
                <a:tc>
                  <a:txBody>
                    <a:bodyPr/>
                    <a:lstStyle/>
                    <a:p>
                      <a:pPr algn="l" fontAlgn="b"/>
                      <a:r>
                        <a:rPr lang="en-US" sz="1800" u="none" strike="noStrike">
                          <a:effectLst/>
                        </a:rPr>
                        <a:t>Zambia</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153</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120</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380</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72</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175</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1556652614"/>
                  </a:ext>
                </a:extLst>
              </a:tr>
              <a:tr h="253086">
                <a:tc>
                  <a:txBody>
                    <a:bodyPr/>
                    <a:lstStyle/>
                    <a:p>
                      <a:pPr algn="l" fontAlgn="b"/>
                      <a:r>
                        <a:rPr lang="en-US" sz="1800" u="none" strike="noStrike">
                          <a:effectLst/>
                        </a:rPr>
                        <a:t>Zimbabwe</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157</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228</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562</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81</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150</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470272041"/>
                  </a:ext>
                </a:extLst>
              </a:tr>
              <a:tr h="253086">
                <a:tc>
                  <a:txBody>
                    <a:bodyPr/>
                    <a:lstStyle/>
                    <a:p>
                      <a:pPr algn="l" fontAlgn="b"/>
                      <a:r>
                        <a:rPr lang="en-US" sz="1800" u="none" strike="noStrike">
                          <a:effectLst/>
                        </a:rPr>
                        <a:t>Burundi</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169</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154</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444</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180</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1025</a:t>
                      </a:r>
                      <a:endParaRPr lang="en-US" sz="1800" b="0" i="0" u="none" strike="noStrike">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934045468"/>
                  </a:ext>
                </a:extLst>
              </a:tr>
              <a:tr h="253086">
                <a:tc>
                  <a:txBody>
                    <a:bodyPr/>
                    <a:lstStyle/>
                    <a:p>
                      <a:pPr algn="l" fontAlgn="b"/>
                      <a:r>
                        <a:rPr lang="en-US" sz="1800" u="none" strike="noStrike">
                          <a:effectLst/>
                        </a:rPr>
                        <a:t>Chad</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172</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242</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669</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172</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500</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3997129752"/>
                  </a:ext>
                </a:extLst>
              </a:tr>
              <a:tr h="318794">
                <a:tc>
                  <a:txBody>
                    <a:bodyPr/>
                    <a:lstStyle/>
                    <a:p>
                      <a:pPr algn="l" fontAlgn="b"/>
                      <a:r>
                        <a:rPr lang="en-US" sz="1800" u="none" strike="noStrike" dirty="0">
                          <a:effectLst/>
                        </a:rPr>
                        <a:t>Eq. Guinea</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175</a:t>
                      </a:r>
                      <a:endParaRPr lang="en-US" sz="1800" b="0" i="0" u="none" strike="noStrike" dirty="0">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240</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985</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240</a:t>
                      </a:r>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70</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2775423863"/>
                  </a:ext>
                </a:extLst>
              </a:tr>
              <a:tr h="318794">
                <a:tc>
                  <a:txBody>
                    <a:bodyPr/>
                    <a:lstStyle/>
                    <a:p>
                      <a:pPr algn="l" fontAlgn="b"/>
                      <a:r>
                        <a:rPr lang="en-US" sz="1800" u="none" strike="noStrike">
                          <a:effectLst/>
                        </a:rPr>
                        <a:t>Congo, Rep.</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184</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397</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1581</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208</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310</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3836014301"/>
                  </a:ext>
                </a:extLst>
              </a:tr>
              <a:tr h="253086">
                <a:tc>
                  <a:txBody>
                    <a:bodyPr/>
                    <a:lstStyle/>
                    <a:p>
                      <a:pPr algn="l" fontAlgn="b"/>
                      <a:r>
                        <a:rPr lang="en-US" sz="1800" u="none" strike="noStrike">
                          <a:effectLst/>
                        </a:rPr>
                        <a:t>Cameroon</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186</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271</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1407</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163</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849</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3664511842"/>
                  </a:ext>
                </a:extLst>
              </a:tr>
              <a:tr h="318794">
                <a:tc>
                  <a:txBody>
                    <a:bodyPr/>
                    <a:lstStyle/>
                    <a:p>
                      <a:pPr algn="l" fontAlgn="b"/>
                      <a:r>
                        <a:rPr lang="en-US" sz="1800" b="0" i="0" u="none" strike="noStrike" dirty="0">
                          <a:solidFill>
                            <a:srgbClr val="000000"/>
                          </a:solidFill>
                          <a:effectLst/>
                          <a:latin typeface="Calibri" panose="020F0502020204030204" pitchFamily="34" charset="0"/>
                        </a:rPr>
                        <a:t>DRC</a:t>
                      </a:r>
                    </a:p>
                  </a:txBody>
                  <a:tcPr marL="5215" marR="5215" marT="521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188</a:t>
                      </a:r>
                      <a:endParaRPr lang="en-US" sz="1800" b="0" i="0" u="none" strike="noStrike">
                        <a:solidFill>
                          <a:srgbClr val="000000"/>
                        </a:solidFill>
                        <a:effectLst/>
                        <a:latin typeface="Calibri" panose="020F0502020204030204" pitchFamily="34" charset="0"/>
                      </a:endParaRPr>
                    </a:p>
                  </a:txBody>
                  <a:tcPr marL="5215" marR="5215" marT="5215" marB="0" anchor="b"/>
                </a:tc>
                <a:tc vMerge="1">
                  <a:txBody>
                    <a:bodyPr/>
                    <a:lstStyle/>
                    <a:p>
                      <a:pPr algn="r" fontAlgn="b"/>
                      <a:endParaRPr lang="en-US" sz="9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336</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3039</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a:effectLst/>
                        </a:rPr>
                        <a:t>174</a:t>
                      </a:r>
                      <a:endParaRPr lang="en-US" sz="1800" b="0" i="0" u="none" strike="noStrike">
                        <a:solidFill>
                          <a:srgbClr val="000000"/>
                        </a:solidFill>
                        <a:effectLst/>
                        <a:latin typeface="Calibri" panose="020F0502020204030204" pitchFamily="34" charset="0"/>
                      </a:endParaRPr>
                    </a:p>
                  </a:txBody>
                  <a:tcPr marL="5215" marR="5215" marT="5215" marB="0" anchor="b"/>
                </a:tc>
                <a:tc>
                  <a:txBody>
                    <a:bodyPr/>
                    <a:lstStyle/>
                    <a:p>
                      <a:pPr algn="r" fontAlgn="b"/>
                      <a:r>
                        <a:rPr lang="en-US" sz="1800" u="none" strike="noStrike" dirty="0">
                          <a:effectLst/>
                        </a:rPr>
                        <a:t>765</a:t>
                      </a:r>
                      <a:endParaRPr lang="en-US" sz="1800" b="0" i="0" u="none" strike="noStrike" dirty="0">
                        <a:solidFill>
                          <a:srgbClr val="000000"/>
                        </a:solidFill>
                        <a:effectLst/>
                        <a:latin typeface="Calibri" panose="020F0502020204030204" pitchFamily="34" charset="0"/>
                      </a:endParaRPr>
                    </a:p>
                  </a:txBody>
                  <a:tcPr marL="5215" marR="5215" marT="5215" marB="0" anchor="b"/>
                </a:tc>
                <a:extLst>
                  <a:ext uri="{0D108BD9-81ED-4DB2-BD59-A6C34878D82A}">
                    <a16:rowId xmlns:a16="http://schemas.microsoft.com/office/drawing/2014/main" val="1540034084"/>
                  </a:ext>
                </a:extLst>
              </a:tr>
            </a:tbl>
          </a:graphicData>
        </a:graphic>
      </p:graphicFrame>
    </p:spTree>
    <p:extLst>
      <p:ext uri="{BB962C8B-B14F-4D97-AF65-F5344CB8AC3E}">
        <p14:creationId xmlns:p14="http://schemas.microsoft.com/office/powerpoint/2010/main" val="235650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EF3A0-661F-4F18-BCED-2FD4897D7EC0}"/>
              </a:ext>
            </a:extLst>
          </p:cNvPr>
          <p:cNvSpPr>
            <a:spLocks noGrp="1"/>
          </p:cNvSpPr>
          <p:nvPr>
            <p:ph type="title"/>
          </p:nvPr>
        </p:nvSpPr>
        <p:spPr>
          <a:xfrm>
            <a:off x="838200" y="365125"/>
            <a:ext cx="10515600" cy="968375"/>
          </a:xfrm>
        </p:spPr>
        <p:txBody>
          <a:bodyPr>
            <a:normAutofit fontScale="90000"/>
          </a:bodyPr>
          <a:lstStyle/>
          <a:p>
            <a:r>
              <a:rPr lang="en-US" dirty="0"/>
              <a:t>Africa Status of infrastructure: </a:t>
            </a:r>
            <a:br>
              <a:rPr lang="en-US" dirty="0"/>
            </a:br>
            <a:r>
              <a:rPr lang="en-US" dirty="0"/>
              <a:t>-Limited use of railways</a:t>
            </a:r>
          </a:p>
        </p:txBody>
      </p:sp>
      <p:pic>
        <p:nvPicPr>
          <p:cNvPr id="5" name="Picture 4">
            <a:extLst>
              <a:ext uri="{FF2B5EF4-FFF2-40B4-BE49-F238E27FC236}">
                <a16:creationId xmlns:a16="http://schemas.microsoft.com/office/drawing/2014/main" id="{AD99AF7F-2C35-4590-BB6C-303E578B74BC}"/>
              </a:ext>
            </a:extLst>
          </p:cNvPr>
          <p:cNvPicPr/>
          <p:nvPr/>
        </p:nvPicPr>
        <p:blipFill rotWithShape="1">
          <a:blip r:embed="rId2"/>
          <a:srcRect l="30556" t="11016" r="31837" b="20607"/>
          <a:stretch/>
        </p:blipFill>
        <p:spPr bwMode="auto">
          <a:xfrm>
            <a:off x="581025" y="1504950"/>
            <a:ext cx="11401425" cy="52387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917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A8124F-2601-4793-AC6D-9E59A0D73AB7}"/>
              </a:ext>
            </a:extLst>
          </p:cNvPr>
          <p:cNvSpPr>
            <a:spLocks noGrp="1"/>
          </p:cNvSpPr>
          <p:nvPr>
            <p:ph type="title"/>
          </p:nvPr>
        </p:nvSpPr>
        <p:spPr>
          <a:xfrm>
            <a:off x="838200" y="365125"/>
            <a:ext cx="10515600" cy="606425"/>
          </a:xfrm>
        </p:spPr>
        <p:txBody>
          <a:bodyPr>
            <a:normAutofit fontScale="90000"/>
          </a:bodyPr>
          <a:lstStyle/>
          <a:p>
            <a:r>
              <a:rPr lang="en-US" dirty="0"/>
              <a:t>Transport facilitation in Africa</a:t>
            </a:r>
          </a:p>
        </p:txBody>
      </p:sp>
      <p:sp>
        <p:nvSpPr>
          <p:cNvPr id="6" name="Content Placeholder 5">
            <a:extLst>
              <a:ext uri="{FF2B5EF4-FFF2-40B4-BE49-F238E27FC236}">
                <a16:creationId xmlns:a16="http://schemas.microsoft.com/office/drawing/2014/main" id="{03B60DCF-0904-4E5D-8225-FC391E1842F3}"/>
              </a:ext>
            </a:extLst>
          </p:cNvPr>
          <p:cNvSpPr>
            <a:spLocks noGrp="1"/>
          </p:cNvSpPr>
          <p:nvPr>
            <p:ph idx="1"/>
          </p:nvPr>
        </p:nvSpPr>
        <p:spPr>
          <a:xfrm>
            <a:off x="381000" y="1257300"/>
            <a:ext cx="10972800" cy="5400675"/>
          </a:xfrm>
        </p:spPr>
        <p:txBody>
          <a:bodyPr>
            <a:normAutofit fontScale="92500"/>
          </a:bodyPr>
          <a:lstStyle/>
          <a:p>
            <a:r>
              <a:rPr lang="en-US" dirty="0"/>
              <a:t>Transport facilitation has been at the Centre of Africa integration</a:t>
            </a:r>
          </a:p>
          <a:p>
            <a:pPr>
              <a:buFont typeface="Wingdings" panose="05000000000000000000" pitchFamily="2" charset="2"/>
              <a:buChar char="q"/>
            </a:pPr>
            <a:r>
              <a:rPr lang="en-US" dirty="0"/>
              <a:t>Abuja treaty establishing the African Economic community (OAU 1991)</a:t>
            </a:r>
          </a:p>
          <a:p>
            <a:pPr lvl="1">
              <a:buFont typeface="Wingdings" panose="05000000000000000000" pitchFamily="2" charset="2"/>
              <a:buChar char="v"/>
            </a:pPr>
            <a:r>
              <a:rPr lang="en-US" dirty="0"/>
              <a:t>Article 38: Re-export of Goods and Intra-Community Transit Facilities</a:t>
            </a:r>
          </a:p>
          <a:p>
            <a:pPr marL="914400" lvl="2" indent="0">
              <a:buNone/>
            </a:pPr>
            <a:r>
              <a:rPr lang="en-US" dirty="0"/>
              <a:t>…….freedom of transit through their territories to goods proceeding to or coming from another Member State in accordance with the </a:t>
            </a:r>
            <a:r>
              <a:rPr lang="en-US" dirty="0">
                <a:solidFill>
                  <a:srgbClr val="FF0000"/>
                </a:solidFill>
              </a:rPr>
              <a:t>Protocol concerning Intra-Community Transit and Transit Facilities and in accordance with the provisions of any Intra-Community Agreements to be concluded</a:t>
            </a:r>
            <a:r>
              <a:rPr lang="en-US" dirty="0"/>
              <a:t>.</a:t>
            </a:r>
          </a:p>
          <a:p>
            <a:pPr lvl="1" fontAlgn="base">
              <a:buFont typeface="Wingdings" panose="05000000000000000000" pitchFamily="2" charset="2"/>
              <a:buChar char="v"/>
            </a:pPr>
            <a:r>
              <a:rPr lang="en-US" dirty="0"/>
              <a:t>Art 39: </a:t>
            </a:r>
            <a:r>
              <a:rPr lang="en-US" b="1" dirty="0"/>
              <a:t>Customs co-operation and administration</a:t>
            </a:r>
          </a:p>
          <a:p>
            <a:pPr marL="457200" lvl="1" indent="0" fontAlgn="base">
              <a:buNone/>
            </a:pPr>
            <a:r>
              <a:rPr lang="en-US" dirty="0"/>
              <a:t>	- Take all necessary measures for harmonizing and standardizing their customs regulations and procedures…to facilitate movement of goods and services across frontiers</a:t>
            </a:r>
          </a:p>
          <a:p>
            <a:pPr marL="457200" lvl="1" indent="0" fontAlgn="base">
              <a:buNone/>
            </a:pPr>
            <a:endParaRPr lang="en-US" dirty="0"/>
          </a:p>
          <a:p>
            <a:pPr lvl="1" fontAlgn="base">
              <a:buFont typeface="Wingdings" panose="05000000000000000000" pitchFamily="2" charset="2"/>
              <a:buChar char="v"/>
            </a:pPr>
            <a:r>
              <a:rPr lang="en-US" dirty="0"/>
              <a:t>Art 40: </a:t>
            </a:r>
            <a:r>
              <a:rPr lang="en-US" b="1" dirty="0"/>
              <a:t>Trade documents and procedures</a:t>
            </a:r>
          </a:p>
          <a:p>
            <a:pPr marL="457200" lvl="1" indent="0">
              <a:buNone/>
            </a:pPr>
            <a:r>
              <a:rPr lang="en-US" dirty="0"/>
              <a:t>- Member States shall simplify and harmonize their trade documents and procedures</a:t>
            </a:r>
            <a:br>
              <a:rPr lang="en-US" dirty="0"/>
            </a:br>
            <a:br>
              <a:rPr lang="en-US" dirty="0"/>
            </a:br>
            <a:endParaRPr lang="en-US" dirty="0"/>
          </a:p>
        </p:txBody>
      </p:sp>
    </p:spTree>
    <p:extLst>
      <p:ext uri="{BB962C8B-B14F-4D97-AF65-F5344CB8AC3E}">
        <p14:creationId xmlns:p14="http://schemas.microsoft.com/office/powerpoint/2010/main" val="9220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07297-6A38-47FD-8D4D-EC51DBA1BEFC}"/>
              </a:ext>
            </a:extLst>
          </p:cNvPr>
          <p:cNvSpPr>
            <a:spLocks noGrp="1"/>
          </p:cNvSpPr>
          <p:nvPr>
            <p:ph type="title"/>
          </p:nvPr>
        </p:nvSpPr>
        <p:spPr>
          <a:xfrm>
            <a:off x="838200" y="365126"/>
            <a:ext cx="10515600" cy="615949"/>
          </a:xfrm>
        </p:spPr>
        <p:txBody>
          <a:bodyPr>
            <a:normAutofit fontScale="90000"/>
          </a:bodyPr>
          <a:lstStyle/>
          <a:p>
            <a:r>
              <a:rPr lang="en-US" dirty="0"/>
              <a:t>Transport facilitation at continental level</a:t>
            </a:r>
          </a:p>
        </p:txBody>
      </p:sp>
      <p:sp>
        <p:nvSpPr>
          <p:cNvPr id="3" name="Content Placeholder 2">
            <a:extLst>
              <a:ext uri="{FF2B5EF4-FFF2-40B4-BE49-F238E27FC236}">
                <a16:creationId xmlns:a16="http://schemas.microsoft.com/office/drawing/2014/main" id="{A1D0B953-EF01-4E3E-874A-7C35404984DF}"/>
              </a:ext>
            </a:extLst>
          </p:cNvPr>
          <p:cNvSpPr>
            <a:spLocks noGrp="1"/>
          </p:cNvSpPr>
          <p:nvPr>
            <p:ph idx="1"/>
          </p:nvPr>
        </p:nvSpPr>
        <p:spPr>
          <a:xfrm>
            <a:off x="314325" y="1295401"/>
            <a:ext cx="11039475" cy="5362571"/>
          </a:xfrm>
        </p:spPr>
        <p:txBody>
          <a:bodyPr>
            <a:normAutofit fontScale="85000" lnSpcReduction="20000"/>
          </a:bodyPr>
          <a:lstStyle/>
          <a:p>
            <a:r>
              <a:rPr lang="en-US" dirty="0"/>
              <a:t>To achieve a harmonious and integrated development of the continental transport and communications network</a:t>
            </a:r>
          </a:p>
          <a:p>
            <a:pPr marL="0" indent="0">
              <a:buNone/>
            </a:pPr>
            <a:endParaRPr lang="en-US" dirty="0"/>
          </a:p>
          <a:p>
            <a:pPr lvl="1" algn="just">
              <a:buFont typeface="Wingdings" panose="05000000000000000000" pitchFamily="2" charset="2"/>
              <a:buChar char="Ø"/>
            </a:pPr>
            <a:r>
              <a:rPr lang="en-US" dirty="0"/>
              <a:t>Promote the integration of transport and communications infrastructure</a:t>
            </a:r>
          </a:p>
          <a:p>
            <a:pPr lvl="1" algn="just">
              <a:buFont typeface="Wingdings" panose="05000000000000000000" pitchFamily="2" charset="2"/>
              <a:buChar char="Ø"/>
            </a:pPr>
            <a:r>
              <a:rPr lang="en-US" dirty="0"/>
              <a:t>Coordinate various modes of transport to achieve efficiency</a:t>
            </a:r>
          </a:p>
          <a:p>
            <a:pPr lvl="1" algn="just">
              <a:buFont typeface="Wingdings" panose="05000000000000000000" pitchFamily="2" charset="2"/>
              <a:buChar char="Ø"/>
            </a:pPr>
            <a:r>
              <a:rPr lang="en-US" dirty="0"/>
              <a:t>Harmonize progressively their rules and regulations relating to transport and communications</a:t>
            </a:r>
          </a:p>
          <a:p>
            <a:pPr lvl="1" algn="just">
              <a:buFont typeface="Wingdings" panose="05000000000000000000" pitchFamily="2" charset="2"/>
              <a:buChar char="Ø"/>
            </a:pPr>
            <a:r>
              <a:rPr lang="en-US" dirty="0">
                <a:solidFill>
                  <a:srgbClr val="FF0000"/>
                </a:solidFill>
              </a:rPr>
              <a:t>Draw up </a:t>
            </a:r>
            <a:r>
              <a:rPr lang="en-US" dirty="0" err="1">
                <a:solidFill>
                  <a:srgbClr val="FF0000"/>
                </a:solidFill>
              </a:rPr>
              <a:t>co-ordinated</a:t>
            </a:r>
            <a:r>
              <a:rPr lang="en-US" dirty="0">
                <a:solidFill>
                  <a:srgbClr val="FF0000"/>
                </a:solidFill>
              </a:rPr>
              <a:t> </a:t>
            </a:r>
            <a:r>
              <a:rPr lang="en-US" dirty="0" err="1">
                <a:solidFill>
                  <a:srgbClr val="FF0000"/>
                </a:solidFill>
              </a:rPr>
              <a:t>programmes</a:t>
            </a:r>
            <a:r>
              <a:rPr lang="en-US" dirty="0">
                <a:solidFill>
                  <a:srgbClr val="FF0000"/>
                </a:solidFill>
              </a:rPr>
              <a:t> to restructure the road transport sector </a:t>
            </a:r>
            <a:r>
              <a:rPr lang="en-US" dirty="0"/>
              <a:t>for purposes of establishing inter-State links and the construction of major transcontinental trunk roads</a:t>
            </a:r>
          </a:p>
          <a:p>
            <a:pPr lvl="1" algn="just">
              <a:buFont typeface="Wingdings" panose="05000000000000000000" pitchFamily="2" charset="2"/>
              <a:buChar char="Ø"/>
            </a:pPr>
            <a:r>
              <a:rPr lang="en-US" dirty="0"/>
              <a:t>Prepare plans to improve, re-organize and standardize the various rail networks of Member States with a view to their inter-connection and construct new railways as part of a Pan-African network</a:t>
            </a:r>
          </a:p>
          <a:p>
            <a:pPr lvl="1" algn="just">
              <a:buFont typeface="Wingdings" panose="05000000000000000000" pitchFamily="2" charset="2"/>
              <a:buChar char="Ø"/>
            </a:pPr>
            <a:r>
              <a:rPr lang="en-US" dirty="0"/>
              <a:t>Harmonize:  policies on maritime, inter-State lake and river transport; air transport policies; </a:t>
            </a:r>
            <a:r>
              <a:rPr lang="en-US" dirty="0" err="1"/>
              <a:t>programmes</a:t>
            </a:r>
            <a:r>
              <a:rPr lang="en-US" dirty="0"/>
              <a:t> on the training in various cadres in transport and communications</a:t>
            </a:r>
          </a:p>
          <a:p>
            <a:pPr lvl="1" algn="just">
              <a:buFont typeface="Wingdings" panose="05000000000000000000" pitchFamily="2" charset="2"/>
              <a:buChar char="Ø"/>
            </a:pPr>
            <a:r>
              <a:rPr lang="en-US" dirty="0"/>
              <a:t>Modernize and standardize their transport and communications equipment</a:t>
            </a:r>
          </a:p>
          <a:p>
            <a:pPr lvl="1" algn="just">
              <a:buFont typeface="Wingdings" panose="05000000000000000000" pitchFamily="2" charset="2"/>
              <a:buChar char="Ø"/>
            </a:pPr>
            <a:r>
              <a:rPr lang="en-US" dirty="0"/>
              <a:t>Promote proper integration of air transport in Africa and coordinate flight schedules</a:t>
            </a:r>
          </a:p>
          <a:p>
            <a:pPr lvl="1" algn="just">
              <a:buFont typeface="Wingdings" panose="05000000000000000000" pitchFamily="2" charset="2"/>
              <a:buChar char="Ø"/>
            </a:pPr>
            <a:r>
              <a:rPr lang="en-US" dirty="0"/>
              <a:t>Coordinate and harmonize their transport policies at regional and Community </a:t>
            </a:r>
          </a:p>
          <a:p>
            <a:pPr marL="457200" lvl="1" indent="0">
              <a:buNone/>
            </a:pPr>
            <a:endParaRPr lang="en-US" dirty="0"/>
          </a:p>
          <a:p>
            <a:pPr>
              <a:buFont typeface="Wingdings" panose="05000000000000000000" pitchFamily="2" charset="2"/>
              <a:buChar char="q"/>
            </a:pPr>
            <a:r>
              <a:rPr lang="en-US" dirty="0">
                <a:solidFill>
                  <a:srgbClr val="FF0000"/>
                </a:solidFill>
              </a:rPr>
              <a:t>Integrated High Speed Train Network and Single Air-Transport Network are among the 12 AU Flagship Projects/Initiatives in the agenda 2063 </a:t>
            </a:r>
          </a:p>
          <a:p>
            <a:pPr marL="457200" lvl="1" indent="0">
              <a:buNone/>
            </a:pPr>
            <a:endParaRPr lang="en-US" dirty="0"/>
          </a:p>
        </p:txBody>
      </p:sp>
      <p:sp>
        <p:nvSpPr>
          <p:cNvPr id="15" name="Rectangle 5">
            <a:extLst>
              <a:ext uri="{FF2B5EF4-FFF2-40B4-BE49-F238E27FC236}">
                <a16:creationId xmlns:a16="http://schemas.microsoft.com/office/drawing/2014/main" id="{C6DA90CE-1D26-4E8A-8821-A388B500CF5B}"/>
              </a:ext>
            </a:extLst>
          </p:cNvPr>
          <p:cNvSpPr>
            <a:spLocks noChangeArrowheads="1"/>
          </p:cNvSpPr>
          <p:nvPr/>
        </p:nvSpPr>
        <p:spPr bwMode="auto">
          <a:xfrm>
            <a:off x="3981450" y="3494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94837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B3EB2-6E6B-4787-82FA-C5C0E2AA5799}"/>
              </a:ext>
            </a:extLst>
          </p:cNvPr>
          <p:cNvSpPr>
            <a:spLocks noGrp="1"/>
          </p:cNvSpPr>
          <p:nvPr>
            <p:ph type="title"/>
          </p:nvPr>
        </p:nvSpPr>
        <p:spPr/>
        <p:txBody>
          <a:bodyPr/>
          <a:lstStyle/>
          <a:p>
            <a:r>
              <a:rPr lang="en-US" dirty="0"/>
              <a:t>Transport facilitation in Africa</a:t>
            </a:r>
            <a:br>
              <a:rPr lang="en-US" dirty="0"/>
            </a:br>
            <a:r>
              <a:rPr lang="en-US" sz="3200" dirty="0"/>
              <a:t>Regional initiatives in corridor development</a:t>
            </a:r>
          </a:p>
        </p:txBody>
      </p:sp>
      <p:sp>
        <p:nvSpPr>
          <p:cNvPr id="3" name="Content Placeholder 2">
            <a:extLst>
              <a:ext uri="{FF2B5EF4-FFF2-40B4-BE49-F238E27FC236}">
                <a16:creationId xmlns:a16="http://schemas.microsoft.com/office/drawing/2014/main" id="{63B77F9B-9E82-44BC-B16B-C02C64AAEA81}"/>
              </a:ext>
            </a:extLst>
          </p:cNvPr>
          <p:cNvSpPr>
            <a:spLocks noGrp="1"/>
          </p:cNvSpPr>
          <p:nvPr>
            <p:ph idx="1"/>
          </p:nvPr>
        </p:nvSpPr>
        <p:spPr>
          <a:xfrm>
            <a:off x="371475" y="1825624"/>
            <a:ext cx="10982325" cy="4860925"/>
          </a:xfrm>
        </p:spPr>
        <p:txBody>
          <a:bodyPr>
            <a:normAutofit fontScale="85000" lnSpcReduction="20000"/>
          </a:bodyPr>
          <a:lstStyle/>
          <a:p>
            <a:pPr>
              <a:buFont typeface="Wingdings" panose="05000000000000000000" pitchFamily="2" charset="2"/>
              <a:buChar char="q"/>
            </a:pPr>
            <a:r>
              <a:rPr lang="en-US" dirty="0"/>
              <a:t>The 8 building blocks for economic integration in Africa:</a:t>
            </a:r>
          </a:p>
          <a:p>
            <a:pPr lvl="1"/>
            <a:r>
              <a:rPr lang="en-US" dirty="0"/>
              <a:t>Arab Maghreb Union (AMU/UMA)-  North</a:t>
            </a:r>
          </a:p>
          <a:p>
            <a:pPr marL="457200" lvl="1" indent="0">
              <a:buNone/>
            </a:pPr>
            <a:endParaRPr lang="en-US" dirty="0"/>
          </a:p>
          <a:p>
            <a:pPr lvl="1"/>
            <a:r>
              <a:rPr lang="en-US" dirty="0"/>
              <a:t>The Economic Community of West African States (ECOWAS)- West</a:t>
            </a:r>
          </a:p>
          <a:p>
            <a:pPr marL="457200" lvl="1" indent="0">
              <a:buNone/>
            </a:pPr>
            <a:endParaRPr lang="en-US" dirty="0"/>
          </a:p>
          <a:p>
            <a:pPr lvl="1"/>
            <a:r>
              <a:rPr lang="en-US" dirty="0"/>
              <a:t>The East African Community (EAC) External- East</a:t>
            </a:r>
          </a:p>
          <a:p>
            <a:pPr marL="457200" lvl="1" indent="0">
              <a:buNone/>
            </a:pPr>
            <a:endParaRPr lang="en-US" dirty="0"/>
          </a:p>
          <a:p>
            <a:pPr lvl="1"/>
            <a:r>
              <a:rPr lang="en-US" dirty="0"/>
              <a:t>The Intergovernmental Authority on Development (IGAD)- East</a:t>
            </a:r>
          </a:p>
          <a:p>
            <a:pPr marL="457200" lvl="1" indent="0">
              <a:buNone/>
            </a:pPr>
            <a:endParaRPr lang="en-US" dirty="0"/>
          </a:p>
          <a:p>
            <a:pPr lvl="1"/>
            <a:r>
              <a:rPr lang="en-US" dirty="0"/>
              <a:t>The Southern African Development Community (SADC)- South</a:t>
            </a:r>
          </a:p>
          <a:p>
            <a:pPr marL="457200" lvl="1" indent="0">
              <a:buNone/>
            </a:pPr>
            <a:endParaRPr lang="en-US" dirty="0"/>
          </a:p>
          <a:p>
            <a:pPr lvl="1"/>
            <a:r>
              <a:rPr lang="en-US" dirty="0"/>
              <a:t>The Common Market for Eastern and Southern Africa (COMESA)- Southeast</a:t>
            </a:r>
          </a:p>
          <a:p>
            <a:pPr marL="457200" lvl="1" indent="0">
              <a:buNone/>
            </a:pPr>
            <a:endParaRPr lang="en-US" dirty="0"/>
          </a:p>
          <a:p>
            <a:pPr lvl="1"/>
            <a:r>
              <a:rPr lang="en-US" dirty="0"/>
              <a:t>The Economic Community of Central African States (ECCAS) – Central</a:t>
            </a:r>
          </a:p>
          <a:p>
            <a:pPr marL="457200" lvl="1" indent="0">
              <a:buNone/>
            </a:pPr>
            <a:endParaRPr lang="en-US" dirty="0"/>
          </a:p>
          <a:p>
            <a:pPr lvl="1"/>
            <a:r>
              <a:rPr lang="en-US" dirty="0"/>
              <a:t>The Community of Sahel-Saharan States (CENSAD)- North</a:t>
            </a:r>
          </a:p>
          <a:p>
            <a:endParaRPr lang="en-US" dirty="0"/>
          </a:p>
        </p:txBody>
      </p:sp>
    </p:spTree>
    <p:extLst>
      <p:ext uri="{BB962C8B-B14F-4D97-AF65-F5344CB8AC3E}">
        <p14:creationId xmlns:p14="http://schemas.microsoft.com/office/powerpoint/2010/main" val="207587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30A5-DC42-417A-B9E4-85B3B9E5C148}"/>
              </a:ext>
            </a:extLst>
          </p:cNvPr>
          <p:cNvSpPr>
            <a:spLocks noGrp="1"/>
          </p:cNvSpPr>
          <p:nvPr>
            <p:ph type="title"/>
          </p:nvPr>
        </p:nvSpPr>
        <p:spPr>
          <a:xfrm>
            <a:off x="838200" y="0"/>
            <a:ext cx="10515600" cy="857251"/>
          </a:xfrm>
        </p:spPr>
        <p:txBody>
          <a:bodyPr>
            <a:normAutofit fontScale="90000"/>
          </a:bodyPr>
          <a:lstStyle/>
          <a:p>
            <a:r>
              <a:rPr lang="en-US" dirty="0"/>
              <a:t>Transport infrastructure in Africa:</a:t>
            </a:r>
            <a:br>
              <a:rPr lang="en-US" dirty="0"/>
            </a:br>
            <a:r>
              <a:rPr lang="en-US" sz="3100" dirty="0"/>
              <a:t>African Highways and corridors</a:t>
            </a:r>
          </a:p>
        </p:txBody>
      </p:sp>
      <p:pic>
        <p:nvPicPr>
          <p:cNvPr id="4" name="Picture 3" descr="AFRICAN CORRIDORS&#10; ">
            <a:extLst>
              <a:ext uri="{FF2B5EF4-FFF2-40B4-BE49-F238E27FC236}">
                <a16:creationId xmlns:a16="http://schemas.microsoft.com/office/drawing/2014/main" id="{A70B89AB-FE17-47FC-84FC-575E5F6D6963}"/>
              </a:ext>
            </a:extLst>
          </p:cNvPr>
          <p:cNvPicPr/>
          <p:nvPr/>
        </p:nvPicPr>
        <p:blipFill rotWithShape="1">
          <a:blip r:embed="rId2">
            <a:extLst>
              <a:ext uri="{28A0092B-C50C-407E-A947-70E740481C1C}">
                <a14:useLocalDpi xmlns:a14="http://schemas.microsoft.com/office/drawing/2010/main" val="0"/>
              </a:ext>
            </a:extLst>
          </a:blip>
          <a:srcRect l="18163" t="11394" r="17735" b="3303"/>
          <a:stretch/>
        </p:blipFill>
        <p:spPr bwMode="auto">
          <a:xfrm>
            <a:off x="600075" y="857250"/>
            <a:ext cx="6553200" cy="5876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077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C5DD-46CC-4794-AE00-4150FAB37CA7}"/>
              </a:ext>
            </a:extLst>
          </p:cNvPr>
          <p:cNvSpPr>
            <a:spLocks noGrp="1"/>
          </p:cNvSpPr>
          <p:nvPr>
            <p:ph type="title"/>
          </p:nvPr>
        </p:nvSpPr>
        <p:spPr>
          <a:xfrm>
            <a:off x="733425" y="107950"/>
            <a:ext cx="10515600" cy="815975"/>
          </a:xfrm>
        </p:spPr>
        <p:txBody>
          <a:bodyPr>
            <a:normAutofit fontScale="90000"/>
          </a:bodyPr>
          <a:lstStyle/>
          <a:p>
            <a:r>
              <a:rPr lang="en-US" dirty="0"/>
              <a:t>Trade, transport and transit facilitation in the corridors….1</a:t>
            </a:r>
          </a:p>
        </p:txBody>
      </p:sp>
      <p:sp>
        <p:nvSpPr>
          <p:cNvPr id="3" name="Content Placeholder 2">
            <a:extLst>
              <a:ext uri="{FF2B5EF4-FFF2-40B4-BE49-F238E27FC236}">
                <a16:creationId xmlns:a16="http://schemas.microsoft.com/office/drawing/2014/main" id="{3C79DBE9-AE08-4063-83CA-FEB929D79145}"/>
              </a:ext>
            </a:extLst>
          </p:cNvPr>
          <p:cNvSpPr>
            <a:spLocks noGrp="1"/>
          </p:cNvSpPr>
          <p:nvPr>
            <p:ph idx="1"/>
          </p:nvPr>
        </p:nvSpPr>
        <p:spPr>
          <a:xfrm>
            <a:off x="838200" y="1257300"/>
            <a:ext cx="10515600" cy="5343525"/>
          </a:xfrm>
        </p:spPr>
        <p:txBody>
          <a:bodyPr>
            <a:normAutofit/>
          </a:bodyPr>
          <a:lstStyle/>
          <a:p>
            <a:r>
              <a:rPr lang="en-US" b="1" dirty="0"/>
              <a:t>Coordinated Border Management</a:t>
            </a:r>
            <a:endParaRPr lang="en-US" dirty="0"/>
          </a:p>
          <a:p>
            <a:pPr lvl="1"/>
            <a:r>
              <a:rPr lang="en-US" dirty="0"/>
              <a:t> A coordinated approach by border control agencies, both domestic and international, in the context of seeking greater efficiencies over managing trade and travel flows, while maintaining a balance with compliance requirements</a:t>
            </a:r>
          </a:p>
          <a:p>
            <a:r>
              <a:rPr lang="en-US" b="1" dirty="0"/>
              <a:t>One Stop Border Posts or Joint Border Posts</a:t>
            </a:r>
            <a:endParaRPr lang="en-US" dirty="0"/>
          </a:p>
          <a:p>
            <a:pPr marL="457200" lvl="1" indent="0">
              <a:buNone/>
            </a:pPr>
            <a:r>
              <a:rPr lang="en-US" dirty="0"/>
              <a:t>-legal and institutional framework, facilities, and associated procedures that enable goods, people, and vehicles to stop in a single facility in which they undergo necessary controls following applicable regional and national laws to exit one state and enter the adjoining state. </a:t>
            </a:r>
          </a:p>
          <a:p>
            <a:pPr lvl="1">
              <a:buFont typeface="Wingdings" panose="05000000000000000000" pitchFamily="2" charset="2"/>
              <a:buChar char="v"/>
            </a:pPr>
            <a:r>
              <a:rPr lang="en-US" dirty="0"/>
              <a:t>They reduce delays at land borders, and the costs related to the delays.</a:t>
            </a:r>
          </a:p>
          <a:p>
            <a:pPr lvl="1">
              <a:buFont typeface="Wingdings" panose="05000000000000000000" pitchFamily="2" charset="2"/>
              <a:buChar char="v"/>
            </a:pPr>
            <a:r>
              <a:rPr lang="en-US" dirty="0"/>
              <a:t>Over 80 OSBPs have been planned and/or implemented in various parts of Africa although not al constructed are fully functional! </a:t>
            </a:r>
          </a:p>
          <a:p>
            <a:pPr lvl="2">
              <a:buFont typeface="Wingdings" panose="05000000000000000000" pitchFamily="2" charset="2"/>
              <a:buChar char="q"/>
            </a:pPr>
            <a:r>
              <a:rPr lang="en-US" dirty="0">
                <a:solidFill>
                  <a:srgbClr val="FF0000"/>
                </a:solidFill>
              </a:rPr>
              <a:t>Why?</a:t>
            </a:r>
          </a:p>
          <a:p>
            <a:pPr>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331422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917C-B13B-47C5-97F1-1DB430ED1919}"/>
              </a:ext>
            </a:extLst>
          </p:cNvPr>
          <p:cNvSpPr>
            <a:spLocks noGrp="1"/>
          </p:cNvSpPr>
          <p:nvPr>
            <p:ph type="title"/>
          </p:nvPr>
        </p:nvSpPr>
        <p:spPr>
          <a:xfrm>
            <a:off x="838200" y="365126"/>
            <a:ext cx="10515600" cy="730250"/>
          </a:xfrm>
        </p:spPr>
        <p:txBody>
          <a:bodyPr/>
          <a:lstStyle/>
          <a:p>
            <a:r>
              <a:rPr lang="en-US" dirty="0"/>
              <a:t>Trade, transport and transit facilitation…2</a:t>
            </a:r>
          </a:p>
        </p:txBody>
      </p:sp>
      <p:sp>
        <p:nvSpPr>
          <p:cNvPr id="3" name="Content Placeholder 2">
            <a:extLst>
              <a:ext uri="{FF2B5EF4-FFF2-40B4-BE49-F238E27FC236}">
                <a16:creationId xmlns:a16="http://schemas.microsoft.com/office/drawing/2014/main" id="{A5E91B6A-81D1-4ADF-AA0D-7CC491BB7B30}"/>
              </a:ext>
            </a:extLst>
          </p:cNvPr>
          <p:cNvSpPr>
            <a:spLocks noGrp="1"/>
          </p:cNvSpPr>
          <p:nvPr>
            <p:ph idx="1"/>
          </p:nvPr>
        </p:nvSpPr>
        <p:spPr>
          <a:xfrm>
            <a:off x="838200" y="1362074"/>
            <a:ext cx="10515600" cy="5324475"/>
          </a:xfrm>
        </p:spPr>
        <p:txBody>
          <a:bodyPr>
            <a:normAutofit fontScale="85000" lnSpcReduction="10000"/>
          </a:bodyPr>
          <a:lstStyle/>
          <a:p>
            <a:pPr marL="0" indent="0">
              <a:buNone/>
            </a:pPr>
            <a:endParaRPr lang="en-US" dirty="0"/>
          </a:p>
          <a:p>
            <a:pPr lvl="0"/>
            <a:r>
              <a:rPr lang="en-US" b="1" dirty="0"/>
              <a:t>Use of a regional single customs Administrative document</a:t>
            </a:r>
            <a:endParaRPr lang="en-US" dirty="0"/>
          </a:p>
          <a:p>
            <a:pPr lvl="1">
              <a:buFont typeface="Wingdings" panose="05000000000000000000" pitchFamily="2" charset="2"/>
              <a:buChar char="q"/>
            </a:pPr>
            <a:r>
              <a:rPr lang="en-US" dirty="0"/>
              <a:t>Regional Bond Guarantees Schemes</a:t>
            </a:r>
          </a:p>
          <a:p>
            <a:endParaRPr lang="en-US" dirty="0"/>
          </a:p>
          <a:p>
            <a:r>
              <a:rPr lang="en-US" b="1" dirty="0"/>
              <a:t>Port Community Systems </a:t>
            </a:r>
            <a:endParaRPr lang="en-US" dirty="0"/>
          </a:p>
          <a:p>
            <a:pPr lvl="1">
              <a:buFont typeface="Wingdings" panose="05000000000000000000" pitchFamily="2" charset="2"/>
              <a:buChar char="q"/>
            </a:pPr>
            <a:r>
              <a:rPr lang="en-US" dirty="0"/>
              <a:t>An electronic communication platform that connects the multiple systems operated by a variety of </a:t>
            </a:r>
            <a:r>
              <a:rPr lang="en-US" dirty="0" err="1"/>
              <a:t>organisations</a:t>
            </a:r>
            <a:r>
              <a:rPr lang="en-US" dirty="0"/>
              <a:t> that make up a seaport or airport community. It is shared in the sense that it is set up, </a:t>
            </a:r>
            <a:r>
              <a:rPr lang="en-US" dirty="0" err="1"/>
              <a:t>organised</a:t>
            </a:r>
            <a:r>
              <a:rPr lang="en-US" dirty="0"/>
              <a:t> and used by firms in the same sector – in this case, a port community e.g. Single Window.</a:t>
            </a:r>
          </a:p>
          <a:p>
            <a:pPr lvl="1">
              <a:buFont typeface="Wingdings" panose="05000000000000000000" pitchFamily="2" charset="2"/>
              <a:buChar char="q"/>
            </a:pPr>
            <a:r>
              <a:rPr lang="en-US" dirty="0"/>
              <a:t>Improve the systems in terms of punctuality, reliability or costs </a:t>
            </a:r>
          </a:p>
          <a:p>
            <a:pPr marL="457200" lvl="1" indent="0">
              <a:buNone/>
            </a:pPr>
            <a:endParaRPr lang="en-US" dirty="0"/>
          </a:p>
          <a:p>
            <a:r>
              <a:rPr lang="en-US" b="1" dirty="0"/>
              <a:t>Single Windows</a:t>
            </a:r>
            <a:r>
              <a:rPr lang="en-US" dirty="0"/>
              <a:t> </a:t>
            </a:r>
          </a:p>
          <a:p>
            <a:pPr lvl="1">
              <a:buFont typeface="Wingdings" panose="05000000000000000000" pitchFamily="2" charset="2"/>
              <a:buChar char="q"/>
            </a:pPr>
            <a:r>
              <a:rPr lang="en-US" dirty="0"/>
              <a:t>A facility that allows parties involved in trade and transport to lodge standardized information and documents (customs declarations; applications for import and export permits; certificates of origin; and trading invoices)  with a single entry point (online portal/window) to fulfill all import, export, and transit-related regulatory requirements." “If information is electronic, then individual data elements should only be submitted once”.</a:t>
            </a:r>
          </a:p>
          <a:p>
            <a:endParaRPr lang="en-US" dirty="0"/>
          </a:p>
        </p:txBody>
      </p:sp>
    </p:spTree>
    <p:extLst>
      <p:ext uri="{BB962C8B-B14F-4D97-AF65-F5344CB8AC3E}">
        <p14:creationId xmlns:p14="http://schemas.microsoft.com/office/powerpoint/2010/main" val="121457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D0DCF-63CA-476D-B78A-96ECDB0777ED}"/>
              </a:ext>
            </a:extLst>
          </p:cNvPr>
          <p:cNvSpPr>
            <a:spLocks noGrp="1"/>
          </p:cNvSpPr>
          <p:nvPr>
            <p:ph type="title"/>
          </p:nvPr>
        </p:nvSpPr>
        <p:spPr>
          <a:xfrm>
            <a:off x="114300" y="76200"/>
            <a:ext cx="11239500" cy="981075"/>
          </a:xfrm>
        </p:spPr>
        <p:txBody>
          <a:bodyPr>
            <a:normAutofit fontScale="90000"/>
          </a:bodyPr>
          <a:lstStyle/>
          <a:p>
            <a:r>
              <a:rPr lang="en-US" dirty="0"/>
              <a:t>Transport facilitation in Africa transport corridors</a:t>
            </a:r>
            <a:br>
              <a:rPr lang="en-US" dirty="0"/>
            </a:br>
            <a:r>
              <a:rPr lang="en-US" sz="2700" dirty="0">
                <a:solidFill>
                  <a:srgbClr val="FF0000"/>
                </a:solidFill>
              </a:rPr>
              <a:t>Economic factors of some selected corridors (2016)</a:t>
            </a:r>
          </a:p>
        </p:txBody>
      </p:sp>
      <p:pic>
        <p:nvPicPr>
          <p:cNvPr id="6" name="Picture 5">
            <a:extLst>
              <a:ext uri="{FF2B5EF4-FFF2-40B4-BE49-F238E27FC236}">
                <a16:creationId xmlns:a16="http://schemas.microsoft.com/office/drawing/2014/main" id="{86AA2514-5D66-4CF8-8993-C281CE2AA685}"/>
              </a:ext>
            </a:extLst>
          </p:cNvPr>
          <p:cNvPicPr/>
          <p:nvPr/>
        </p:nvPicPr>
        <p:blipFill rotWithShape="1">
          <a:blip r:embed="rId2"/>
          <a:srcRect l="12393" t="19753" r="25855" b="32306"/>
          <a:stretch/>
        </p:blipFill>
        <p:spPr bwMode="auto">
          <a:xfrm>
            <a:off x="114300" y="1057276"/>
            <a:ext cx="11858626" cy="4829174"/>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14E5DCC-4DB4-4772-BB8B-D1AE80A8F2F0}"/>
              </a:ext>
            </a:extLst>
          </p:cNvPr>
          <p:cNvPicPr/>
          <p:nvPr/>
        </p:nvPicPr>
        <p:blipFill rotWithShape="1">
          <a:blip r:embed="rId3"/>
          <a:srcRect l="12393" t="59152" r="24893" b="34093"/>
          <a:stretch/>
        </p:blipFill>
        <p:spPr bwMode="auto">
          <a:xfrm>
            <a:off x="57149" y="5801043"/>
            <a:ext cx="11915777" cy="6569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5606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A384-2AAE-4925-8949-013386CBFF4A}"/>
              </a:ext>
            </a:extLst>
          </p:cNvPr>
          <p:cNvSpPr>
            <a:spLocks noGrp="1"/>
          </p:cNvSpPr>
          <p:nvPr>
            <p:ph type="title"/>
          </p:nvPr>
        </p:nvSpPr>
        <p:spPr>
          <a:xfrm>
            <a:off x="180975" y="209551"/>
            <a:ext cx="11887200" cy="666750"/>
          </a:xfrm>
        </p:spPr>
        <p:txBody>
          <a:bodyPr>
            <a:noAutofit/>
          </a:bodyPr>
          <a:lstStyle/>
          <a:p>
            <a:r>
              <a:rPr lang="en-US" sz="3200" dirty="0"/>
              <a:t>Use of trade and transport facilitation instruments along the corridors (2016)</a:t>
            </a:r>
          </a:p>
        </p:txBody>
      </p:sp>
      <p:pic>
        <p:nvPicPr>
          <p:cNvPr id="4" name="Picture 3">
            <a:extLst>
              <a:ext uri="{FF2B5EF4-FFF2-40B4-BE49-F238E27FC236}">
                <a16:creationId xmlns:a16="http://schemas.microsoft.com/office/drawing/2014/main" id="{673A78C5-D23E-4908-8159-EC4B45DBD185}"/>
              </a:ext>
            </a:extLst>
          </p:cNvPr>
          <p:cNvPicPr/>
          <p:nvPr/>
        </p:nvPicPr>
        <p:blipFill rotWithShape="1">
          <a:blip r:embed="rId2"/>
          <a:srcRect l="12500" t="29630" r="25214" b="24026"/>
          <a:stretch/>
        </p:blipFill>
        <p:spPr bwMode="auto">
          <a:xfrm>
            <a:off x="180975" y="1133476"/>
            <a:ext cx="11687175" cy="57245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6879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29A31-5809-4124-AA6C-9EFF804E55C3}"/>
              </a:ext>
            </a:extLst>
          </p:cNvPr>
          <p:cNvSpPr>
            <a:spLocks noGrp="1"/>
          </p:cNvSpPr>
          <p:nvPr>
            <p:ph type="title"/>
          </p:nvPr>
        </p:nvSpPr>
        <p:spPr/>
        <p:txBody>
          <a:bodyPr/>
          <a:lstStyle/>
          <a:p>
            <a:r>
              <a:rPr lang="en-US" dirty="0"/>
              <a:t>Overview and objective</a:t>
            </a:r>
          </a:p>
        </p:txBody>
      </p:sp>
      <p:sp>
        <p:nvSpPr>
          <p:cNvPr id="3" name="Content Placeholder 2">
            <a:extLst>
              <a:ext uri="{FF2B5EF4-FFF2-40B4-BE49-F238E27FC236}">
                <a16:creationId xmlns:a16="http://schemas.microsoft.com/office/drawing/2014/main" id="{D15D06FB-EFC5-430B-8E88-C91750319E47}"/>
              </a:ext>
            </a:extLst>
          </p:cNvPr>
          <p:cNvSpPr>
            <a:spLocks noGrp="1"/>
          </p:cNvSpPr>
          <p:nvPr>
            <p:ph idx="1"/>
          </p:nvPr>
        </p:nvSpPr>
        <p:spPr/>
        <p:txBody>
          <a:bodyPr/>
          <a:lstStyle/>
          <a:p>
            <a:r>
              <a:rPr lang="en-GB" dirty="0"/>
              <a:t>Discuss</a:t>
            </a:r>
          </a:p>
          <a:p>
            <a:pPr marL="457200" lvl="1" indent="0">
              <a:buNone/>
            </a:pPr>
            <a:r>
              <a:rPr lang="en-GB" dirty="0"/>
              <a:t>- Regional experiences and transport facilitation in Africa</a:t>
            </a:r>
          </a:p>
          <a:p>
            <a:pPr marL="457200" lvl="1" indent="0">
              <a:buNone/>
            </a:pPr>
            <a:r>
              <a:rPr lang="en-GB" dirty="0"/>
              <a:t>-Kenya’s TF and paperless trade</a:t>
            </a:r>
          </a:p>
          <a:p>
            <a:pPr marL="457200" lvl="1" indent="0">
              <a:buNone/>
            </a:pPr>
            <a:r>
              <a:rPr lang="en-GB" dirty="0"/>
              <a:t>-Some specific indicators (relevant to participating countries)</a:t>
            </a:r>
            <a:endParaRPr lang="en-US" dirty="0"/>
          </a:p>
        </p:txBody>
      </p:sp>
    </p:spTree>
    <p:extLst>
      <p:ext uri="{BB962C8B-B14F-4D97-AF65-F5344CB8AC3E}">
        <p14:creationId xmlns:p14="http://schemas.microsoft.com/office/powerpoint/2010/main" val="331975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2573-1AEE-45DA-B585-52D78B2F1685}"/>
              </a:ext>
            </a:extLst>
          </p:cNvPr>
          <p:cNvSpPr>
            <a:spLocks noGrp="1"/>
          </p:cNvSpPr>
          <p:nvPr>
            <p:ph type="title"/>
          </p:nvPr>
        </p:nvSpPr>
        <p:spPr>
          <a:xfrm>
            <a:off x="838200" y="365126"/>
            <a:ext cx="10515600" cy="425450"/>
          </a:xfrm>
        </p:spPr>
        <p:txBody>
          <a:bodyPr>
            <a:normAutofit fontScale="90000"/>
          </a:bodyPr>
          <a:lstStyle/>
          <a:p>
            <a:r>
              <a:rPr lang="en-US" dirty="0"/>
              <a:t>Regional experience: COMESA…….1</a:t>
            </a:r>
          </a:p>
        </p:txBody>
      </p:sp>
      <p:sp>
        <p:nvSpPr>
          <p:cNvPr id="3" name="Content Placeholder 2">
            <a:extLst>
              <a:ext uri="{FF2B5EF4-FFF2-40B4-BE49-F238E27FC236}">
                <a16:creationId xmlns:a16="http://schemas.microsoft.com/office/drawing/2014/main" id="{448A9A74-4C45-4517-B939-50464CB93020}"/>
              </a:ext>
            </a:extLst>
          </p:cNvPr>
          <p:cNvSpPr>
            <a:spLocks noGrp="1"/>
          </p:cNvSpPr>
          <p:nvPr>
            <p:ph idx="1"/>
          </p:nvPr>
        </p:nvSpPr>
        <p:spPr>
          <a:xfrm>
            <a:off x="228600" y="1190624"/>
            <a:ext cx="11753850" cy="5591175"/>
          </a:xfrm>
        </p:spPr>
        <p:txBody>
          <a:bodyPr/>
          <a:lstStyle/>
          <a:p>
            <a:r>
              <a:rPr lang="en-US" b="1" dirty="0"/>
              <a:t>Article </a:t>
            </a:r>
            <a:r>
              <a:rPr lang="en-US" b="1" i="1" dirty="0"/>
              <a:t>4 (2b) </a:t>
            </a:r>
            <a:r>
              <a:rPr lang="en-US" b="1" dirty="0"/>
              <a:t>–Transport and Communications </a:t>
            </a:r>
          </a:p>
          <a:p>
            <a:pPr marL="45720" indent="0">
              <a:buClrTx/>
              <a:buNone/>
            </a:pPr>
            <a:r>
              <a:rPr lang="en-US" dirty="0"/>
              <a:t>  MS </a:t>
            </a:r>
            <a:r>
              <a:rPr lang="en-US" b="1" u="sng" dirty="0"/>
              <a:t>Undertake</a:t>
            </a:r>
            <a:r>
              <a:rPr lang="en-US" dirty="0"/>
              <a:t> to make regulations for facilitating trade   within the Common Market</a:t>
            </a:r>
          </a:p>
          <a:p>
            <a:r>
              <a:rPr lang="en-US" b="1" dirty="0"/>
              <a:t>Article </a:t>
            </a:r>
            <a:r>
              <a:rPr lang="en-US" b="1" i="1" dirty="0"/>
              <a:t>85</a:t>
            </a:r>
            <a:r>
              <a:rPr lang="en-US" b="1" dirty="0"/>
              <a:t> – Roads and Road Transport</a:t>
            </a:r>
          </a:p>
          <a:p>
            <a:pPr marL="45720" indent="0">
              <a:buNone/>
            </a:pPr>
            <a:r>
              <a:rPr lang="en-US" i="1" dirty="0"/>
              <a:t>(h)</a:t>
            </a:r>
            <a:r>
              <a:rPr lang="en-US" dirty="0"/>
              <a:t> – establish common measures for the facilitation of road transit traffic</a:t>
            </a:r>
          </a:p>
          <a:p>
            <a:r>
              <a:rPr lang="en-US" b="1" dirty="0"/>
              <a:t>COMESA Protocol on Transit Trade and Transit Facilities is </a:t>
            </a:r>
            <a:r>
              <a:rPr lang="en-US" b="1" i="1" dirty="0"/>
              <a:t>Annex 1</a:t>
            </a:r>
            <a:r>
              <a:rPr lang="en-US" dirty="0"/>
              <a:t> of the COMESA Treaty (1991)</a:t>
            </a:r>
          </a:p>
          <a:p>
            <a:endParaRPr lang="en-US" dirty="0"/>
          </a:p>
        </p:txBody>
      </p:sp>
    </p:spTree>
    <p:extLst>
      <p:ext uri="{BB962C8B-B14F-4D97-AF65-F5344CB8AC3E}">
        <p14:creationId xmlns:p14="http://schemas.microsoft.com/office/powerpoint/2010/main" val="2034037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E864-BFA6-4AB6-8F88-DA089A49C870}"/>
              </a:ext>
            </a:extLst>
          </p:cNvPr>
          <p:cNvSpPr>
            <a:spLocks noGrp="1"/>
          </p:cNvSpPr>
          <p:nvPr>
            <p:ph type="title"/>
          </p:nvPr>
        </p:nvSpPr>
        <p:spPr>
          <a:xfrm>
            <a:off x="838200" y="190501"/>
            <a:ext cx="10515600" cy="746641"/>
          </a:xfrm>
        </p:spPr>
        <p:txBody>
          <a:bodyPr>
            <a:normAutofit fontScale="90000"/>
          </a:bodyPr>
          <a:lstStyle/>
          <a:p>
            <a:br>
              <a:rPr lang="en-US" b="1" dirty="0"/>
            </a:br>
            <a:br>
              <a:rPr lang="en-US" b="1" dirty="0"/>
            </a:br>
            <a:endParaRPr lang="en-US" dirty="0"/>
          </a:p>
        </p:txBody>
      </p:sp>
      <p:sp>
        <p:nvSpPr>
          <p:cNvPr id="3" name="Content Placeholder 2">
            <a:extLst>
              <a:ext uri="{FF2B5EF4-FFF2-40B4-BE49-F238E27FC236}">
                <a16:creationId xmlns:a16="http://schemas.microsoft.com/office/drawing/2014/main" id="{4DA5F49F-39B1-48C0-ACB6-67404951481F}"/>
              </a:ext>
            </a:extLst>
          </p:cNvPr>
          <p:cNvSpPr>
            <a:spLocks noGrp="1"/>
          </p:cNvSpPr>
          <p:nvPr>
            <p:ph idx="1"/>
          </p:nvPr>
        </p:nvSpPr>
        <p:spPr>
          <a:xfrm>
            <a:off x="295275" y="937142"/>
            <a:ext cx="11896725" cy="6092308"/>
          </a:xfrm>
        </p:spPr>
        <p:txBody>
          <a:bodyPr>
            <a:normAutofit fontScale="77500" lnSpcReduction="20000"/>
          </a:bodyPr>
          <a:lstStyle/>
          <a:p>
            <a:pPr marL="560070" indent="-514350">
              <a:lnSpc>
                <a:spcPct val="170000"/>
              </a:lnSpc>
              <a:buFont typeface="+mj-lt"/>
              <a:buAutoNum type="arabicPeriod"/>
            </a:pPr>
            <a:r>
              <a:rPr lang="en-US" dirty="0"/>
              <a:t>Harmonized road transit charges </a:t>
            </a:r>
          </a:p>
          <a:p>
            <a:pPr marL="457200" lvl="1" indent="0">
              <a:buNone/>
            </a:pPr>
            <a:r>
              <a:rPr lang="en-US" dirty="0"/>
              <a:t>- Introduced in 1991 (being implemented: Burundi, Ethiopia, Kenya, Malawi, Rwanda, Sudan, Uganda, Zambia and Zimbabwe) </a:t>
            </a:r>
            <a:br>
              <a:rPr lang="en-US" dirty="0"/>
            </a:br>
            <a:r>
              <a:rPr lang="en-US" dirty="0"/>
              <a:t>- heavy goods trucks with more than 3 axles should pay a road charge of US $10 per 100 km; trucks with up to 3 axles should pay a charge of US $6 per 100 km; and buses with a capacity of more than 25 passengers pay US $5 per 100 km.</a:t>
            </a:r>
            <a:endParaRPr lang="en-US" b="1" dirty="0"/>
          </a:p>
          <a:p>
            <a:endParaRPr lang="en-US" dirty="0"/>
          </a:p>
          <a:p>
            <a:pPr marL="0" indent="0">
              <a:buNone/>
            </a:pPr>
            <a:r>
              <a:rPr lang="en-US" dirty="0"/>
              <a:t>2. Harmonized axle loading and maximum vehicle dimensions</a:t>
            </a:r>
          </a:p>
          <a:p>
            <a:pPr lvl="1">
              <a:buFont typeface="Wingdings" panose="05000000000000000000" pitchFamily="2" charset="2"/>
              <a:buChar char="v"/>
            </a:pPr>
            <a:r>
              <a:rPr lang="en-US" dirty="0"/>
              <a:t>single steering axle = 8 tons</a:t>
            </a:r>
          </a:p>
          <a:p>
            <a:pPr lvl="1">
              <a:buFont typeface="Wingdings" panose="05000000000000000000" pitchFamily="2" charset="2"/>
              <a:buChar char="v"/>
            </a:pPr>
            <a:r>
              <a:rPr lang="en-US" dirty="0"/>
              <a:t>single load or drive axle = 10 tons</a:t>
            </a:r>
          </a:p>
          <a:p>
            <a:pPr lvl="1">
              <a:buFont typeface="Wingdings" panose="05000000000000000000" pitchFamily="2" charset="2"/>
              <a:buChar char="v"/>
            </a:pPr>
            <a:r>
              <a:rPr lang="en-US" dirty="0"/>
              <a:t>tandem axle group = 16 tons</a:t>
            </a:r>
          </a:p>
          <a:p>
            <a:pPr lvl="1">
              <a:buFont typeface="Wingdings" panose="05000000000000000000" pitchFamily="2" charset="2"/>
              <a:buChar char="v"/>
            </a:pPr>
            <a:r>
              <a:rPr lang="en-US" dirty="0"/>
              <a:t>triple axel group = 24 tons</a:t>
            </a:r>
          </a:p>
          <a:p>
            <a:pPr lvl="1">
              <a:buFont typeface="Wingdings" panose="05000000000000000000" pitchFamily="2" charset="2"/>
              <a:buChar char="v"/>
            </a:pPr>
            <a:r>
              <a:rPr lang="en-US" dirty="0"/>
              <a:t>The maximum load limit is 56 tons</a:t>
            </a:r>
          </a:p>
          <a:p>
            <a:pPr marL="457200" lvl="1" indent="0">
              <a:buNone/>
            </a:pPr>
            <a:endParaRPr lang="en-US" dirty="0"/>
          </a:p>
          <a:p>
            <a:pPr>
              <a:buFont typeface="Wingdings" panose="05000000000000000000" pitchFamily="2" charset="2"/>
              <a:buChar char="q"/>
            </a:pPr>
            <a:r>
              <a:rPr lang="en-US" dirty="0"/>
              <a:t>The maximum vehicle dimensions approved by the COMESA Authority (and currently implemented by Malawi, Eswatini, Zambia and Zimbabwe) are:</a:t>
            </a:r>
          </a:p>
          <a:p>
            <a:pPr lvl="1">
              <a:buFont typeface="Wingdings" panose="05000000000000000000" pitchFamily="2" charset="2"/>
              <a:buChar char="q"/>
            </a:pPr>
            <a:r>
              <a:rPr lang="en-US" dirty="0"/>
              <a:t>5m for a rigid chassis single vehicle or trailer;</a:t>
            </a:r>
          </a:p>
          <a:p>
            <a:pPr lvl="1">
              <a:buFont typeface="Wingdings" panose="05000000000000000000" pitchFamily="2" charset="2"/>
              <a:buChar char="q"/>
            </a:pPr>
            <a:r>
              <a:rPr lang="en-US" dirty="0"/>
              <a:t>17m for articulated vehicles;</a:t>
            </a:r>
          </a:p>
          <a:p>
            <a:pPr lvl="1">
              <a:buFont typeface="Wingdings" panose="05000000000000000000" pitchFamily="2" charset="2"/>
              <a:buChar char="q"/>
            </a:pPr>
            <a:r>
              <a:rPr lang="en-US" dirty="0"/>
              <a:t>22m for truck and draw-bar trailer;</a:t>
            </a:r>
          </a:p>
          <a:p>
            <a:pPr lvl="1">
              <a:buFont typeface="Wingdings" panose="05000000000000000000" pitchFamily="2" charset="2"/>
              <a:buChar char="q"/>
            </a:pPr>
            <a:r>
              <a:rPr lang="en-US" dirty="0"/>
              <a:t>65 maximum width; and</a:t>
            </a:r>
          </a:p>
          <a:p>
            <a:pPr lvl="1">
              <a:buFont typeface="Wingdings" panose="05000000000000000000" pitchFamily="2" charset="2"/>
              <a:buChar char="q"/>
            </a:pPr>
            <a:r>
              <a:rPr lang="en-US" dirty="0"/>
              <a:t>60 maximum height</a:t>
            </a:r>
          </a:p>
          <a:p>
            <a:pPr marL="0" indent="0">
              <a:buNone/>
            </a:pPr>
            <a:endParaRPr lang="en-US" dirty="0"/>
          </a:p>
          <a:p>
            <a:pPr marL="45720" indent="0">
              <a:lnSpc>
                <a:spcPct val="170000"/>
              </a:lnSpc>
              <a:buNone/>
            </a:pPr>
            <a:endParaRPr lang="en-US" dirty="0"/>
          </a:p>
        </p:txBody>
      </p:sp>
      <p:sp>
        <p:nvSpPr>
          <p:cNvPr id="4" name="Rectangle 3">
            <a:extLst>
              <a:ext uri="{FF2B5EF4-FFF2-40B4-BE49-F238E27FC236}">
                <a16:creationId xmlns:a16="http://schemas.microsoft.com/office/drawing/2014/main" id="{D6EF62A5-8EF0-49C6-8EF8-6FBCB5F830BA}"/>
              </a:ext>
            </a:extLst>
          </p:cNvPr>
          <p:cNvSpPr/>
          <p:nvPr/>
        </p:nvSpPr>
        <p:spPr>
          <a:xfrm>
            <a:off x="1400175" y="249497"/>
            <a:ext cx="9953625" cy="584775"/>
          </a:xfrm>
          <a:prstGeom prst="rect">
            <a:avLst/>
          </a:prstGeom>
        </p:spPr>
        <p:txBody>
          <a:bodyPr wrap="square">
            <a:spAutoFit/>
          </a:bodyPr>
          <a:lstStyle/>
          <a:p>
            <a:r>
              <a:rPr lang="en-US" sz="3200" b="1" dirty="0"/>
              <a:t>COMESA Transit Transport Facilitation Instruments….2</a:t>
            </a:r>
          </a:p>
        </p:txBody>
      </p:sp>
    </p:spTree>
    <p:extLst>
      <p:ext uri="{BB962C8B-B14F-4D97-AF65-F5344CB8AC3E}">
        <p14:creationId xmlns:p14="http://schemas.microsoft.com/office/powerpoint/2010/main" val="1316595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4FCA-8863-41BE-927E-99EF2FF562E7}"/>
              </a:ext>
            </a:extLst>
          </p:cNvPr>
          <p:cNvSpPr>
            <a:spLocks noGrp="1"/>
          </p:cNvSpPr>
          <p:nvPr>
            <p:ph type="title"/>
          </p:nvPr>
        </p:nvSpPr>
        <p:spPr>
          <a:xfrm>
            <a:off x="409575" y="133349"/>
            <a:ext cx="10515600" cy="815975"/>
          </a:xfrm>
        </p:spPr>
        <p:txBody>
          <a:bodyPr>
            <a:normAutofit/>
          </a:bodyPr>
          <a:lstStyle/>
          <a:p>
            <a:r>
              <a:rPr lang="en-US" sz="3200" b="1" dirty="0"/>
              <a:t>COMESA Transit Transport Facilitation Instruments….2</a:t>
            </a:r>
            <a:endParaRPr lang="en-US" sz="3200" dirty="0"/>
          </a:p>
        </p:txBody>
      </p:sp>
      <p:sp>
        <p:nvSpPr>
          <p:cNvPr id="3" name="Content Placeholder 2">
            <a:extLst>
              <a:ext uri="{FF2B5EF4-FFF2-40B4-BE49-F238E27FC236}">
                <a16:creationId xmlns:a16="http://schemas.microsoft.com/office/drawing/2014/main" id="{F1BAC388-5549-44A2-90F7-54AD457C655A}"/>
              </a:ext>
            </a:extLst>
          </p:cNvPr>
          <p:cNvSpPr>
            <a:spLocks noGrp="1"/>
          </p:cNvSpPr>
          <p:nvPr>
            <p:ph idx="1"/>
          </p:nvPr>
        </p:nvSpPr>
        <p:spPr>
          <a:xfrm>
            <a:off x="209549" y="704851"/>
            <a:ext cx="11811001" cy="6019800"/>
          </a:xfrm>
        </p:spPr>
        <p:txBody>
          <a:bodyPr>
            <a:normAutofit fontScale="92500" lnSpcReduction="20000"/>
          </a:bodyPr>
          <a:lstStyle/>
          <a:p>
            <a:pPr marL="45720" indent="0">
              <a:lnSpc>
                <a:spcPct val="170000"/>
              </a:lnSpc>
              <a:buNone/>
            </a:pPr>
            <a:r>
              <a:rPr lang="en-US" b="1" dirty="0"/>
              <a:t>3. COMESA Carrier License</a:t>
            </a:r>
          </a:p>
          <a:p>
            <a:pPr lvl="1"/>
            <a:r>
              <a:rPr lang="en-US" dirty="0"/>
              <a:t>Allows commercial goods vehicles to be licensed, with one license,  valid throughout the region so that the vehicles can operate in all Member States. This means that vehicles can pick up back-loads in other countries which make more efficient use of the region’s transport fleet so reduces the cost of trade. </a:t>
            </a:r>
          </a:p>
          <a:p>
            <a:pPr lvl="1"/>
            <a:r>
              <a:rPr lang="en-US" dirty="0"/>
              <a:t>Operation in 11 mainland countries (Burundi, Ethiopia, Eritrea, Kenya, Malawi, Rwanda, Eswatini,  Tanzania, Uganda, Zambia and Zimbabwe).</a:t>
            </a:r>
          </a:p>
          <a:p>
            <a:pPr marL="45720" indent="0">
              <a:lnSpc>
                <a:spcPct val="170000"/>
              </a:lnSpc>
              <a:buNone/>
            </a:pPr>
            <a:r>
              <a:rPr lang="en-US" b="1" dirty="0"/>
              <a:t>4. COMESA Transit Plate</a:t>
            </a:r>
          </a:p>
          <a:p>
            <a:pPr marL="845820" lvl="1" indent="-342900">
              <a:lnSpc>
                <a:spcPct val="170000"/>
              </a:lnSpc>
              <a:buFont typeface="Wingdings" panose="05000000000000000000" pitchFamily="2" charset="2"/>
              <a:buChar char="v"/>
            </a:pPr>
            <a:r>
              <a:rPr lang="en-US" dirty="0"/>
              <a:t>A Plate bearing the letters "</a:t>
            </a:r>
            <a:r>
              <a:rPr lang="en-US" b="1" dirty="0"/>
              <a:t>COMESA</a:t>
            </a:r>
            <a:r>
              <a:rPr lang="en-US" dirty="0"/>
              <a:t>-</a:t>
            </a:r>
            <a:r>
              <a:rPr lang="en-US" b="1" dirty="0"/>
              <a:t>TRANSIT is to be affix in front and in the rear</a:t>
            </a:r>
          </a:p>
          <a:p>
            <a:pPr marL="45720" indent="0">
              <a:lnSpc>
                <a:spcPct val="170000"/>
              </a:lnSpc>
              <a:buNone/>
            </a:pPr>
            <a:r>
              <a:rPr lang="en-US" b="1" dirty="0"/>
              <a:t>5. Yellow Card</a:t>
            </a:r>
          </a:p>
          <a:p>
            <a:pPr lvl="1">
              <a:buFont typeface="Wingdings" panose="05000000000000000000" pitchFamily="2" charset="2"/>
              <a:buChar char="v"/>
            </a:pPr>
            <a:r>
              <a:rPr lang="en-US" dirty="0"/>
              <a:t>Third-Party motor vehicle insurance scheme providing third party legal liability cover and compensation for medical expenses resulting from road traffic accidents caused by visiting motorists. Yellow Card issued in one COMESA Member State is valid in all other countries participating in the scheme.</a:t>
            </a:r>
          </a:p>
          <a:p>
            <a:pPr lvl="1">
              <a:buFont typeface="Wingdings" panose="05000000000000000000" pitchFamily="2" charset="2"/>
              <a:buChar char="v"/>
            </a:pPr>
            <a:r>
              <a:rPr lang="en-US" dirty="0"/>
              <a:t>Being implemented by 11 countries:  Burundi, DRC, Ethiopia, Kenya, Malawi, Rwanda, Eswatini, Somalia, Tanzania, Uganda, Zambia and Zimbabwe. </a:t>
            </a:r>
          </a:p>
          <a:p>
            <a:endParaRPr lang="en-US" dirty="0"/>
          </a:p>
        </p:txBody>
      </p:sp>
    </p:spTree>
    <p:extLst>
      <p:ext uri="{BB962C8B-B14F-4D97-AF65-F5344CB8AC3E}">
        <p14:creationId xmlns:p14="http://schemas.microsoft.com/office/powerpoint/2010/main" val="1945369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EBCB-E488-4025-85AE-8A8286AC9210}"/>
              </a:ext>
            </a:extLst>
          </p:cNvPr>
          <p:cNvSpPr>
            <a:spLocks noGrp="1"/>
          </p:cNvSpPr>
          <p:nvPr>
            <p:ph type="title"/>
          </p:nvPr>
        </p:nvSpPr>
        <p:spPr>
          <a:xfrm>
            <a:off x="114300" y="365126"/>
            <a:ext cx="12077700" cy="749300"/>
          </a:xfrm>
        </p:spPr>
        <p:txBody>
          <a:bodyPr>
            <a:normAutofit/>
          </a:bodyPr>
          <a:lstStyle/>
          <a:p>
            <a:r>
              <a:rPr lang="en-US" b="1" dirty="0"/>
              <a:t>COMESA Transit Transport Facilitation Instruments….3</a:t>
            </a:r>
            <a:endParaRPr lang="en-US" dirty="0"/>
          </a:p>
        </p:txBody>
      </p:sp>
      <p:sp>
        <p:nvSpPr>
          <p:cNvPr id="3" name="Content Placeholder 2">
            <a:extLst>
              <a:ext uri="{FF2B5EF4-FFF2-40B4-BE49-F238E27FC236}">
                <a16:creationId xmlns:a16="http://schemas.microsoft.com/office/drawing/2014/main" id="{9419C805-358E-49D8-A7FB-AD64448F3C5C}"/>
              </a:ext>
            </a:extLst>
          </p:cNvPr>
          <p:cNvSpPr>
            <a:spLocks noGrp="1"/>
          </p:cNvSpPr>
          <p:nvPr>
            <p:ph idx="1"/>
          </p:nvPr>
        </p:nvSpPr>
        <p:spPr>
          <a:xfrm>
            <a:off x="266699" y="1409700"/>
            <a:ext cx="11439525" cy="5083174"/>
          </a:xfrm>
        </p:spPr>
        <p:txBody>
          <a:bodyPr>
            <a:normAutofit fontScale="85000" lnSpcReduction="10000"/>
          </a:bodyPr>
          <a:lstStyle/>
          <a:p>
            <a:pPr marL="0" indent="0">
              <a:buNone/>
            </a:pPr>
            <a:r>
              <a:rPr lang="en-US" b="1" dirty="0"/>
              <a:t>7. COMESA Customs Document </a:t>
            </a:r>
          </a:p>
          <a:p>
            <a:pPr marL="845820" lvl="1" indent="-342900">
              <a:lnSpc>
                <a:spcPct val="170000"/>
              </a:lnSpc>
              <a:buFontTx/>
              <a:buChar char="-"/>
            </a:pPr>
            <a:r>
              <a:rPr lang="en-US" b="1" dirty="0"/>
              <a:t>COMESA</a:t>
            </a:r>
            <a:r>
              <a:rPr lang="en-US" dirty="0"/>
              <a:t> C</a:t>
            </a:r>
            <a:r>
              <a:rPr lang="en-US" b="1" dirty="0"/>
              <a:t>ustoms Document</a:t>
            </a:r>
            <a:r>
              <a:rPr lang="en-US" dirty="0"/>
              <a:t> (COMESA – CD)</a:t>
            </a:r>
          </a:p>
          <a:p>
            <a:pPr marL="457200" lvl="1" indent="0">
              <a:buNone/>
            </a:pPr>
            <a:endParaRPr lang="en-US" dirty="0"/>
          </a:p>
          <a:p>
            <a:pPr marL="0" indent="0">
              <a:buNone/>
            </a:pPr>
            <a:r>
              <a:rPr lang="en-US" dirty="0"/>
              <a:t>6. Regional customs transit guarantee scheme – </a:t>
            </a:r>
            <a:r>
              <a:rPr lang="en-US" dirty="0" err="1"/>
              <a:t>rctg</a:t>
            </a:r>
            <a:r>
              <a:rPr lang="en-US" dirty="0"/>
              <a:t>-carnet</a:t>
            </a:r>
          </a:p>
          <a:p>
            <a:pPr lvl="1">
              <a:buFontTx/>
              <a:buChar char="-"/>
            </a:pPr>
            <a:r>
              <a:rPr lang="en-US" dirty="0"/>
              <a:t>A Customs transit regime to facilitate movement of transit goods under Customs seals in the COMESA region. Ratified by twelve COMESA Member and non-Member States, namely: Burundi, Djibouti, DR Congo, Ethiopia, Madagascar, Malawi, Kenya, Rwanda, Sudan, Tanzania, Uganda and Zimbabwe.</a:t>
            </a:r>
          </a:p>
          <a:p>
            <a:pPr lvl="1">
              <a:buFontTx/>
              <a:buChar char="-"/>
            </a:pPr>
            <a:r>
              <a:rPr lang="en-US" dirty="0"/>
              <a:t>Objective: to ensure that respective governments can recover duties and taxes from the guarantors should the goods in transit be illegally disposed of for home consumption in the country of transit.</a:t>
            </a:r>
          </a:p>
          <a:p>
            <a:pPr lvl="1">
              <a:buFontTx/>
              <a:buChar char="-"/>
            </a:pPr>
            <a:r>
              <a:rPr lang="en-US" dirty="0"/>
              <a:t> Addresses difficulties experienced by transport operators, freight forwarders and clearing agents and at the same time to offer Customs Administrations a secure regional system of control replacing the nationally executed practices and procedures. This also helps to protect the revenue of each State through which goods are carried.</a:t>
            </a:r>
          </a:p>
          <a:p>
            <a:pPr lvl="1">
              <a:buFontTx/>
              <a:buChar char="-"/>
            </a:pPr>
            <a:r>
              <a:rPr lang="en-US" dirty="0"/>
              <a:t>0.5% of the goods value</a:t>
            </a:r>
          </a:p>
          <a:p>
            <a:pPr marL="457200" lvl="1" indent="0">
              <a:buNone/>
            </a:pPr>
            <a:endParaRPr lang="en-US" dirty="0"/>
          </a:p>
          <a:p>
            <a:pPr marL="457200" lvl="1" indent="0">
              <a:buNone/>
            </a:pPr>
            <a:r>
              <a:rPr lang="en-US" dirty="0"/>
              <a:t>- RCTG Carnet reduces the cost of transport and clearance by between 10 and 15 per cent</a:t>
            </a:r>
            <a:endParaRPr lang="en-US" b="1" dirty="0"/>
          </a:p>
          <a:p>
            <a:pPr marL="457200" lvl="1" indent="0">
              <a:buNone/>
            </a:pPr>
            <a:endParaRPr lang="en-US" dirty="0"/>
          </a:p>
        </p:txBody>
      </p:sp>
    </p:spTree>
    <p:extLst>
      <p:ext uri="{BB962C8B-B14F-4D97-AF65-F5344CB8AC3E}">
        <p14:creationId xmlns:p14="http://schemas.microsoft.com/office/powerpoint/2010/main" val="3271229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AE07-826C-4186-BF0E-8F2D0CE3F993}"/>
              </a:ext>
            </a:extLst>
          </p:cNvPr>
          <p:cNvSpPr>
            <a:spLocks noGrp="1"/>
          </p:cNvSpPr>
          <p:nvPr>
            <p:ph type="title"/>
          </p:nvPr>
        </p:nvSpPr>
        <p:spPr>
          <a:xfrm>
            <a:off x="838200" y="365125"/>
            <a:ext cx="10515600" cy="758825"/>
          </a:xfrm>
        </p:spPr>
        <p:txBody>
          <a:bodyPr/>
          <a:lstStyle/>
          <a:p>
            <a:r>
              <a:rPr lang="en-US" dirty="0"/>
              <a:t>COMESA transit facilitation instruments</a:t>
            </a:r>
          </a:p>
        </p:txBody>
      </p:sp>
      <p:sp>
        <p:nvSpPr>
          <p:cNvPr id="3" name="Content Placeholder 2">
            <a:extLst>
              <a:ext uri="{FF2B5EF4-FFF2-40B4-BE49-F238E27FC236}">
                <a16:creationId xmlns:a16="http://schemas.microsoft.com/office/drawing/2014/main" id="{ED0E5246-DB62-4F1D-BD64-97855DC7B22B}"/>
              </a:ext>
            </a:extLst>
          </p:cNvPr>
          <p:cNvSpPr>
            <a:spLocks noGrp="1"/>
          </p:cNvSpPr>
          <p:nvPr>
            <p:ph idx="1"/>
          </p:nvPr>
        </p:nvSpPr>
        <p:spPr>
          <a:xfrm>
            <a:off x="209550" y="1295400"/>
            <a:ext cx="11639550" cy="5429250"/>
          </a:xfrm>
        </p:spPr>
        <p:txBody>
          <a:bodyPr>
            <a:normAutofit fontScale="85000" lnSpcReduction="20000"/>
          </a:bodyPr>
          <a:lstStyle/>
          <a:p>
            <a:pPr marL="45720" indent="0">
              <a:lnSpc>
                <a:spcPct val="170000"/>
              </a:lnSpc>
              <a:buNone/>
            </a:pPr>
            <a:r>
              <a:rPr lang="en-US" b="1" dirty="0"/>
              <a:t>8. One Stop Border Posts </a:t>
            </a:r>
          </a:p>
          <a:p>
            <a:pPr marL="0" indent="0">
              <a:buNone/>
            </a:pPr>
            <a:r>
              <a:rPr lang="en-US" dirty="0"/>
              <a:t>- One stop border posts (</a:t>
            </a:r>
            <a:r>
              <a:rPr lang="en-US" dirty="0" err="1"/>
              <a:t>osbp</a:t>
            </a:r>
            <a:r>
              <a:rPr lang="en-US" dirty="0"/>
              <a:t>) - reduce the processing time at the border and hence reduce cross-border transactions and enhance competitiveness. A common control zone created for border agencies to share facilities with the aim of eliminating duplication of procedures. </a:t>
            </a:r>
          </a:p>
          <a:p>
            <a:pPr marL="45720" indent="0">
              <a:lnSpc>
                <a:spcPct val="170000"/>
              </a:lnSpc>
              <a:buNone/>
            </a:pPr>
            <a:r>
              <a:rPr lang="en-US" b="1" dirty="0"/>
              <a:t>9. COMESA Virtual Trade Facilitation System</a:t>
            </a:r>
          </a:p>
          <a:p>
            <a:pPr lvl="1">
              <a:buFont typeface="Wingdings" panose="05000000000000000000" pitchFamily="2" charset="2"/>
              <a:buChar char="v"/>
            </a:pPr>
            <a:r>
              <a:rPr lang="en-US" dirty="0"/>
              <a:t>An electronic initiative to monitor consignments along different transport corridors across the region. It integrates other COMESA instruments on one online platform including: The Yellow Card; RCTG); Transit Data Transfer Module; Carrier License; Harmonized Axle Load </a:t>
            </a:r>
            <a:r>
              <a:rPr lang="en-US" dirty="0" err="1"/>
              <a:t>andG</a:t>
            </a:r>
            <a:r>
              <a:rPr lang="en-US" dirty="0"/>
              <a:t> ross Vehicle Mass Limits; and the Customs Declaration Document.</a:t>
            </a:r>
          </a:p>
          <a:p>
            <a:pPr lvl="1">
              <a:buFont typeface="Wingdings" panose="05000000000000000000" pitchFamily="2" charset="2"/>
              <a:buChar char="v"/>
            </a:pPr>
            <a:r>
              <a:rPr lang="en-US" sz="3200" dirty="0"/>
              <a:t>Vehicle use </a:t>
            </a:r>
            <a:r>
              <a:rPr lang="en-US" dirty="0" err="1"/>
              <a:t>gazetted</a:t>
            </a:r>
            <a:r>
              <a:rPr lang="en-US" dirty="0"/>
              <a:t> transit goods routes which have been geo-fenced and must display COMESA- Transit plates</a:t>
            </a:r>
            <a:endParaRPr lang="en-US" sz="3200" dirty="0"/>
          </a:p>
          <a:p>
            <a:pPr lvl="1">
              <a:buFont typeface="Wingdings" panose="05000000000000000000" pitchFamily="2" charset="2"/>
              <a:buChar char="v"/>
            </a:pPr>
            <a:r>
              <a:rPr lang="en-US" dirty="0"/>
              <a:t>Uses software devise (GPS &amp; GSM) that interpret all (container details) the information on the seal and transmits it to dashboard on a centralized server for monitoring from anywhere. The system is accessible to Customs authorities, freight forwarders, insurance companies, banks, port authorities, container freight stations.</a:t>
            </a:r>
            <a:endParaRPr lang="en-US" sz="3200" dirty="0"/>
          </a:p>
          <a:p>
            <a:pPr lvl="1">
              <a:buFont typeface="Wingdings" panose="05000000000000000000" pitchFamily="2" charset="2"/>
              <a:buChar char="v"/>
            </a:pPr>
            <a:r>
              <a:rPr lang="en-US" dirty="0"/>
              <a:t>Provides effective solution for cargo tracking management. </a:t>
            </a:r>
            <a:endParaRPr lang="en-US" sz="3200" dirty="0"/>
          </a:p>
          <a:p>
            <a:pPr lvl="1">
              <a:buFont typeface="Wingdings" panose="05000000000000000000" pitchFamily="2" charset="2"/>
              <a:buChar char="v"/>
            </a:pPr>
            <a:r>
              <a:rPr lang="en-US" dirty="0"/>
              <a:t>In use in the Northern Corridor States of Kenya, Uganda, Rwanda and D R Congo; and in Ethiopia, Djibouti, Malawi, Zambia and Tanzania.</a:t>
            </a:r>
            <a:endParaRPr lang="en-US" sz="3200" dirty="0"/>
          </a:p>
          <a:p>
            <a:pPr marL="960120" lvl="1" indent="-457200">
              <a:lnSpc>
                <a:spcPct val="170000"/>
              </a:lnSpc>
            </a:pPr>
            <a:endParaRPr lang="en-US" dirty="0"/>
          </a:p>
        </p:txBody>
      </p:sp>
    </p:spTree>
    <p:extLst>
      <p:ext uri="{BB962C8B-B14F-4D97-AF65-F5344CB8AC3E}">
        <p14:creationId xmlns:p14="http://schemas.microsoft.com/office/powerpoint/2010/main" val="1247878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3B01-0EE6-49F5-ABCE-669DC95341B6}"/>
              </a:ext>
            </a:extLst>
          </p:cNvPr>
          <p:cNvSpPr>
            <a:spLocks noGrp="1"/>
          </p:cNvSpPr>
          <p:nvPr>
            <p:ph type="title"/>
          </p:nvPr>
        </p:nvSpPr>
        <p:spPr>
          <a:xfrm>
            <a:off x="838200" y="238125"/>
            <a:ext cx="10515600" cy="1076325"/>
          </a:xfrm>
        </p:spPr>
        <p:txBody>
          <a:bodyPr>
            <a:normAutofit fontScale="90000"/>
          </a:bodyPr>
          <a:lstStyle/>
          <a:p>
            <a:br>
              <a:rPr lang="en-GB" dirty="0"/>
            </a:br>
            <a:r>
              <a:rPr lang="en-GB" dirty="0"/>
              <a:t>Kenya’s TF and paperless trade</a:t>
            </a:r>
            <a:br>
              <a:rPr lang="en-GB" dirty="0"/>
            </a:br>
            <a:r>
              <a:rPr lang="en-GB" sz="3600" dirty="0">
                <a:solidFill>
                  <a:srgbClr val="FF0000"/>
                </a:solidFill>
              </a:rPr>
              <a:t>Kenya </a:t>
            </a:r>
            <a:r>
              <a:rPr lang="en-US" sz="3600" dirty="0">
                <a:solidFill>
                  <a:srgbClr val="FF0000"/>
                </a:solidFill>
              </a:rPr>
              <a:t>Single Window System</a:t>
            </a:r>
            <a:br>
              <a:rPr lang="en-GB" dirty="0"/>
            </a:br>
            <a:endParaRPr lang="en-US" dirty="0"/>
          </a:p>
        </p:txBody>
      </p:sp>
      <p:sp>
        <p:nvSpPr>
          <p:cNvPr id="3" name="Content Placeholder 2">
            <a:extLst>
              <a:ext uri="{FF2B5EF4-FFF2-40B4-BE49-F238E27FC236}">
                <a16:creationId xmlns:a16="http://schemas.microsoft.com/office/drawing/2014/main" id="{E39434E7-EC07-482B-94D1-842D08A98C51}"/>
              </a:ext>
            </a:extLst>
          </p:cNvPr>
          <p:cNvSpPr>
            <a:spLocks noGrp="1"/>
          </p:cNvSpPr>
          <p:nvPr>
            <p:ph idx="1"/>
          </p:nvPr>
        </p:nvSpPr>
        <p:spPr>
          <a:xfrm>
            <a:off x="314325" y="1409700"/>
            <a:ext cx="11039475" cy="5210175"/>
          </a:xfrm>
        </p:spPr>
        <p:txBody>
          <a:bodyPr>
            <a:normAutofit fontScale="70000" lnSpcReduction="20000"/>
          </a:bodyPr>
          <a:lstStyle/>
          <a:p>
            <a:r>
              <a:rPr lang="en-US" dirty="0"/>
              <a:t>Single Window System is an online cargo clearance platform launched in Nairobi in May 2014.</a:t>
            </a:r>
          </a:p>
          <a:p>
            <a:pPr marL="0" indent="0">
              <a:buNone/>
            </a:pPr>
            <a:endParaRPr lang="en-US" dirty="0"/>
          </a:p>
          <a:p>
            <a:pPr lvl="1"/>
            <a:r>
              <a:rPr lang="en-US" sz="2600" dirty="0"/>
              <a:t>Implemented and managed by a state agency- Kenya Trade Network Agency (</a:t>
            </a:r>
            <a:r>
              <a:rPr lang="en-US" sz="2600" dirty="0" err="1"/>
              <a:t>KenTrade</a:t>
            </a:r>
            <a:r>
              <a:rPr lang="en-US" sz="2600" dirty="0"/>
              <a:t>) Brings together 42 stakeholders with over 10,000 registered users </a:t>
            </a:r>
          </a:p>
          <a:p>
            <a:pPr marL="457200" lvl="1" indent="0">
              <a:buNone/>
            </a:pPr>
            <a:r>
              <a:rPr lang="en-US" sz="2600" dirty="0"/>
              <a:t>-Over 35 Government Agencies (PGAs) who issue permits/licenses/certificates related to export and import processes </a:t>
            </a:r>
          </a:p>
          <a:p>
            <a:pPr lvl="1"/>
            <a:r>
              <a:rPr lang="en-US" sz="2600" dirty="0"/>
              <a:t>Cargo clearance documentation has been automated through System integrations or interfaces with Kenya </a:t>
            </a:r>
            <a:r>
              <a:rPr lang="en-US" sz="2600" dirty="0" err="1"/>
              <a:t>TradeNet</a:t>
            </a:r>
            <a:r>
              <a:rPr lang="en-US" sz="2600" dirty="0"/>
              <a:t> System.</a:t>
            </a:r>
          </a:p>
          <a:p>
            <a:pPr lvl="1"/>
            <a:r>
              <a:rPr lang="en-US" sz="2600" dirty="0"/>
              <a:t>Also linked to the financial institutions (banks, mobile payment solutions) through Kenya Revenue Authority (KRA) </a:t>
            </a:r>
            <a:r>
              <a:rPr lang="en-US" sz="2600" dirty="0" err="1"/>
              <a:t>iTax</a:t>
            </a:r>
            <a:r>
              <a:rPr lang="en-US" sz="2600" dirty="0"/>
              <a:t> System and the Governments eCitizen platforms and therefore providing an end to end electronic cargo documentation platform.</a:t>
            </a:r>
          </a:p>
          <a:p>
            <a:pPr marL="457200" lvl="1" indent="0">
              <a:buNone/>
            </a:pPr>
            <a:endParaRPr lang="en-US" dirty="0"/>
          </a:p>
          <a:p>
            <a:r>
              <a:rPr lang="en-US" dirty="0" err="1"/>
              <a:t>KenTrade</a:t>
            </a:r>
            <a:r>
              <a:rPr lang="en-US" dirty="0"/>
              <a:t> in 2016 implemented Information for Trade in Kenya Portal (</a:t>
            </a:r>
            <a:r>
              <a:rPr lang="en-US" dirty="0" err="1"/>
              <a:t>InfoTradeKenya</a:t>
            </a:r>
            <a:r>
              <a:rPr lang="en-US" dirty="0"/>
              <a:t>), a web-based platform used by the Government to publish trade regulatory information</a:t>
            </a:r>
          </a:p>
          <a:p>
            <a:pPr lvl="1"/>
            <a:r>
              <a:rPr lang="en-US" dirty="0"/>
              <a:t>To enhance access to information and understanding of the required regulatory procedures to import and export</a:t>
            </a:r>
          </a:p>
          <a:p>
            <a:r>
              <a:rPr lang="en-US" dirty="0"/>
              <a:t>Live on-line platform portal  </a:t>
            </a:r>
            <a:r>
              <a:rPr lang="en-US" u="sng" dirty="0">
                <a:hlinkClick r:id="rId2"/>
              </a:rPr>
              <a:t>www.infotradekenya.go.ke</a:t>
            </a:r>
            <a:r>
              <a:rPr lang="en-US" dirty="0"/>
              <a:t>  enables traders to access step by step guide on import/export requirements </a:t>
            </a:r>
          </a:p>
          <a:p>
            <a:r>
              <a:rPr lang="en-US" dirty="0" err="1"/>
              <a:t>InfoTradeKenya</a:t>
            </a:r>
            <a:r>
              <a:rPr lang="en-US" dirty="0"/>
              <a:t> is part of the Government’s initiative to facilitate trade in line with the World Trade Organization (WTO) Trade Facilitation Agreement (WTO-TFA article 1.2 that obliges governments to be transparent and to provide information to businesses in the internet. </a:t>
            </a:r>
          </a:p>
          <a:p>
            <a:endParaRPr lang="en-US" dirty="0"/>
          </a:p>
        </p:txBody>
      </p:sp>
    </p:spTree>
    <p:extLst>
      <p:ext uri="{BB962C8B-B14F-4D97-AF65-F5344CB8AC3E}">
        <p14:creationId xmlns:p14="http://schemas.microsoft.com/office/powerpoint/2010/main" val="2279921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6736-A428-4FEB-9F10-FDAB0B95DA77}"/>
              </a:ext>
            </a:extLst>
          </p:cNvPr>
          <p:cNvSpPr>
            <a:spLocks noGrp="1"/>
          </p:cNvSpPr>
          <p:nvPr>
            <p:ph type="title"/>
          </p:nvPr>
        </p:nvSpPr>
        <p:spPr>
          <a:xfrm>
            <a:off x="838200" y="365126"/>
            <a:ext cx="10515600" cy="330199"/>
          </a:xfrm>
        </p:spPr>
        <p:txBody>
          <a:bodyPr>
            <a:normAutofit fontScale="90000"/>
          </a:bodyPr>
          <a:lstStyle/>
          <a:p>
            <a:br>
              <a:rPr lang="en-US" b="1" dirty="0"/>
            </a:br>
            <a:br>
              <a:rPr lang="en-US" b="1" dirty="0"/>
            </a:br>
            <a:r>
              <a:rPr lang="en-US" sz="3600" b="1" dirty="0"/>
              <a:t>Achievements</a:t>
            </a:r>
            <a:br>
              <a:rPr lang="en-US" dirty="0"/>
            </a:br>
            <a:br>
              <a:rPr lang="en-US" dirty="0"/>
            </a:br>
            <a:endParaRPr lang="en-US" dirty="0"/>
          </a:p>
        </p:txBody>
      </p:sp>
      <p:sp>
        <p:nvSpPr>
          <p:cNvPr id="3" name="Content Placeholder 2">
            <a:extLst>
              <a:ext uri="{FF2B5EF4-FFF2-40B4-BE49-F238E27FC236}">
                <a16:creationId xmlns:a16="http://schemas.microsoft.com/office/drawing/2014/main" id="{72FD4A63-D6DE-468F-A241-B92B738FC160}"/>
              </a:ext>
            </a:extLst>
          </p:cNvPr>
          <p:cNvSpPr>
            <a:spLocks noGrp="1"/>
          </p:cNvSpPr>
          <p:nvPr>
            <p:ph idx="1"/>
          </p:nvPr>
        </p:nvSpPr>
        <p:spPr>
          <a:xfrm>
            <a:off x="161926" y="1133476"/>
            <a:ext cx="11715750" cy="5581649"/>
          </a:xfrm>
        </p:spPr>
        <p:txBody>
          <a:bodyPr>
            <a:normAutofit fontScale="77500" lnSpcReduction="20000"/>
          </a:bodyPr>
          <a:lstStyle/>
          <a:p>
            <a:pPr lvl="0"/>
            <a:r>
              <a:rPr lang="en-US" dirty="0"/>
              <a:t>Reduction in the average number of processes involved in processing clients applications by almost 50%;</a:t>
            </a:r>
          </a:p>
          <a:p>
            <a:pPr lvl="0"/>
            <a:r>
              <a:rPr lang="en-US" dirty="0"/>
              <a:t>Reduction in the average number of documents required by about 30 – 50%;</a:t>
            </a:r>
          </a:p>
          <a:p>
            <a:pPr lvl="0"/>
            <a:r>
              <a:rPr lang="en-US" dirty="0"/>
              <a:t>Paperless (electronic) application by traders 24/7 basis;</a:t>
            </a:r>
          </a:p>
          <a:p>
            <a:pPr lvl="0"/>
            <a:r>
              <a:rPr lang="en-US" dirty="0"/>
              <a:t>Reduction in use of paper resulting to cost savings;</a:t>
            </a:r>
          </a:p>
          <a:p>
            <a:pPr lvl="0"/>
            <a:r>
              <a:rPr lang="en-US" dirty="0"/>
              <a:t>Time taken to process clients requests has reduced by over 50%;</a:t>
            </a:r>
          </a:p>
          <a:p>
            <a:pPr lvl="0"/>
            <a:r>
              <a:rPr lang="en-US" dirty="0"/>
              <a:t>Electronic processing and confirmation of Payments;</a:t>
            </a:r>
          </a:p>
          <a:p>
            <a:pPr lvl="0"/>
            <a:r>
              <a:rPr lang="en-US" dirty="0"/>
              <a:t>Provision of multiple payments channels;</a:t>
            </a:r>
          </a:p>
          <a:p>
            <a:pPr lvl="0"/>
            <a:r>
              <a:rPr lang="en-US" dirty="0"/>
              <a:t>Significant time savings in preparation of manifest from 2-3 days to just 15 mins for client with own automated systems;</a:t>
            </a:r>
          </a:p>
          <a:p>
            <a:pPr lvl="0"/>
            <a:r>
              <a:rPr lang="en-US" dirty="0"/>
              <a:t>Establishment of single point of contact for the business sector to interact with government on issues related to import/export documentation</a:t>
            </a:r>
          </a:p>
          <a:p>
            <a:pPr lvl="0"/>
            <a:r>
              <a:rPr lang="en-US" dirty="0"/>
              <a:t>Removal of potential to falsify documents leading to Government Agencies confidence in documents processed via the System- further speeding up processing.</a:t>
            </a:r>
          </a:p>
          <a:p>
            <a:pPr lvl="0"/>
            <a:r>
              <a:rPr lang="en-US" dirty="0"/>
              <a:t>Increased Compliance</a:t>
            </a:r>
          </a:p>
          <a:p>
            <a:pPr lvl="0"/>
            <a:r>
              <a:rPr lang="en-US" dirty="0"/>
              <a:t>Increase revenue collection by a number of PGAs</a:t>
            </a:r>
          </a:p>
          <a:p>
            <a:pPr lvl="0"/>
            <a:endParaRPr lang="en-US" dirty="0"/>
          </a:p>
          <a:p>
            <a:endParaRPr lang="en-US" dirty="0"/>
          </a:p>
        </p:txBody>
      </p:sp>
    </p:spTree>
    <p:extLst>
      <p:ext uri="{BB962C8B-B14F-4D97-AF65-F5344CB8AC3E}">
        <p14:creationId xmlns:p14="http://schemas.microsoft.com/office/powerpoint/2010/main" val="1927150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9C9AF-0749-41EC-B41F-E60F57CB357E}"/>
              </a:ext>
            </a:extLst>
          </p:cNvPr>
          <p:cNvSpPr>
            <a:spLocks noGrp="1"/>
          </p:cNvSpPr>
          <p:nvPr>
            <p:ph type="title"/>
          </p:nvPr>
        </p:nvSpPr>
        <p:spPr>
          <a:xfrm>
            <a:off x="838200" y="365126"/>
            <a:ext cx="10515600" cy="882650"/>
          </a:xfrm>
        </p:spPr>
        <p:txBody>
          <a:bodyPr/>
          <a:lstStyle/>
          <a:p>
            <a:r>
              <a:rPr lang="en-US" dirty="0"/>
              <a:t>Achievement: Cost saving</a:t>
            </a:r>
          </a:p>
        </p:txBody>
      </p:sp>
      <p:sp>
        <p:nvSpPr>
          <p:cNvPr id="3" name="Content Placeholder 2">
            <a:extLst>
              <a:ext uri="{FF2B5EF4-FFF2-40B4-BE49-F238E27FC236}">
                <a16:creationId xmlns:a16="http://schemas.microsoft.com/office/drawing/2014/main" id="{50DCC77F-3EE0-4A60-AE08-5B0007C556A3}"/>
              </a:ext>
            </a:extLst>
          </p:cNvPr>
          <p:cNvSpPr>
            <a:spLocks noGrp="1"/>
          </p:cNvSpPr>
          <p:nvPr>
            <p:ph idx="1"/>
          </p:nvPr>
        </p:nvSpPr>
        <p:spPr>
          <a:xfrm>
            <a:off x="457200" y="1085850"/>
            <a:ext cx="10896600" cy="5407026"/>
          </a:xfrm>
        </p:spPr>
        <p:txBody>
          <a:bodyPr>
            <a:normAutofit fontScale="62500" lnSpcReduction="20000"/>
          </a:bodyPr>
          <a:lstStyle/>
          <a:p>
            <a:pPr marL="0" indent="0">
              <a:buNone/>
            </a:pPr>
            <a:endParaRPr lang="en-US" dirty="0"/>
          </a:p>
          <a:p>
            <a:r>
              <a:rPr lang="en-US" dirty="0"/>
              <a:t>Average Explicit Cost Savings </a:t>
            </a:r>
          </a:p>
          <a:p>
            <a:pPr lvl="1">
              <a:buFont typeface="Wingdings" panose="05000000000000000000" pitchFamily="2" charset="2"/>
              <a:buChar char="q"/>
            </a:pPr>
            <a:r>
              <a:rPr lang="en-US" sz="3200" dirty="0"/>
              <a:t>Demurrage charges (KES) 168,636/- 119,864/= 48,773/  (about US$ 500)</a:t>
            </a:r>
          </a:p>
          <a:p>
            <a:pPr marL="457200" lvl="1" indent="0">
              <a:buNone/>
            </a:pPr>
            <a:endParaRPr lang="en-US" sz="3200" dirty="0"/>
          </a:p>
          <a:p>
            <a:pPr lvl="1">
              <a:buFont typeface="Wingdings" panose="05000000000000000000" pitchFamily="2" charset="2"/>
              <a:buChar char="q"/>
            </a:pPr>
            <a:r>
              <a:rPr lang="en-US" sz="3200" dirty="0"/>
              <a:t> Warehousing charges (KES) 760,167/- 726.083/=  34,083/ (about US$ 300)</a:t>
            </a:r>
          </a:p>
          <a:p>
            <a:pPr marL="457200" lvl="1" indent="0">
              <a:buNone/>
            </a:pPr>
            <a:endParaRPr lang="en-US" sz="3200" dirty="0"/>
          </a:p>
          <a:p>
            <a:pPr lvl="1">
              <a:buFont typeface="Wingdings" panose="05000000000000000000" pitchFamily="2" charset="2"/>
              <a:buChar char="q"/>
            </a:pPr>
            <a:r>
              <a:rPr lang="en-US" sz="3200" dirty="0"/>
              <a:t>Stationary (KES) 37,957/- 18,732/= 19,225/  (</a:t>
            </a:r>
            <a:r>
              <a:rPr lang="en-US" sz="3200" dirty="0" err="1"/>
              <a:t>abour</a:t>
            </a:r>
            <a:r>
              <a:rPr lang="en-US" sz="3200" dirty="0"/>
              <a:t> US$ 200)</a:t>
            </a:r>
          </a:p>
          <a:p>
            <a:pPr marL="457200" lvl="1" indent="0">
              <a:buNone/>
            </a:pPr>
            <a:endParaRPr lang="en-US" sz="3200" dirty="0"/>
          </a:p>
          <a:p>
            <a:pPr lvl="1">
              <a:buFont typeface="Wingdings" panose="05000000000000000000" pitchFamily="2" charset="2"/>
              <a:buChar char="q"/>
            </a:pPr>
            <a:r>
              <a:rPr lang="en-US" sz="3200" dirty="0"/>
              <a:t>Payment to the messenger 39,539/- 14,492/ = 26,049/ (about US$ 100)</a:t>
            </a:r>
          </a:p>
          <a:p>
            <a:pPr marL="457200" lvl="1" indent="0">
              <a:buNone/>
            </a:pPr>
            <a:endParaRPr lang="en-US" sz="3200" dirty="0"/>
          </a:p>
          <a:p>
            <a:pPr lvl="1">
              <a:buFont typeface="Wingdings" panose="05000000000000000000" pitchFamily="2" charset="2"/>
              <a:buChar char="q"/>
            </a:pPr>
            <a:r>
              <a:rPr lang="en-US" sz="3200" dirty="0"/>
              <a:t>Payment to the clerk (KES) 17,500/- 8,250/=  9,250/ (about US$ 100)</a:t>
            </a:r>
          </a:p>
          <a:p>
            <a:pPr marL="457200" lvl="1" indent="0">
              <a:buNone/>
            </a:pPr>
            <a:endParaRPr lang="en-US" sz="3200" dirty="0"/>
          </a:p>
          <a:p>
            <a:pPr lvl="1">
              <a:buFont typeface="Wingdings" panose="05000000000000000000" pitchFamily="2" charset="2"/>
              <a:buChar char="q"/>
            </a:pPr>
            <a:r>
              <a:rPr lang="en-US" sz="3200" dirty="0"/>
              <a:t>Printing (KES) 40,526/- 13,998/= 26,529/ (about US$ 300 )</a:t>
            </a:r>
          </a:p>
          <a:p>
            <a:pPr marL="457200" lvl="1" indent="0">
              <a:buNone/>
            </a:pPr>
            <a:endParaRPr lang="en-US" sz="3200" dirty="0"/>
          </a:p>
          <a:p>
            <a:pPr lvl="1">
              <a:buFont typeface="Wingdings" panose="05000000000000000000" pitchFamily="2" charset="2"/>
              <a:buChar char="q"/>
            </a:pPr>
            <a:r>
              <a:rPr lang="en-US" sz="3200" dirty="0"/>
              <a:t>Photocopying (KES) 33,438/- 10,422/= 23,016/ (about US$ 300)</a:t>
            </a:r>
          </a:p>
          <a:p>
            <a:pPr marL="457200" lvl="1" indent="0">
              <a:buNone/>
            </a:pPr>
            <a:endParaRPr lang="en-US" dirty="0"/>
          </a:p>
          <a:p>
            <a:pPr marL="457200" lvl="1" indent="0">
              <a:buNone/>
            </a:pPr>
            <a:endParaRPr lang="en-US" dirty="0"/>
          </a:p>
          <a:p>
            <a:pPr marL="457200" lvl="1" indent="0">
              <a:buNone/>
            </a:pPr>
            <a:r>
              <a:rPr lang="en-US" dirty="0">
                <a:solidFill>
                  <a:srgbClr val="FF0000"/>
                </a:solidFill>
              </a:rPr>
              <a:t>Source ( KENTRADE, 2016)</a:t>
            </a:r>
          </a:p>
          <a:p>
            <a:pPr marL="0" indent="0">
              <a:buNone/>
            </a:pPr>
            <a:br>
              <a:rPr lang="en-US" dirty="0"/>
            </a:br>
            <a:endParaRPr lang="en-US" dirty="0"/>
          </a:p>
        </p:txBody>
      </p:sp>
    </p:spTree>
    <p:extLst>
      <p:ext uri="{BB962C8B-B14F-4D97-AF65-F5344CB8AC3E}">
        <p14:creationId xmlns:p14="http://schemas.microsoft.com/office/powerpoint/2010/main" val="200892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681C-F766-4A34-806B-55DE585F5736}"/>
              </a:ext>
            </a:extLst>
          </p:cNvPr>
          <p:cNvSpPr>
            <a:spLocks noGrp="1"/>
          </p:cNvSpPr>
          <p:nvPr>
            <p:ph type="title"/>
          </p:nvPr>
        </p:nvSpPr>
        <p:spPr>
          <a:xfrm>
            <a:off x="838200" y="365125"/>
            <a:ext cx="10515600" cy="663575"/>
          </a:xfrm>
        </p:spPr>
        <p:txBody>
          <a:bodyPr>
            <a:normAutofit fontScale="90000"/>
          </a:bodyPr>
          <a:lstStyle/>
          <a:p>
            <a:r>
              <a:rPr lang="en-US" dirty="0"/>
              <a:t>…..but some Challenges </a:t>
            </a:r>
          </a:p>
        </p:txBody>
      </p:sp>
      <p:sp>
        <p:nvSpPr>
          <p:cNvPr id="3" name="Content Placeholder 2">
            <a:extLst>
              <a:ext uri="{FF2B5EF4-FFF2-40B4-BE49-F238E27FC236}">
                <a16:creationId xmlns:a16="http://schemas.microsoft.com/office/drawing/2014/main" id="{FD1A8EE6-CBF4-4294-9DFB-7A9DA62D9CB1}"/>
              </a:ext>
            </a:extLst>
          </p:cNvPr>
          <p:cNvSpPr>
            <a:spLocks noGrp="1"/>
          </p:cNvSpPr>
          <p:nvPr>
            <p:ph idx="1"/>
          </p:nvPr>
        </p:nvSpPr>
        <p:spPr>
          <a:xfrm>
            <a:off x="228599" y="1457325"/>
            <a:ext cx="11725275" cy="5124449"/>
          </a:xfrm>
        </p:spPr>
        <p:txBody>
          <a:bodyPr>
            <a:normAutofit fontScale="85000" lnSpcReduction="10000"/>
          </a:bodyPr>
          <a:lstStyle/>
          <a:p>
            <a:r>
              <a:rPr lang="en-US" dirty="0"/>
              <a:t>Inadequate legal framework</a:t>
            </a:r>
          </a:p>
          <a:p>
            <a:pPr marL="457200" lvl="1" indent="0">
              <a:buNone/>
            </a:pPr>
            <a:r>
              <a:rPr lang="en-US" dirty="0">
                <a:solidFill>
                  <a:srgbClr val="00B050"/>
                </a:solidFill>
              </a:rPr>
              <a:t>- The National Electronic Single Window System Draft Bill, 2016 </a:t>
            </a:r>
          </a:p>
          <a:p>
            <a:pPr marL="457200" lvl="1" indent="0">
              <a:buNone/>
            </a:pPr>
            <a:endParaRPr lang="en-US" dirty="0"/>
          </a:p>
          <a:p>
            <a:r>
              <a:rPr lang="en-US" dirty="0"/>
              <a:t>Conflicting mandates by some Government Agencies </a:t>
            </a:r>
          </a:p>
          <a:p>
            <a:pPr marL="0" indent="0">
              <a:buNone/>
            </a:pPr>
            <a:endParaRPr lang="en-US" dirty="0"/>
          </a:p>
          <a:p>
            <a:r>
              <a:rPr lang="en-US" dirty="0"/>
              <a:t>Recurrent budgetary Constraints </a:t>
            </a:r>
          </a:p>
          <a:p>
            <a:pPr marL="0" indent="0">
              <a:buNone/>
            </a:pPr>
            <a:endParaRPr lang="en-US" dirty="0"/>
          </a:p>
          <a:p>
            <a:r>
              <a:rPr lang="en-US" dirty="0"/>
              <a:t>Limited ICT skills and infrastructure to assure acceptable system availability.</a:t>
            </a:r>
          </a:p>
          <a:p>
            <a:pPr marL="0" indent="0">
              <a:buNone/>
            </a:pPr>
            <a:endParaRPr lang="en-US" dirty="0"/>
          </a:p>
          <a:p>
            <a:r>
              <a:rPr lang="en-US" dirty="0"/>
              <a:t>ICT Security issues (Due to centralized information sharing and electronic documents). </a:t>
            </a:r>
          </a:p>
          <a:p>
            <a:pPr marL="0" indent="0">
              <a:buNone/>
            </a:pPr>
            <a:endParaRPr lang="en-US" dirty="0"/>
          </a:p>
          <a:p>
            <a:r>
              <a:rPr lang="en-US" dirty="0"/>
              <a:t>Slow resolution of issues - limited workarounds in automated environment</a:t>
            </a:r>
            <a:br>
              <a:rPr lang="en-US" dirty="0"/>
            </a:br>
            <a:endParaRPr lang="en-US" dirty="0"/>
          </a:p>
        </p:txBody>
      </p:sp>
    </p:spTree>
    <p:extLst>
      <p:ext uri="{BB962C8B-B14F-4D97-AF65-F5344CB8AC3E}">
        <p14:creationId xmlns:p14="http://schemas.microsoft.com/office/powerpoint/2010/main" val="1402178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461E97-1C9B-45E0-9AB3-2972E397A908}"/>
              </a:ext>
            </a:extLst>
          </p:cNvPr>
          <p:cNvSpPr>
            <a:spLocks noGrp="1"/>
          </p:cNvSpPr>
          <p:nvPr>
            <p:ph type="title"/>
          </p:nvPr>
        </p:nvSpPr>
        <p:spPr>
          <a:xfrm>
            <a:off x="161925" y="3051175"/>
            <a:ext cx="10515600" cy="1325563"/>
          </a:xfrm>
        </p:spPr>
        <p:txBody>
          <a:bodyPr>
            <a:normAutofit/>
          </a:bodyPr>
          <a:lstStyle/>
          <a:p>
            <a:r>
              <a:rPr lang="en-US" sz="4000" dirty="0">
                <a:solidFill>
                  <a:srgbClr val="FF0000"/>
                </a:solidFill>
              </a:rPr>
              <a:t>What are the challenges with transport transportation in your country?</a:t>
            </a:r>
          </a:p>
        </p:txBody>
      </p:sp>
    </p:spTree>
    <p:extLst>
      <p:ext uri="{BB962C8B-B14F-4D97-AF65-F5344CB8AC3E}">
        <p14:creationId xmlns:p14="http://schemas.microsoft.com/office/powerpoint/2010/main" val="46912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F15D-4D4A-47F1-981C-240AAD4F9A42}"/>
              </a:ext>
            </a:extLst>
          </p:cNvPr>
          <p:cNvSpPr>
            <a:spLocks noGrp="1"/>
          </p:cNvSpPr>
          <p:nvPr>
            <p:ph type="title"/>
          </p:nvPr>
        </p:nvSpPr>
        <p:spPr>
          <a:xfrm>
            <a:off x="838200" y="365125"/>
            <a:ext cx="10515600" cy="892175"/>
          </a:xfrm>
        </p:spPr>
        <p:txBody>
          <a:bodyPr>
            <a:normAutofit fontScale="90000"/>
          </a:bodyPr>
          <a:lstStyle/>
          <a:p>
            <a:r>
              <a:rPr lang="en-US" dirty="0"/>
              <a:t>Introduction</a:t>
            </a:r>
            <a:br>
              <a:rPr lang="en-US" dirty="0"/>
            </a:br>
            <a:r>
              <a:rPr lang="en-US" dirty="0"/>
              <a:t>Trade facilitation and transport facilitation</a:t>
            </a:r>
          </a:p>
        </p:txBody>
      </p:sp>
      <p:sp>
        <p:nvSpPr>
          <p:cNvPr id="3" name="Content Placeholder 2">
            <a:extLst>
              <a:ext uri="{FF2B5EF4-FFF2-40B4-BE49-F238E27FC236}">
                <a16:creationId xmlns:a16="http://schemas.microsoft.com/office/drawing/2014/main" id="{F32D85C4-188D-4E84-AFD8-A301F0945416}"/>
              </a:ext>
            </a:extLst>
          </p:cNvPr>
          <p:cNvSpPr>
            <a:spLocks noGrp="1"/>
          </p:cNvSpPr>
          <p:nvPr>
            <p:ph idx="1"/>
          </p:nvPr>
        </p:nvSpPr>
        <p:spPr>
          <a:xfrm>
            <a:off x="838200" y="1514475"/>
            <a:ext cx="10515600" cy="4978400"/>
          </a:xfrm>
        </p:spPr>
        <p:txBody>
          <a:bodyPr>
            <a:normAutofit fontScale="92500" lnSpcReduction="20000"/>
          </a:bodyPr>
          <a:lstStyle/>
          <a:p>
            <a:r>
              <a:rPr lang="en-US" dirty="0"/>
              <a:t>OECD</a:t>
            </a:r>
          </a:p>
          <a:p>
            <a:pPr marL="457200" lvl="1" indent="0">
              <a:buNone/>
            </a:pPr>
            <a:r>
              <a:rPr lang="en-US" dirty="0"/>
              <a:t>- Specific set of measures that streamline and simplify the technical and legal procedures for products entering or leaving a country to be traded internationally</a:t>
            </a:r>
          </a:p>
          <a:p>
            <a:r>
              <a:rPr lang="en-US" dirty="0"/>
              <a:t>WTO</a:t>
            </a:r>
          </a:p>
          <a:p>
            <a:pPr lvl="1">
              <a:buFontTx/>
              <a:buChar char="-"/>
            </a:pPr>
            <a:r>
              <a:rPr lang="en-US" dirty="0"/>
              <a:t>the simplification and harmonization of international trade procedures with trade procedures being “the activities, practices and formalities involved in collecting, presenting, communications and processing data required for the movements of goods in international trade”.</a:t>
            </a:r>
          </a:p>
          <a:p>
            <a:r>
              <a:rPr lang="en-US" dirty="0"/>
              <a:t>EU</a:t>
            </a:r>
          </a:p>
          <a:p>
            <a:pPr lvl="1">
              <a:buFontTx/>
              <a:buChar char="-"/>
            </a:pPr>
            <a:r>
              <a:rPr lang="en-US" dirty="0"/>
              <a:t>Trade Facilitation refers to the simplification, </a:t>
            </a:r>
            <a:r>
              <a:rPr lang="en-US" dirty="0" err="1"/>
              <a:t>harmonisation</a:t>
            </a:r>
            <a:r>
              <a:rPr lang="en-US" dirty="0"/>
              <a:t> and automation of international trade procedures, particularly import and export procedures, transit requirements and procedures applied by Customs and other agencies</a:t>
            </a:r>
          </a:p>
          <a:p>
            <a:pPr marL="457200" lvl="1" indent="0">
              <a:buNone/>
            </a:pPr>
            <a:endParaRPr lang="en-US" dirty="0"/>
          </a:p>
          <a:p>
            <a:pPr>
              <a:buFont typeface="Wingdings" panose="05000000000000000000" pitchFamily="2" charset="2"/>
              <a:buChar char="v"/>
            </a:pPr>
            <a:r>
              <a:rPr lang="en-US" dirty="0"/>
              <a:t>Objectives</a:t>
            </a:r>
          </a:p>
          <a:p>
            <a:pPr marL="457200" lvl="1" indent="0">
              <a:buNone/>
            </a:pPr>
            <a:r>
              <a:rPr lang="en-US" dirty="0"/>
              <a:t>-  Increased speed and efficiency (timeliness and transaction costs) in international trade</a:t>
            </a:r>
          </a:p>
          <a:p>
            <a:pPr marL="0" indent="0">
              <a:buNone/>
            </a:pPr>
            <a:endParaRPr lang="en-US" dirty="0"/>
          </a:p>
        </p:txBody>
      </p:sp>
    </p:spTree>
    <p:extLst>
      <p:ext uri="{BB962C8B-B14F-4D97-AF65-F5344CB8AC3E}">
        <p14:creationId xmlns:p14="http://schemas.microsoft.com/office/powerpoint/2010/main" val="3146283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0D5D-CBA2-4410-B813-CB1F40918AE7}"/>
              </a:ext>
            </a:extLst>
          </p:cNvPr>
          <p:cNvSpPr>
            <a:spLocks noGrp="1"/>
          </p:cNvSpPr>
          <p:nvPr>
            <p:ph type="title"/>
          </p:nvPr>
        </p:nvSpPr>
        <p:spPr>
          <a:xfrm>
            <a:off x="838200" y="276226"/>
            <a:ext cx="10515600" cy="361950"/>
          </a:xfrm>
        </p:spPr>
        <p:txBody>
          <a:bodyPr>
            <a:normAutofit fontScale="90000"/>
          </a:bodyPr>
          <a:lstStyle/>
          <a:p>
            <a:r>
              <a:rPr lang="en-US" dirty="0"/>
              <a:t>References</a:t>
            </a:r>
          </a:p>
        </p:txBody>
      </p:sp>
      <p:sp>
        <p:nvSpPr>
          <p:cNvPr id="3" name="Content Placeholder 2">
            <a:extLst>
              <a:ext uri="{FF2B5EF4-FFF2-40B4-BE49-F238E27FC236}">
                <a16:creationId xmlns:a16="http://schemas.microsoft.com/office/drawing/2014/main" id="{767D6C17-D5D2-47F1-A5E5-2D430FF98EE1}"/>
              </a:ext>
            </a:extLst>
          </p:cNvPr>
          <p:cNvSpPr>
            <a:spLocks noGrp="1"/>
          </p:cNvSpPr>
          <p:nvPr>
            <p:ph idx="1"/>
          </p:nvPr>
        </p:nvSpPr>
        <p:spPr>
          <a:xfrm>
            <a:off x="314325" y="1238250"/>
            <a:ext cx="11677650" cy="5343526"/>
          </a:xfrm>
        </p:spPr>
        <p:txBody>
          <a:bodyPr>
            <a:normAutofit fontScale="77500" lnSpcReduction="20000"/>
          </a:bodyPr>
          <a:lstStyle/>
          <a:p>
            <a:r>
              <a:rPr lang="en-US" dirty="0"/>
              <a:t>African Centre for Economic Transformation (2016). Trade </a:t>
            </a:r>
            <a:r>
              <a:rPr lang="en-US" dirty="0" err="1"/>
              <a:t>fqacilitation</a:t>
            </a:r>
            <a:r>
              <a:rPr lang="en-US" dirty="0"/>
              <a:t> and economic transformation in Africa. </a:t>
            </a:r>
            <a:r>
              <a:rPr lang="en-US" dirty="0">
                <a:hlinkClick r:id="rId2"/>
              </a:rPr>
              <a:t>https://set.odi.org/wp-content/uploads/2016/03/SET-ACET-ATF-Trade-Facilitation-Paper.pdf</a:t>
            </a:r>
            <a:endParaRPr lang="en-US" dirty="0"/>
          </a:p>
          <a:p>
            <a:pPr marL="0" indent="0">
              <a:buNone/>
            </a:pPr>
            <a:endParaRPr lang="en-US" dirty="0"/>
          </a:p>
          <a:p>
            <a:r>
              <a:rPr lang="en-US" dirty="0"/>
              <a:t>Report on the Corridor Assessment and Ranking for Selecting at Least One Pilot Smart Corridor. </a:t>
            </a:r>
            <a:r>
              <a:rPr lang="en-US" dirty="0">
                <a:hlinkClick r:id="rId3"/>
              </a:rPr>
              <a:t>https://www.tralac.org/images/News/Documents/Report%20on%20the%20Corridor%20Assessment%20and%20Ranking%20for%20Selecting%20at%20Least%20One%20Pilot%20Smart%20Corridor%20May%202016.pdf</a:t>
            </a:r>
            <a:endParaRPr lang="en-US" dirty="0"/>
          </a:p>
          <a:p>
            <a:pPr marL="0" indent="0">
              <a:buNone/>
            </a:pPr>
            <a:endParaRPr lang="en-US" dirty="0"/>
          </a:p>
          <a:p>
            <a:r>
              <a:rPr lang="en-US" dirty="0"/>
              <a:t>TRANS-AFRICAN HIGHWAYS NETWORK ROUTES. </a:t>
            </a:r>
            <a:r>
              <a:rPr lang="en-US" dirty="0">
                <a:hlinkClick r:id="rId4"/>
              </a:rPr>
              <a:t>https://au.int/web/sites/default/files/newsevents/workingdocuments/29736-wd-e_-_tah_annex_i_tah_network.pdf</a:t>
            </a:r>
            <a:endParaRPr lang="en-US" dirty="0"/>
          </a:p>
          <a:p>
            <a:endParaRPr lang="en-US" b="1" dirty="0"/>
          </a:p>
          <a:p>
            <a:r>
              <a:rPr lang="en-US" b="1" dirty="0" err="1"/>
              <a:t>Tralac</a:t>
            </a:r>
            <a:r>
              <a:rPr lang="en-US" b="1" dirty="0"/>
              <a:t> (2017). One-Stop Border Post (OSBP) Sourcebook, 2nd edition</a:t>
            </a:r>
            <a:r>
              <a:rPr lang="en-US" dirty="0">
                <a:hlinkClick r:id="rId5"/>
              </a:rPr>
              <a:t> https://www.tralac.org/news/article/11453-one-stop-border-post-osbp-sourcebook-2nd-edition.html</a:t>
            </a:r>
            <a:endParaRPr lang="en-US" b="1" dirty="0"/>
          </a:p>
          <a:p>
            <a:pPr marL="0" indent="0">
              <a:buNone/>
            </a:pPr>
            <a:br>
              <a:rPr lang="en-US" dirty="0"/>
            </a:br>
            <a:endParaRPr lang="en-US" dirty="0"/>
          </a:p>
        </p:txBody>
      </p:sp>
    </p:spTree>
    <p:extLst>
      <p:ext uri="{BB962C8B-B14F-4D97-AF65-F5344CB8AC3E}">
        <p14:creationId xmlns:p14="http://schemas.microsoft.com/office/powerpoint/2010/main" val="3922527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994A-97F3-4F8A-A442-6765FF398814}"/>
              </a:ext>
            </a:extLst>
          </p:cNvPr>
          <p:cNvSpPr>
            <a:spLocks noGrp="1"/>
          </p:cNvSpPr>
          <p:nvPr>
            <p:ph type="ctrTitle"/>
          </p:nvPr>
        </p:nvSpPr>
        <p:spPr>
          <a:xfrm>
            <a:off x="1524000" y="457200"/>
            <a:ext cx="9144000" cy="1704976"/>
          </a:xfrm>
        </p:spPr>
        <p:txBody>
          <a:bodyPr>
            <a:normAutofit fontScale="90000"/>
          </a:bodyPr>
          <a:lstStyle/>
          <a:p>
            <a:br>
              <a:rPr lang="en-US" dirty="0"/>
            </a:br>
            <a:endParaRPr lang="en-US" dirty="0"/>
          </a:p>
        </p:txBody>
      </p:sp>
      <p:sp>
        <p:nvSpPr>
          <p:cNvPr id="3" name="Subtitle 2">
            <a:extLst>
              <a:ext uri="{FF2B5EF4-FFF2-40B4-BE49-F238E27FC236}">
                <a16:creationId xmlns:a16="http://schemas.microsoft.com/office/drawing/2014/main" id="{C3275C2C-5A36-4C11-BEC9-5CDF9E5A9588}"/>
              </a:ext>
            </a:extLst>
          </p:cNvPr>
          <p:cNvSpPr>
            <a:spLocks noGrp="1"/>
          </p:cNvSpPr>
          <p:nvPr>
            <p:ph type="subTitle" idx="1"/>
          </p:nvPr>
        </p:nvSpPr>
        <p:spPr>
          <a:xfrm>
            <a:off x="1524000" y="2215942"/>
            <a:ext cx="9144000" cy="3622883"/>
          </a:xfrm>
        </p:spPr>
        <p:txBody>
          <a:bodyPr>
            <a:noAutofit/>
          </a:bodyPr>
          <a:lstStyle/>
          <a:p>
            <a:endParaRPr lang="en-US" sz="3200" dirty="0"/>
          </a:p>
          <a:p>
            <a:r>
              <a:rPr lang="en-US" sz="3200" dirty="0">
                <a:solidFill>
                  <a:srgbClr val="00B050"/>
                </a:solidFill>
                <a:latin typeface="Lucida Calligraphy" panose="03010101010101010101" pitchFamily="66" charset="0"/>
              </a:rPr>
              <a:t>………..Asante Sana………</a:t>
            </a:r>
          </a:p>
          <a:p>
            <a:endParaRPr lang="en-US" sz="3200" dirty="0"/>
          </a:p>
          <a:p>
            <a:r>
              <a:rPr lang="en-US" sz="3200" dirty="0"/>
              <a:t>Dr. Mary Mbithi; </a:t>
            </a:r>
            <a:r>
              <a:rPr lang="en-US" sz="3200" dirty="0">
                <a:hlinkClick r:id="rId2"/>
              </a:rPr>
              <a:t>lmbithi@uonbi.ac.ke</a:t>
            </a:r>
            <a:endParaRPr lang="en-US" sz="3200" dirty="0"/>
          </a:p>
          <a:p>
            <a:endParaRPr lang="en-US" sz="3200" dirty="0"/>
          </a:p>
          <a:p>
            <a:endParaRPr lang="en-US" sz="3200" dirty="0"/>
          </a:p>
        </p:txBody>
      </p:sp>
      <p:sp>
        <p:nvSpPr>
          <p:cNvPr id="4" name="Rectangle 3">
            <a:extLst>
              <a:ext uri="{FF2B5EF4-FFF2-40B4-BE49-F238E27FC236}">
                <a16:creationId xmlns:a16="http://schemas.microsoft.com/office/drawing/2014/main" id="{E450EFE5-D072-4241-A277-D9B7602FAD6D}"/>
              </a:ext>
            </a:extLst>
          </p:cNvPr>
          <p:cNvSpPr/>
          <p:nvPr/>
        </p:nvSpPr>
        <p:spPr>
          <a:xfrm>
            <a:off x="2870426" y="830947"/>
            <a:ext cx="6815968" cy="1384995"/>
          </a:xfrm>
          <a:prstGeom prst="rect">
            <a:avLst/>
          </a:prstGeom>
        </p:spPr>
        <p:txBody>
          <a:bodyPr wrap="none">
            <a:spAutoFit/>
          </a:bodyPr>
          <a:lstStyle/>
          <a:p>
            <a:pPr algn="ctr"/>
            <a:r>
              <a:rPr lang="en-GB" sz="4800" b="1" dirty="0"/>
              <a:t>Trade Facilitation in Africa</a:t>
            </a:r>
          </a:p>
          <a:p>
            <a:pPr algn="ctr"/>
            <a:endParaRPr lang="en-GB" b="1" dirty="0"/>
          </a:p>
          <a:p>
            <a:pPr algn="ctr"/>
            <a:r>
              <a:rPr lang="en-GB" b="1" dirty="0"/>
              <a:t> </a:t>
            </a:r>
            <a:endParaRPr lang="en-US" dirty="0"/>
          </a:p>
        </p:txBody>
      </p:sp>
    </p:spTree>
    <p:extLst>
      <p:ext uri="{BB962C8B-B14F-4D97-AF65-F5344CB8AC3E}">
        <p14:creationId xmlns:p14="http://schemas.microsoft.com/office/powerpoint/2010/main" val="309088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8466E-CD9E-416E-8EBE-FAE32A13ADC2}"/>
              </a:ext>
            </a:extLst>
          </p:cNvPr>
          <p:cNvSpPr>
            <a:spLocks noGrp="1"/>
          </p:cNvSpPr>
          <p:nvPr>
            <p:ph type="title"/>
          </p:nvPr>
        </p:nvSpPr>
        <p:spPr>
          <a:xfrm>
            <a:off x="838200" y="365125"/>
            <a:ext cx="10515600" cy="530225"/>
          </a:xfrm>
        </p:spPr>
        <p:txBody>
          <a:bodyPr>
            <a:normAutofit fontScale="90000"/>
          </a:bodyPr>
          <a:lstStyle/>
          <a:p>
            <a:r>
              <a:rPr lang="en-US" dirty="0"/>
              <a:t>Introduction</a:t>
            </a:r>
          </a:p>
        </p:txBody>
      </p:sp>
      <p:sp>
        <p:nvSpPr>
          <p:cNvPr id="3" name="Content Placeholder 2">
            <a:extLst>
              <a:ext uri="{FF2B5EF4-FFF2-40B4-BE49-F238E27FC236}">
                <a16:creationId xmlns:a16="http://schemas.microsoft.com/office/drawing/2014/main" id="{868FCA5F-EE09-438D-A885-EC18152E360C}"/>
              </a:ext>
            </a:extLst>
          </p:cNvPr>
          <p:cNvSpPr>
            <a:spLocks noGrp="1"/>
          </p:cNvSpPr>
          <p:nvPr>
            <p:ph idx="1"/>
          </p:nvPr>
        </p:nvSpPr>
        <p:spPr>
          <a:xfrm>
            <a:off x="838200" y="1247776"/>
            <a:ext cx="10515600" cy="5610224"/>
          </a:xfrm>
        </p:spPr>
        <p:txBody>
          <a:bodyPr>
            <a:normAutofit fontScale="92500" lnSpcReduction="20000"/>
          </a:bodyPr>
          <a:lstStyle/>
          <a:p>
            <a:pPr fontAlgn="base"/>
            <a:r>
              <a:rPr lang="en-US" dirty="0"/>
              <a:t>Transport facilitation (UNECE)</a:t>
            </a:r>
          </a:p>
          <a:p>
            <a:pPr marL="457200" lvl="1" indent="0" fontAlgn="base">
              <a:buNone/>
            </a:pPr>
            <a:r>
              <a:rPr lang="en-US" dirty="0"/>
              <a:t>- A part of trade facilitation </a:t>
            </a:r>
          </a:p>
          <a:p>
            <a:pPr lvl="2" fontAlgn="base">
              <a:buFont typeface="Wingdings" panose="05000000000000000000" pitchFamily="2" charset="2"/>
              <a:buChar char="q"/>
            </a:pPr>
            <a:r>
              <a:rPr lang="en-US" dirty="0">
                <a:solidFill>
                  <a:srgbClr val="FF0000"/>
                </a:solidFill>
              </a:rPr>
              <a:t> the simplification and harmonization of international transport procedures and the information flows associated with them.</a:t>
            </a:r>
          </a:p>
          <a:p>
            <a:pPr marL="914400" lvl="2" indent="0" fontAlgn="base">
              <a:buNone/>
            </a:pPr>
            <a:endParaRPr lang="en-US" dirty="0">
              <a:solidFill>
                <a:srgbClr val="FF0000"/>
              </a:solidFill>
            </a:endParaRPr>
          </a:p>
          <a:p>
            <a:r>
              <a:rPr lang="en-US" dirty="0"/>
              <a:t> Objective</a:t>
            </a:r>
          </a:p>
          <a:p>
            <a:pPr lvl="1">
              <a:buFontTx/>
              <a:buChar char="-"/>
            </a:pPr>
            <a:r>
              <a:rPr lang="en-US" dirty="0"/>
              <a:t>To increase efficiency by performing complex operations as rationally as possible while keeping a delicate balance between the requirements of the transport industry and the national economy, on the one hand, and the necessity to conform with indispensable governmental regulations relating to national health and security, customs duties and taxes.</a:t>
            </a:r>
          </a:p>
          <a:p>
            <a:pPr marL="457200" lvl="1" indent="0">
              <a:buNone/>
            </a:pPr>
            <a:endParaRPr lang="en-US" dirty="0"/>
          </a:p>
          <a:p>
            <a:r>
              <a:rPr lang="en-US" dirty="0"/>
              <a:t>Why Transport facilitation matters</a:t>
            </a:r>
          </a:p>
          <a:p>
            <a:pPr lvl="1">
              <a:buFontTx/>
              <a:buChar char="-"/>
            </a:pPr>
            <a:r>
              <a:rPr lang="en-US" dirty="0"/>
              <a:t>Transport costs are a part of trade costs- derive competitiveness and trade outcomes</a:t>
            </a:r>
          </a:p>
          <a:p>
            <a:pPr lvl="1">
              <a:buFontTx/>
              <a:buChar char="-"/>
            </a:pPr>
            <a:r>
              <a:rPr lang="en-US" dirty="0"/>
              <a:t>Transportation costs are estimated to be typically higher than tariffs</a:t>
            </a:r>
          </a:p>
          <a:p>
            <a:pPr lvl="1">
              <a:buFont typeface="Wingdings" panose="05000000000000000000" pitchFamily="2" charset="2"/>
              <a:buChar char="v"/>
            </a:pPr>
            <a:r>
              <a:rPr lang="en-US" dirty="0"/>
              <a:t>Direct -Freight costs (direct &amp; insurance)</a:t>
            </a:r>
          </a:p>
          <a:p>
            <a:pPr lvl="1">
              <a:buFont typeface="Wingdings" panose="05000000000000000000" pitchFamily="2" charset="2"/>
              <a:buChar char="v"/>
            </a:pPr>
            <a:r>
              <a:rPr lang="en-US" dirty="0"/>
              <a:t>Indirect ( transit &amp; pre-shipment costs)</a:t>
            </a:r>
          </a:p>
          <a:p>
            <a:pPr lvl="1">
              <a:buFont typeface="Wingdings" panose="05000000000000000000" pitchFamily="2" charset="2"/>
              <a:buChar char="v"/>
            </a:pPr>
            <a:r>
              <a:rPr lang="en-US" dirty="0"/>
              <a:t>Time related costs- delays lead to higher costs (buffer stocks); loss of business</a:t>
            </a:r>
          </a:p>
          <a:p>
            <a:pPr lvl="1">
              <a:buFont typeface="Wingdings" panose="05000000000000000000" pitchFamily="2" charset="2"/>
              <a:buChar char="v"/>
            </a:pPr>
            <a:endParaRPr lang="en-US" dirty="0"/>
          </a:p>
        </p:txBody>
      </p:sp>
    </p:spTree>
    <p:extLst>
      <p:ext uri="{BB962C8B-B14F-4D97-AF65-F5344CB8AC3E}">
        <p14:creationId xmlns:p14="http://schemas.microsoft.com/office/powerpoint/2010/main" val="97001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FAB1-0E59-40EB-9C77-30E03AA5E63B}"/>
              </a:ext>
            </a:extLst>
          </p:cNvPr>
          <p:cNvSpPr>
            <a:spLocks noGrp="1"/>
          </p:cNvSpPr>
          <p:nvPr>
            <p:ph type="title"/>
          </p:nvPr>
        </p:nvSpPr>
        <p:spPr>
          <a:xfrm>
            <a:off x="838200" y="257175"/>
            <a:ext cx="10515600" cy="638175"/>
          </a:xfrm>
        </p:spPr>
        <p:txBody>
          <a:bodyPr>
            <a:normAutofit fontScale="90000"/>
          </a:bodyPr>
          <a:lstStyle/>
          <a:p>
            <a:r>
              <a:rPr lang="en-US" dirty="0"/>
              <a:t>Why transport facilitation matters for Africa</a:t>
            </a:r>
          </a:p>
        </p:txBody>
      </p:sp>
      <p:sp>
        <p:nvSpPr>
          <p:cNvPr id="3" name="Content Placeholder 2">
            <a:extLst>
              <a:ext uri="{FF2B5EF4-FFF2-40B4-BE49-F238E27FC236}">
                <a16:creationId xmlns:a16="http://schemas.microsoft.com/office/drawing/2014/main" id="{BB6FB29B-A258-4A23-8C93-023C9A885CD0}"/>
              </a:ext>
            </a:extLst>
          </p:cNvPr>
          <p:cNvSpPr>
            <a:spLocks noGrp="1"/>
          </p:cNvSpPr>
          <p:nvPr>
            <p:ph idx="1"/>
          </p:nvPr>
        </p:nvSpPr>
        <p:spPr>
          <a:xfrm>
            <a:off x="266699" y="1085850"/>
            <a:ext cx="11525251" cy="5407023"/>
          </a:xfrm>
        </p:spPr>
        <p:txBody>
          <a:bodyPr>
            <a:normAutofit fontScale="70000" lnSpcReduction="20000"/>
          </a:bodyPr>
          <a:lstStyle/>
          <a:p>
            <a:r>
              <a:rPr lang="en-US" dirty="0"/>
              <a:t>Transport in Africa is often unpredictable and unreliable, and the cost of transport is therefore often higher than the value of the goods being transported (World Bank, 2007).</a:t>
            </a:r>
          </a:p>
          <a:p>
            <a:pPr fontAlgn="base"/>
            <a:r>
              <a:rPr lang="en-US" dirty="0"/>
              <a:t>In some areas of Africa, transport costs may constitute a higher trade barrier than import tariffs or other trade restrictions (</a:t>
            </a:r>
            <a:r>
              <a:rPr lang="en-US" dirty="0" err="1"/>
              <a:t>Amjadi</a:t>
            </a:r>
            <a:r>
              <a:rPr lang="en-US" dirty="0"/>
              <a:t> and Yeats, 1995). A one-day reduction in inland travel times could lead to a 7% increase in exports – equivalent to a cut of 1.5 percentage points on all importing-country tariffs (Freund and Rocha, 2010). It has also been estimated that a 10% drop in transport costs could increase trade by 25% (</a:t>
            </a:r>
            <a:r>
              <a:rPr lang="en-US" dirty="0" err="1"/>
              <a:t>Limao</a:t>
            </a:r>
            <a:r>
              <a:rPr lang="en-US" dirty="0"/>
              <a:t> and Venables, 2001).</a:t>
            </a:r>
          </a:p>
          <a:p>
            <a:r>
              <a:rPr lang="en-US" dirty="0"/>
              <a:t>)ne study estimating that the unit costs of road transport are 40–100% higher in Africa than in Southeast Asia (</a:t>
            </a:r>
            <a:r>
              <a:rPr lang="en-US" dirty="0" err="1"/>
              <a:t>Rizet</a:t>
            </a:r>
            <a:r>
              <a:rPr lang="en-US" dirty="0"/>
              <a:t> and </a:t>
            </a:r>
            <a:r>
              <a:rPr lang="en-US" dirty="0" err="1"/>
              <a:t>Gwet</a:t>
            </a:r>
            <a:r>
              <a:rPr lang="en-US" dirty="0"/>
              <a:t>, 1998). </a:t>
            </a:r>
          </a:p>
          <a:p>
            <a:r>
              <a:rPr lang="en-US" dirty="0"/>
              <a:t>In landlocked countries, estimates suggest the costs are three to four times higher than in other developed countries (</a:t>
            </a:r>
            <a:r>
              <a:rPr lang="en-US" dirty="0" err="1"/>
              <a:t>MacKellar</a:t>
            </a:r>
            <a:r>
              <a:rPr lang="en-US" dirty="0"/>
              <a:t> et al., 2002).</a:t>
            </a:r>
          </a:p>
          <a:p>
            <a:r>
              <a:rPr lang="en-US" dirty="0"/>
              <a:t>Atkin and Donaldson (2015) reckon that the cost of transporting goods could be up to five times higher (per unit distance) in some sub-Saharan African countries than in the US. In the case of Ethiopia, the “cost of distance” is estimated to be about 3.5 times higher relative to the US, while in Nigeria, it is 5.3 times higher</a:t>
            </a:r>
          </a:p>
          <a:p>
            <a:pPr marL="0" indent="0">
              <a:buNone/>
            </a:pPr>
            <a:endParaRPr lang="en-US" dirty="0"/>
          </a:p>
          <a:p>
            <a:pPr lvl="1" fontAlgn="base">
              <a:buFont typeface="Wingdings" panose="05000000000000000000" pitchFamily="2" charset="2"/>
              <a:buChar char="q"/>
            </a:pPr>
            <a:r>
              <a:rPr lang="en-US" sz="2800" dirty="0">
                <a:solidFill>
                  <a:srgbClr val="FF0000"/>
                </a:solidFill>
              </a:rPr>
              <a:t>There is little doubt that such relatively high costs would put upward pressure on the prices of a country’s imports, and simultaneously make its exports less competitive in international markets – and that both of these factors would act to reduce the country’s level of international trade.</a:t>
            </a:r>
          </a:p>
          <a:p>
            <a:pPr>
              <a:buFont typeface="Wingdings" panose="05000000000000000000" pitchFamily="2" charset="2"/>
              <a:buChar char="q"/>
            </a:pPr>
            <a:br>
              <a:rPr lang="en-US" dirty="0">
                <a:solidFill>
                  <a:srgbClr val="00B050"/>
                </a:solidFill>
              </a:rPr>
            </a:br>
            <a:r>
              <a:rPr lang="en-US" dirty="0">
                <a:solidFill>
                  <a:srgbClr val="00B050"/>
                </a:solidFill>
              </a:rPr>
              <a:t>But why are transport costs high in Africa?</a:t>
            </a:r>
          </a:p>
        </p:txBody>
      </p:sp>
    </p:spTree>
    <p:extLst>
      <p:ext uri="{BB962C8B-B14F-4D97-AF65-F5344CB8AC3E}">
        <p14:creationId xmlns:p14="http://schemas.microsoft.com/office/powerpoint/2010/main" val="3132001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BE8CEB-FBDC-4EBE-A301-B9B7A52CDEFC}"/>
              </a:ext>
            </a:extLst>
          </p:cNvPr>
          <p:cNvSpPr>
            <a:spLocks noGrp="1"/>
          </p:cNvSpPr>
          <p:nvPr>
            <p:ph type="title"/>
          </p:nvPr>
        </p:nvSpPr>
        <p:spPr/>
        <p:txBody>
          <a:bodyPr>
            <a:normAutofit fontScale="90000"/>
          </a:bodyPr>
          <a:lstStyle/>
          <a:p>
            <a:br>
              <a:rPr lang="en-US" dirty="0"/>
            </a:br>
            <a:r>
              <a:rPr lang="en-US" dirty="0"/>
              <a:t>- What leads to higher cost of transport in Africa?</a:t>
            </a:r>
          </a:p>
        </p:txBody>
      </p:sp>
      <p:sp>
        <p:nvSpPr>
          <p:cNvPr id="6" name="Text Placeholder 5">
            <a:extLst>
              <a:ext uri="{FF2B5EF4-FFF2-40B4-BE49-F238E27FC236}">
                <a16:creationId xmlns:a16="http://schemas.microsoft.com/office/drawing/2014/main" id="{A89E5D34-D4D7-48E7-89D4-5782B9D343BE}"/>
              </a:ext>
            </a:extLst>
          </p:cNvPr>
          <p:cNvSpPr>
            <a:spLocks noGrp="1"/>
          </p:cNvSpPr>
          <p:nvPr>
            <p:ph type="body" sz="half" idx="2"/>
          </p:nvPr>
        </p:nvSpPr>
        <p:spPr>
          <a:xfrm>
            <a:off x="106363" y="2057400"/>
            <a:ext cx="3932237" cy="3811588"/>
          </a:xfrm>
        </p:spPr>
        <p:txBody>
          <a:bodyPr/>
          <a:lstStyle/>
          <a:p>
            <a:pPr marL="285750" indent="-285750">
              <a:buFont typeface="Wingdings" panose="05000000000000000000" pitchFamily="2" charset="2"/>
              <a:buChar char="q"/>
            </a:pPr>
            <a:r>
              <a:rPr lang="en-US" sz="2400" dirty="0"/>
              <a:t>Poor quality roads, logistics and trucks, long ques at border crossing (World Bank, 2017)</a:t>
            </a:r>
          </a:p>
          <a:p>
            <a:r>
              <a:rPr lang="en-US" sz="2000" dirty="0">
                <a:solidFill>
                  <a:srgbClr val="FF0000"/>
                </a:solidFill>
              </a:rPr>
              <a:t>- Has an impact of consumers, especially in remote areas, contributing to increased inequality</a:t>
            </a:r>
          </a:p>
        </p:txBody>
      </p:sp>
      <p:sp>
        <p:nvSpPr>
          <p:cNvPr id="8" name="AutoShape 4" descr="https://www.theigc.org/wp-content/uploads/2017/03/Transport_Infographic_1_210317-590x941.jpg">
            <a:extLst>
              <a:ext uri="{FF2B5EF4-FFF2-40B4-BE49-F238E27FC236}">
                <a16:creationId xmlns:a16="http://schemas.microsoft.com/office/drawing/2014/main" id="{A0913A9C-B68C-4757-855C-81F65E6CBB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https://www.theigc.org/wp-content/uploads/2017/03/Transport_Infographic_1_210317-590x941.jpg">
            <a:extLst>
              <a:ext uri="{FF2B5EF4-FFF2-40B4-BE49-F238E27FC236}">
                <a16:creationId xmlns:a16="http://schemas.microsoft.com/office/drawing/2014/main" id="{CC46BF06-5F58-4744-9909-CD8DC2917EC6}"/>
              </a:ext>
            </a:extLst>
          </p:cNvPr>
          <p:cNvPicPr/>
          <p:nvPr/>
        </p:nvPicPr>
        <p:blipFill rotWithShape="1">
          <a:blip r:embed="rId2">
            <a:extLst>
              <a:ext uri="{28A0092B-C50C-407E-A947-70E740481C1C}">
                <a14:useLocalDpi xmlns:a14="http://schemas.microsoft.com/office/drawing/2010/main" val="0"/>
              </a:ext>
            </a:extLst>
          </a:blip>
          <a:srcRect t="7301"/>
          <a:stretch/>
        </p:blipFill>
        <p:spPr bwMode="auto">
          <a:xfrm>
            <a:off x="4533901" y="361949"/>
            <a:ext cx="7551736" cy="62388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390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E93F87-630C-4E3A-9435-05A9AF3BA3D2}"/>
              </a:ext>
            </a:extLst>
          </p:cNvPr>
          <p:cNvSpPr>
            <a:spLocks noGrp="1"/>
          </p:cNvSpPr>
          <p:nvPr>
            <p:ph type="title"/>
          </p:nvPr>
        </p:nvSpPr>
        <p:spPr>
          <a:xfrm>
            <a:off x="838200" y="2527300"/>
            <a:ext cx="10515600" cy="1325563"/>
          </a:xfrm>
        </p:spPr>
        <p:txBody>
          <a:bodyPr/>
          <a:lstStyle/>
          <a:p>
            <a:r>
              <a:rPr lang="en-US" dirty="0"/>
              <a:t>…………Some stylized facts……….</a:t>
            </a:r>
          </a:p>
        </p:txBody>
      </p:sp>
    </p:spTree>
    <p:extLst>
      <p:ext uri="{BB962C8B-B14F-4D97-AF65-F5344CB8AC3E}">
        <p14:creationId xmlns:p14="http://schemas.microsoft.com/office/powerpoint/2010/main" val="297372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AD7A4-33F1-4BEA-9817-217BE8E72A1A}"/>
              </a:ext>
            </a:extLst>
          </p:cNvPr>
          <p:cNvSpPr>
            <a:spLocks noGrp="1"/>
          </p:cNvSpPr>
          <p:nvPr>
            <p:ph type="title"/>
          </p:nvPr>
        </p:nvSpPr>
        <p:spPr>
          <a:xfrm>
            <a:off x="171449" y="114302"/>
            <a:ext cx="11610975" cy="523874"/>
          </a:xfrm>
        </p:spPr>
        <p:txBody>
          <a:bodyPr>
            <a:normAutofit/>
          </a:bodyPr>
          <a:lstStyle/>
          <a:p>
            <a:r>
              <a:rPr lang="en-US" sz="2400" dirty="0"/>
              <a:t>Some indicators related to trade and transport facilitation (LPI, world Bank 2018), Rank/160</a:t>
            </a:r>
          </a:p>
        </p:txBody>
      </p:sp>
      <p:graphicFrame>
        <p:nvGraphicFramePr>
          <p:cNvPr id="4" name="Table 3">
            <a:extLst>
              <a:ext uri="{FF2B5EF4-FFF2-40B4-BE49-F238E27FC236}">
                <a16:creationId xmlns:a16="http://schemas.microsoft.com/office/drawing/2014/main" id="{6E9C1415-20A6-48F8-9BE2-93AAD800968E}"/>
              </a:ext>
            </a:extLst>
          </p:cNvPr>
          <p:cNvGraphicFramePr>
            <a:graphicFrameLocks noGrp="1"/>
          </p:cNvGraphicFramePr>
          <p:nvPr>
            <p:extLst>
              <p:ext uri="{D42A27DB-BD31-4B8C-83A1-F6EECF244321}">
                <p14:modId xmlns:p14="http://schemas.microsoft.com/office/powerpoint/2010/main" val="3306019870"/>
              </p:ext>
            </p:extLst>
          </p:nvPr>
        </p:nvGraphicFramePr>
        <p:xfrm>
          <a:off x="171449" y="638176"/>
          <a:ext cx="11610976" cy="6105525"/>
        </p:xfrm>
        <a:graphic>
          <a:graphicData uri="http://schemas.openxmlformats.org/drawingml/2006/table">
            <a:tbl>
              <a:tblPr>
                <a:tableStyleId>{5C22544A-7EE6-4342-B048-85BDC9FD1C3A}</a:tableStyleId>
              </a:tblPr>
              <a:tblGrid>
                <a:gridCol w="1451372">
                  <a:extLst>
                    <a:ext uri="{9D8B030D-6E8A-4147-A177-3AD203B41FA5}">
                      <a16:colId xmlns:a16="http://schemas.microsoft.com/office/drawing/2014/main" val="2789636258"/>
                    </a:ext>
                  </a:extLst>
                </a:gridCol>
                <a:gridCol w="1451372">
                  <a:extLst>
                    <a:ext uri="{9D8B030D-6E8A-4147-A177-3AD203B41FA5}">
                      <a16:colId xmlns:a16="http://schemas.microsoft.com/office/drawing/2014/main" val="2949184862"/>
                    </a:ext>
                  </a:extLst>
                </a:gridCol>
                <a:gridCol w="1451372">
                  <a:extLst>
                    <a:ext uri="{9D8B030D-6E8A-4147-A177-3AD203B41FA5}">
                      <a16:colId xmlns:a16="http://schemas.microsoft.com/office/drawing/2014/main" val="1784511484"/>
                    </a:ext>
                  </a:extLst>
                </a:gridCol>
                <a:gridCol w="1451372">
                  <a:extLst>
                    <a:ext uri="{9D8B030D-6E8A-4147-A177-3AD203B41FA5}">
                      <a16:colId xmlns:a16="http://schemas.microsoft.com/office/drawing/2014/main" val="3875476624"/>
                    </a:ext>
                  </a:extLst>
                </a:gridCol>
                <a:gridCol w="1451372">
                  <a:extLst>
                    <a:ext uri="{9D8B030D-6E8A-4147-A177-3AD203B41FA5}">
                      <a16:colId xmlns:a16="http://schemas.microsoft.com/office/drawing/2014/main" val="546575651"/>
                    </a:ext>
                  </a:extLst>
                </a:gridCol>
                <a:gridCol w="1649016">
                  <a:extLst>
                    <a:ext uri="{9D8B030D-6E8A-4147-A177-3AD203B41FA5}">
                      <a16:colId xmlns:a16="http://schemas.microsoft.com/office/drawing/2014/main" val="2132523077"/>
                    </a:ext>
                  </a:extLst>
                </a:gridCol>
                <a:gridCol w="1253728">
                  <a:extLst>
                    <a:ext uri="{9D8B030D-6E8A-4147-A177-3AD203B41FA5}">
                      <a16:colId xmlns:a16="http://schemas.microsoft.com/office/drawing/2014/main" val="3853498552"/>
                    </a:ext>
                  </a:extLst>
                </a:gridCol>
                <a:gridCol w="1451372">
                  <a:extLst>
                    <a:ext uri="{9D8B030D-6E8A-4147-A177-3AD203B41FA5}">
                      <a16:colId xmlns:a16="http://schemas.microsoft.com/office/drawing/2014/main" val="1501053657"/>
                    </a:ext>
                  </a:extLst>
                </a:gridCol>
              </a:tblGrid>
              <a:tr h="560448">
                <a:tc>
                  <a:txBody>
                    <a:bodyPr/>
                    <a:lstStyle/>
                    <a:p>
                      <a:pPr algn="l" fontAlgn="b"/>
                      <a:r>
                        <a:rPr lang="en-US" sz="1800" u="none" strike="noStrike" dirty="0">
                          <a:effectLst/>
                        </a:rPr>
                        <a:t>Country</a:t>
                      </a:r>
                      <a:endParaRPr lang="en-US" sz="1800" b="1" i="0" u="none" strike="noStrike" dirty="0">
                        <a:solidFill>
                          <a:srgbClr val="000000"/>
                        </a:solidFill>
                        <a:effectLst/>
                        <a:latin typeface="Arial" panose="020B0604020202020204" pitchFamily="34" charset="0"/>
                      </a:endParaRPr>
                    </a:p>
                  </a:txBody>
                  <a:tcPr marL="5385" marR="5385" marT="5385" marB="0" anchor="b"/>
                </a:tc>
                <a:tc>
                  <a:txBody>
                    <a:bodyPr/>
                    <a:lstStyle/>
                    <a:p>
                      <a:pPr algn="l" fontAlgn="b"/>
                      <a:r>
                        <a:rPr lang="en-US" sz="1800" u="none" strike="noStrike">
                          <a:effectLst/>
                        </a:rPr>
                        <a:t>overall LPI rank</a:t>
                      </a:r>
                      <a:endParaRPr lang="en-US" sz="1800" b="1" i="0" u="none" strike="noStrike">
                        <a:solidFill>
                          <a:srgbClr val="000000"/>
                        </a:solidFill>
                        <a:effectLst/>
                        <a:latin typeface="Calibri" panose="020F0502020204030204" pitchFamily="34" charset="0"/>
                      </a:endParaRPr>
                    </a:p>
                  </a:txBody>
                  <a:tcPr marL="5385" marR="5385" marT="5385" marB="0" anchor="b"/>
                </a:tc>
                <a:tc>
                  <a:txBody>
                    <a:bodyPr/>
                    <a:lstStyle/>
                    <a:p>
                      <a:pPr algn="l" fontAlgn="b"/>
                      <a:r>
                        <a:rPr lang="en-US" sz="1800" u="none" strike="noStrike">
                          <a:effectLst/>
                        </a:rPr>
                        <a:t>Customs</a:t>
                      </a:r>
                      <a:endParaRPr lang="en-US" sz="1800" b="1" i="0" u="none" strike="noStrike">
                        <a:solidFill>
                          <a:srgbClr val="000000"/>
                        </a:solidFill>
                        <a:effectLst/>
                        <a:latin typeface="Calibri" panose="020F0502020204030204" pitchFamily="34" charset="0"/>
                      </a:endParaRPr>
                    </a:p>
                  </a:txBody>
                  <a:tcPr marL="5385" marR="5385" marT="5385" marB="0" anchor="b"/>
                </a:tc>
                <a:tc>
                  <a:txBody>
                    <a:bodyPr/>
                    <a:lstStyle/>
                    <a:p>
                      <a:pPr algn="l" fontAlgn="b"/>
                      <a:r>
                        <a:rPr lang="en-US" sz="1800" u="none" strike="noStrike">
                          <a:effectLst/>
                        </a:rPr>
                        <a:t>Infrastructure</a:t>
                      </a:r>
                      <a:endParaRPr lang="en-US" sz="1800" b="1" i="0" u="none" strike="noStrike">
                        <a:solidFill>
                          <a:srgbClr val="000000"/>
                        </a:solidFill>
                        <a:effectLst/>
                        <a:latin typeface="Calibri" panose="020F0502020204030204" pitchFamily="34" charset="0"/>
                      </a:endParaRPr>
                    </a:p>
                  </a:txBody>
                  <a:tcPr marL="5385" marR="5385" marT="5385" marB="0" anchor="b"/>
                </a:tc>
                <a:tc>
                  <a:txBody>
                    <a:bodyPr/>
                    <a:lstStyle/>
                    <a:p>
                      <a:pPr algn="l" fontAlgn="b"/>
                      <a:r>
                        <a:rPr lang="en-US" sz="1800" u="none" strike="noStrike" dirty="0">
                          <a:effectLst/>
                        </a:rPr>
                        <a:t>International shipments</a:t>
                      </a:r>
                      <a:endParaRPr lang="en-US" sz="1800" b="1" i="0" u="none" strike="noStrike" dirty="0">
                        <a:solidFill>
                          <a:srgbClr val="000000"/>
                        </a:solidFill>
                        <a:effectLst/>
                        <a:latin typeface="Calibri" panose="020F0502020204030204" pitchFamily="34" charset="0"/>
                      </a:endParaRPr>
                    </a:p>
                  </a:txBody>
                  <a:tcPr marL="5385" marR="5385" marT="5385" marB="0" anchor="b"/>
                </a:tc>
                <a:tc>
                  <a:txBody>
                    <a:bodyPr/>
                    <a:lstStyle/>
                    <a:p>
                      <a:pPr algn="l" fontAlgn="b"/>
                      <a:r>
                        <a:rPr lang="en-US" sz="1800" u="none" strike="noStrike">
                          <a:effectLst/>
                        </a:rPr>
                        <a:t>Logistics quality and competence</a:t>
                      </a:r>
                      <a:endParaRPr lang="en-US" sz="1800" b="1" i="0" u="none" strike="noStrike">
                        <a:solidFill>
                          <a:srgbClr val="000000"/>
                        </a:solidFill>
                        <a:effectLst/>
                        <a:latin typeface="Calibri" panose="020F0502020204030204" pitchFamily="34" charset="0"/>
                      </a:endParaRPr>
                    </a:p>
                  </a:txBody>
                  <a:tcPr marL="5385" marR="5385" marT="5385" marB="0" anchor="b"/>
                </a:tc>
                <a:tc>
                  <a:txBody>
                    <a:bodyPr/>
                    <a:lstStyle/>
                    <a:p>
                      <a:pPr algn="l" fontAlgn="b"/>
                      <a:r>
                        <a:rPr lang="en-US" sz="1800" u="none" strike="noStrike">
                          <a:effectLst/>
                        </a:rPr>
                        <a:t>Tracking and tracing</a:t>
                      </a:r>
                      <a:endParaRPr lang="en-US" sz="1800" b="1" i="0" u="none" strike="noStrike">
                        <a:solidFill>
                          <a:srgbClr val="000000"/>
                        </a:solidFill>
                        <a:effectLst/>
                        <a:latin typeface="Calibri" panose="020F0502020204030204" pitchFamily="34" charset="0"/>
                      </a:endParaRPr>
                    </a:p>
                  </a:txBody>
                  <a:tcPr marL="5385" marR="5385" marT="5385" marB="0" anchor="b"/>
                </a:tc>
                <a:tc>
                  <a:txBody>
                    <a:bodyPr/>
                    <a:lstStyle/>
                    <a:p>
                      <a:pPr algn="ctr" fontAlgn="b"/>
                      <a:r>
                        <a:rPr lang="en-US" sz="1800" u="none" strike="noStrike">
                          <a:effectLst/>
                        </a:rPr>
                        <a:t>Timeliness</a:t>
                      </a:r>
                      <a:endParaRPr lang="en-US" sz="1800" b="1" i="0" u="none" strike="noStrike">
                        <a:solidFill>
                          <a:srgbClr val="000000"/>
                        </a:solidFill>
                        <a:effectLst/>
                        <a:latin typeface="Arial" panose="020B0604020202020204" pitchFamily="34" charset="0"/>
                      </a:endParaRPr>
                    </a:p>
                  </a:txBody>
                  <a:tcPr marL="5385" marR="5385" marT="5385" marB="0" anchor="b"/>
                </a:tc>
                <a:extLst>
                  <a:ext uri="{0D108BD9-81ED-4DB2-BD59-A6C34878D82A}">
                    <a16:rowId xmlns:a16="http://schemas.microsoft.com/office/drawing/2014/main" val="829491192"/>
                  </a:ext>
                </a:extLst>
              </a:tr>
              <a:tr h="282948">
                <a:tc>
                  <a:txBody>
                    <a:bodyPr/>
                    <a:lstStyle/>
                    <a:p>
                      <a:pPr algn="l" fontAlgn="b"/>
                      <a:r>
                        <a:rPr lang="en-US" sz="1800" u="none" strike="noStrike">
                          <a:effectLst/>
                        </a:rPr>
                        <a:t>Kenya</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68</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67</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79</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99</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64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56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79</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16341958"/>
                  </a:ext>
                </a:extLst>
              </a:tr>
              <a:tr h="410980">
                <a:tc>
                  <a:txBody>
                    <a:bodyPr/>
                    <a:lstStyle/>
                    <a:p>
                      <a:pPr algn="l" fontAlgn="b"/>
                      <a:r>
                        <a:rPr lang="en-US" sz="1800" u="none" strike="noStrike">
                          <a:effectLst/>
                        </a:rPr>
                        <a:t>Burkina Faso</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91</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95</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60</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95</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2816546043"/>
                  </a:ext>
                </a:extLst>
              </a:tr>
              <a:tr h="282948">
                <a:tc>
                  <a:txBody>
                    <a:bodyPr/>
                    <a:lstStyle/>
                    <a:p>
                      <a:pPr algn="l" fontAlgn="b"/>
                      <a:r>
                        <a:rPr lang="en-US" sz="1800" u="none" strike="noStrike">
                          <a:effectLst/>
                        </a:rPr>
                        <a:t>Cameroon</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95</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90</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76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63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87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142</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2536013838"/>
                  </a:ext>
                </a:extLst>
              </a:tr>
              <a:tr h="282948">
                <a:tc>
                  <a:txBody>
                    <a:bodyPr/>
                    <a:lstStyle/>
                    <a:p>
                      <a:pPr algn="l" fontAlgn="b"/>
                      <a:r>
                        <a:rPr lang="en-US" sz="1800" u="none" strike="noStrike">
                          <a:effectLst/>
                        </a:rPr>
                        <a:t>Mali</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96</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109</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88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54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119</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3699574427"/>
                  </a:ext>
                </a:extLst>
              </a:tr>
              <a:tr h="282948">
                <a:tc>
                  <a:txBody>
                    <a:bodyPr/>
                    <a:lstStyle/>
                    <a:p>
                      <a:pPr algn="l" fontAlgn="b"/>
                      <a:r>
                        <a:rPr lang="en-US" sz="1800" u="none" strike="noStrike">
                          <a:effectLst/>
                        </a:rPr>
                        <a:t>Malawi</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105</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82</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102</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775081191"/>
                  </a:ext>
                </a:extLst>
              </a:tr>
              <a:tr h="282948">
                <a:tc>
                  <a:txBody>
                    <a:bodyPr/>
                    <a:lstStyle/>
                    <a:p>
                      <a:pPr algn="l" fontAlgn="b"/>
                      <a:r>
                        <a:rPr lang="en-US" sz="1800" u="none" strike="noStrike">
                          <a:effectLst/>
                        </a:rPr>
                        <a:t>Uganda</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102</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76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78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99</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110</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2944674371"/>
                  </a:ext>
                </a:extLst>
              </a:tr>
              <a:tr h="282948">
                <a:tc>
                  <a:txBody>
                    <a:bodyPr/>
                    <a:lstStyle/>
                    <a:p>
                      <a:pPr algn="l" fontAlgn="b"/>
                      <a:r>
                        <a:rPr lang="en-US" sz="1800" u="none" strike="noStrike">
                          <a:effectLst/>
                        </a:rPr>
                        <a:t>Comoros</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72</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116</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68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120</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2772682213"/>
                  </a:ext>
                </a:extLst>
              </a:tr>
              <a:tr h="282948">
                <a:tc>
                  <a:txBody>
                    <a:bodyPr/>
                    <a:lstStyle/>
                    <a:p>
                      <a:pPr algn="l" fontAlgn="b"/>
                      <a:r>
                        <a:rPr lang="en-US" sz="1800" u="none" strike="noStrike">
                          <a:effectLst/>
                        </a:rPr>
                        <a:t>Zambia</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111</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129</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54</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94</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1147929115"/>
                  </a:ext>
                </a:extLst>
              </a:tr>
              <a:tr h="323981">
                <a:tc>
                  <a:txBody>
                    <a:bodyPr/>
                    <a:lstStyle/>
                    <a:p>
                      <a:pPr algn="l" fontAlgn="b"/>
                      <a:r>
                        <a:rPr lang="en-US" sz="1800" u="none" strike="noStrike">
                          <a:effectLst/>
                        </a:rPr>
                        <a:t>Congo, Rep.</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115</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64</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125</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103</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1124777192"/>
                  </a:ext>
                </a:extLst>
              </a:tr>
              <a:tr h="282948">
                <a:tc>
                  <a:txBody>
                    <a:bodyPr/>
                    <a:lstStyle/>
                    <a:p>
                      <a:pPr algn="l" fontAlgn="b"/>
                      <a:r>
                        <a:rPr lang="en-US" sz="1800" u="none" strike="noStrike">
                          <a:effectLst/>
                        </a:rPr>
                        <a:t>Algeria</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96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122</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124</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1138452779"/>
                  </a:ext>
                </a:extLst>
              </a:tr>
              <a:tr h="282948">
                <a:tc>
                  <a:txBody>
                    <a:bodyPr/>
                    <a:lstStyle/>
                    <a:p>
                      <a:pPr algn="l" fontAlgn="b"/>
                      <a:r>
                        <a:rPr lang="en-US" sz="1800" u="none" strike="noStrike">
                          <a:effectLst/>
                        </a:rPr>
                        <a:t>Togo</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119</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111</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120</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112</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3921581569"/>
                  </a:ext>
                </a:extLst>
              </a:tr>
              <a:tr h="282948">
                <a:tc>
                  <a:txBody>
                    <a:bodyPr/>
                    <a:lstStyle/>
                    <a:p>
                      <a:pPr algn="l" fontAlgn="b"/>
                      <a:r>
                        <a:rPr lang="en-US" sz="1800" b="0" i="0" u="none" strike="noStrike" dirty="0">
                          <a:solidFill>
                            <a:srgbClr val="000000"/>
                          </a:solidFill>
                          <a:effectLst/>
                          <a:latin typeface="Calibri" panose="020F0502020204030204" pitchFamily="34" charset="0"/>
                        </a:rPr>
                        <a:t>DRC</a:t>
                      </a:r>
                    </a:p>
                  </a:txBody>
                  <a:tcPr marL="5385" marR="5385" marT="5385" marB="0" anchor="b"/>
                </a:tc>
                <a:tc>
                  <a:txBody>
                    <a:bodyPr/>
                    <a:lstStyle/>
                    <a:p>
                      <a:pPr algn="r" fontAlgn="b"/>
                      <a:r>
                        <a:rPr lang="en-US" sz="1800" u="none" strike="noStrike">
                          <a:effectLst/>
                        </a:rPr>
                        <a:t>120</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108</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132</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100</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133</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4230496559"/>
                  </a:ext>
                </a:extLst>
              </a:tr>
              <a:tr h="282948">
                <a:tc>
                  <a:txBody>
                    <a:bodyPr/>
                    <a:lstStyle/>
                    <a:p>
                      <a:pPr algn="l" fontAlgn="b"/>
                      <a:r>
                        <a:rPr lang="en-US" sz="1800" u="none" strike="noStrike">
                          <a:effectLst/>
                        </a:rPr>
                        <a:t>Chad</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104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125</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86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127</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138</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23594492"/>
                  </a:ext>
                </a:extLst>
              </a:tr>
              <a:tr h="282948">
                <a:tc>
                  <a:txBody>
                    <a:bodyPr/>
                    <a:lstStyle/>
                    <a:p>
                      <a:pPr algn="l" fontAlgn="b"/>
                      <a:r>
                        <a:rPr lang="en-US" sz="1800" u="none" strike="noStrike" dirty="0">
                          <a:effectLst/>
                        </a:rPr>
                        <a:t>Madagascar</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146</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102</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128</a:t>
                      </a:r>
                      <a:endParaRPr lang="en-US" sz="1800" b="0" i="0" u="none" strike="noStrike" dirty="0">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2484960176"/>
                  </a:ext>
                </a:extLst>
              </a:tr>
              <a:tr h="282948">
                <a:tc>
                  <a:txBody>
                    <a:bodyPr/>
                    <a:lstStyle/>
                    <a:p>
                      <a:pPr algn="l" fontAlgn="b"/>
                      <a:r>
                        <a:rPr lang="en-US" sz="1800" u="none" strike="noStrike" dirty="0">
                          <a:effectLst/>
                        </a:rPr>
                        <a:t>E Guinea</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151</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151</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62</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133</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149</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126</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588621768"/>
                  </a:ext>
                </a:extLst>
              </a:tr>
              <a:tr h="282948">
                <a:tc>
                  <a:txBody>
                    <a:bodyPr/>
                    <a:lstStyle/>
                    <a:p>
                      <a:pPr algn="l" fontAlgn="b"/>
                      <a:r>
                        <a:rPr lang="en-US" sz="1800" u="none" strike="noStrike">
                          <a:effectLst/>
                        </a:rPr>
                        <a:t>Lesotho</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139</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110</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145</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140</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129</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132</a:t>
                      </a:r>
                      <a:endParaRPr lang="en-US" sz="1800" b="0" i="0" u="none" strike="noStrike">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3729524379"/>
                  </a:ext>
                </a:extLst>
              </a:tr>
              <a:tr h="282948">
                <a:tc>
                  <a:txBody>
                    <a:bodyPr/>
                    <a:lstStyle/>
                    <a:p>
                      <a:pPr algn="l" fontAlgn="b"/>
                      <a:r>
                        <a:rPr lang="en-US" sz="1800" u="none" strike="noStrike">
                          <a:effectLst/>
                        </a:rPr>
                        <a:t>Zimbabwe</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152</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146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154</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147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152</a:t>
                      </a:r>
                      <a:endParaRPr lang="en-US" sz="1800" b="0" i="0" u="none" strike="noStrike" dirty="0">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2447287047"/>
                  </a:ext>
                </a:extLst>
              </a:tr>
              <a:tr h="282948">
                <a:tc>
                  <a:txBody>
                    <a:bodyPr/>
                    <a:lstStyle/>
                    <a:p>
                      <a:pPr algn="l" fontAlgn="b"/>
                      <a:r>
                        <a:rPr lang="en-US" sz="1800" u="none" strike="noStrike">
                          <a:effectLst/>
                        </a:rPr>
                        <a:t>Niger</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157</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142</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158</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150</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141</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155</a:t>
                      </a:r>
                      <a:endParaRPr lang="en-US" sz="1800" b="0" i="0" u="none" strike="noStrike" dirty="0">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3432825996"/>
                  </a:ext>
                </a:extLst>
              </a:tr>
              <a:tr h="282948">
                <a:tc>
                  <a:txBody>
                    <a:bodyPr/>
                    <a:lstStyle/>
                    <a:p>
                      <a:pPr algn="l" fontAlgn="b"/>
                      <a:r>
                        <a:rPr lang="en-US" sz="1800" u="none" strike="noStrike">
                          <a:effectLst/>
                        </a:rPr>
                        <a:t>Burundi</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158</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159</a:t>
                      </a:r>
                      <a:endParaRPr lang="en-US" sz="1800" b="0" i="0" u="none" strike="noStrike" dirty="0">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146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139</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117</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a:effectLst/>
                        </a:rPr>
                        <a:t>156</a:t>
                      </a:r>
                      <a:endParaRPr lang="en-US" sz="1800" b="0" i="0" u="none" strike="noStrike">
                        <a:solidFill>
                          <a:srgbClr val="000000"/>
                        </a:solidFill>
                        <a:effectLst/>
                        <a:latin typeface="Calibri" panose="020F0502020204030204" pitchFamily="34" charset="0"/>
                      </a:endParaRPr>
                    </a:p>
                  </a:txBody>
                  <a:tcPr marL="5385" marR="5385" marT="5385" marB="0" anchor="b"/>
                </a:tc>
                <a:tc>
                  <a:txBody>
                    <a:bodyPr/>
                    <a:lstStyle/>
                    <a:p>
                      <a:pPr algn="r" fontAlgn="b"/>
                      <a:r>
                        <a:rPr lang="en-US" sz="1800" u="none" strike="noStrike" dirty="0">
                          <a:effectLst/>
                        </a:rPr>
                        <a:t>158</a:t>
                      </a:r>
                      <a:endParaRPr lang="en-US" sz="1800" b="0" i="0" u="none" strike="noStrike" dirty="0">
                        <a:solidFill>
                          <a:srgbClr val="000000"/>
                        </a:solidFill>
                        <a:effectLst/>
                        <a:latin typeface="Calibri" panose="020F0502020204030204" pitchFamily="34" charset="0"/>
                      </a:endParaRPr>
                    </a:p>
                  </a:txBody>
                  <a:tcPr marL="5385" marR="5385" marT="5385" marB="0" anchor="b"/>
                </a:tc>
                <a:extLst>
                  <a:ext uri="{0D108BD9-81ED-4DB2-BD59-A6C34878D82A}">
                    <a16:rowId xmlns:a16="http://schemas.microsoft.com/office/drawing/2014/main" val="2167486882"/>
                  </a:ext>
                </a:extLst>
              </a:tr>
            </a:tbl>
          </a:graphicData>
        </a:graphic>
      </p:graphicFrame>
    </p:spTree>
    <p:extLst>
      <p:ext uri="{BB962C8B-B14F-4D97-AF65-F5344CB8AC3E}">
        <p14:creationId xmlns:p14="http://schemas.microsoft.com/office/powerpoint/2010/main" val="253263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9706-9F12-4C4B-9F80-87B7BF0903B8}"/>
              </a:ext>
            </a:extLst>
          </p:cNvPr>
          <p:cNvSpPr>
            <a:spLocks noGrp="1"/>
          </p:cNvSpPr>
          <p:nvPr>
            <p:ph type="title"/>
          </p:nvPr>
        </p:nvSpPr>
        <p:spPr>
          <a:xfrm>
            <a:off x="742950" y="155576"/>
            <a:ext cx="10515600" cy="349250"/>
          </a:xfrm>
        </p:spPr>
        <p:txBody>
          <a:bodyPr>
            <a:noAutofit/>
          </a:bodyPr>
          <a:lstStyle/>
          <a:p>
            <a:r>
              <a:rPr lang="en-US" sz="3600" dirty="0"/>
              <a:t>Time to export and costs</a:t>
            </a:r>
          </a:p>
        </p:txBody>
      </p:sp>
      <p:graphicFrame>
        <p:nvGraphicFramePr>
          <p:cNvPr id="4" name="Table 3">
            <a:extLst>
              <a:ext uri="{FF2B5EF4-FFF2-40B4-BE49-F238E27FC236}">
                <a16:creationId xmlns:a16="http://schemas.microsoft.com/office/drawing/2014/main" id="{6BE51A87-09E1-4129-9E9D-CB18A68A455E}"/>
              </a:ext>
            </a:extLst>
          </p:cNvPr>
          <p:cNvGraphicFramePr>
            <a:graphicFrameLocks noGrp="1"/>
          </p:cNvGraphicFramePr>
          <p:nvPr>
            <p:extLst>
              <p:ext uri="{D42A27DB-BD31-4B8C-83A1-F6EECF244321}">
                <p14:modId xmlns:p14="http://schemas.microsoft.com/office/powerpoint/2010/main" val="1311296282"/>
              </p:ext>
            </p:extLst>
          </p:nvPr>
        </p:nvGraphicFramePr>
        <p:xfrm>
          <a:off x="38100" y="504826"/>
          <a:ext cx="10978784" cy="6651020"/>
        </p:xfrm>
        <a:graphic>
          <a:graphicData uri="http://schemas.openxmlformats.org/drawingml/2006/table">
            <a:tbl>
              <a:tblPr>
                <a:tableStyleId>{5C22544A-7EE6-4342-B048-85BDC9FD1C3A}</a:tableStyleId>
              </a:tblPr>
              <a:tblGrid>
                <a:gridCol w="1361153">
                  <a:extLst>
                    <a:ext uri="{9D8B030D-6E8A-4147-A177-3AD203B41FA5}">
                      <a16:colId xmlns:a16="http://schemas.microsoft.com/office/drawing/2014/main" val="2169314032"/>
                    </a:ext>
                  </a:extLst>
                </a:gridCol>
                <a:gridCol w="35480">
                  <a:extLst>
                    <a:ext uri="{9D8B030D-6E8A-4147-A177-3AD203B41FA5}">
                      <a16:colId xmlns:a16="http://schemas.microsoft.com/office/drawing/2014/main" val="4092752935"/>
                    </a:ext>
                  </a:extLst>
                </a:gridCol>
                <a:gridCol w="1667695">
                  <a:extLst>
                    <a:ext uri="{9D8B030D-6E8A-4147-A177-3AD203B41FA5}">
                      <a16:colId xmlns:a16="http://schemas.microsoft.com/office/drawing/2014/main" val="1940435942"/>
                    </a:ext>
                  </a:extLst>
                </a:gridCol>
                <a:gridCol w="1978614">
                  <a:extLst>
                    <a:ext uri="{9D8B030D-6E8A-4147-A177-3AD203B41FA5}">
                      <a16:colId xmlns:a16="http://schemas.microsoft.com/office/drawing/2014/main" val="3826061160"/>
                    </a:ext>
                  </a:extLst>
                </a:gridCol>
                <a:gridCol w="1978614">
                  <a:extLst>
                    <a:ext uri="{9D8B030D-6E8A-4147-A177-3AD203B41FA5}">
                      <a16:colId xmlns:a16="http://schemas.microsoft.com/office/drawing/2014/main" val="3162884556"/>
                    </a:ext>
                  </a:extLst>
                </a:gridCol>
                <a:gridCol w="1978614">
                  <a:extLst>
                    <a:ext uri="{9D8B030D-6E8A-4147-A177-3AD203B41FA5}">
                      <a16:colId xmlns:a16="http://schemas.microsoft.com/office/drawing/2014/main" val="3101219116"/>
                    </a:ext>
                  </a:extLst>
                </a:gridCol>
                <a:gridCol w="1978614">
                  <a:extLst>
                    <a:ext uri="{9D8B030D-6E8A-4147-A177-3AD203B41FA5}">
                      <a16:colId xmlns:a16="http://schemas.microsoft.com/office/drawing/2014/main" val="1703340533"/>
                    </a:ext>
                  </a:extLst>
                </a:gridCol>
              </a:tblGrid>
              <a:tr h="802588">
                <a:tc>
                  <a:txBody>
                    <a:bodyPr/>
                    <a:lstStyle/>
                    <a:p>
                      <a:pPr algn="l" fontAlgn="b"/>
                      <a:r>
                        <a:rPr lang="en-US" sz="1800" u="none" strike="noStrike" dirty="0">
                          <a:effectLst/>
                        </a:rPr>
                        <a:t>Economy</a:t>
                      </a:r>
                      <a:endParaRPr lang="en-US" sz="1800" b="0" i="0" u="none" strike="noStrike" dirty="0">
                        <a:solidFill>
                          <a:srgbClr val="FFFFFF"/>
                        </a:solidFill>
                        <a:effectLst/>
                        <a:latin typeface="Calibri" panose="020F0502020204030204" pitchFamily="34" charset="0"/>
                      </a:endParaRPr>
                    </a:p>
                  </a:txBody>
                  <a:tcPr marL="5040" marR="5040" marT="5040" marB="0" anchor="b"/>
                </a:tc>
                <a:tc>
                  <a:txBody>
                    <a:bodyPr/>
                    <a:lstStyle/>
                    <a:p>
                      <a:pPr algn="l" fontAlgn="b"/>
                      <a:endParaRPr lang="en-US" sz="1800" b="0" i="0" u="none" strike="noStrike" dirty="0">
                        <a:solidFill>
                          <a:srgbClr val="FFFFFF"/>
                        </a:solidFill>
                        <a:effectLst/>
                        <a:latin typeface="Calibri" panose="020F0502020204030204" pitchFamily="34" charset="0"/>
                      </a:endParaRPr>
                    </a:p>
                  </a:txBody>
                  <a:tcPr marL="5040" marR="5040" marT="5040" marB="0" anchor="b"/>
                </a:tc>
                <a:tc>
                  <a:txBody>
                    <a:bodyPr/>
                    <a:lstStyle/>
                    <a:p>
                      <a:pPr algn="l" fontAlgn="b"/>
                      <a:r>
                        <a:rPr lang="en-US" sz="1800" u="none" strike="noStrike">
                          <a:effectLst/>
                        </a:rPr>
                        <a:t>Trading across Borders rank/190</a:t>
                      </a:r>
                      <a:endParaRPr lang="en-US" sz="1800" b="0" i="0" u="none" strike="noStrike">
                        <a:solidFill>
                          <a:srgbClr val="FFFFFF"/>
                        </a:solidFill>
                        <a:effectLst/>
                        <a:latin typeface="Calibri" panose="020F0502020204030204" pitchFamily="34" charset="0"/>
                      </a:endParaRPr>
                    </a:p>
                  </a:txBody>
                  <a:tcPr marL="5040" marR="5040" marT="5040" marB="0" anchor="b"/>
                </a:tc>
                <a:tc>
                  <a:txBody>
                    <a:bodyPr/>
                    <a:lstStyle/>
                    <a:p>
                      <a:pPr algn="l" fontAlgn="b"/>
                      <a:r>
                        <a:rPr lang="en-US" sz="1800" u="none" strike="noStrike" dirty="0">
                          <a:effectLst/>
                        </a:rPr>
                        <a:t>Time to export: Border compliance (</a:t>
                      </a:r>
                      <a:r>
                        <a:rPr lang="en-US" sz="1800" u="none" strike="noStrike" dirty="0" err="1">
                          <a:effectLst/>
                        </a:rPr>
                        <a:t>hrs</a:t>
                      </a:r>
                      <a:r>
                        <a:rPr lang="en-US" sz="1800" u="none" strike="noStrike" dirty="0">
                          <a:effectLst/>
                        </a:rPr>
                        <a:t>)</a:t>
                      </a:r>
                      <a:endParaRPr lang="en-US" sz="1800" b="0" i="0" u="none" strike="noStrike" dirty="0">
                        <a:solidFill>
                          <a:srgbClr val="FFFFFF"/>
                        </a:solidFill>
                        <a:effectLst/>
                        <a:latin typeface="Calibri" panose="020F0502020204030204" pitchFamily="34" charset="0"/>
                      </a:endParaRPr>
                    </a:p>
                  </a:txBody>
                  <a:tcPr marL="5040" marR="5040" marT="5040" marB="0" anchor="b"/>
                </a:tc>
                <a:tc>
                  <a:txBody>
                    <a:bodyPr/>
                    <a:lstStyle/>
                    <a:p>
                      <a:pPr algn="l" fontAlgn="b"/>
                      <a:r>
                        <a:rPr lang="en-US" sz="1800" u="none" strike="noStrike">
                          <a:effectLst/>
                        </a:rPr>
                        <a:t>Cost to export: Border compliance (USD)</a:t>
                      </a:r>
                      <a:endParaRPr lang="en-US" sz="1800" b="0" i="0" u="none" strike="noStrike">
                        <a:solidFill>
                          <a:srgbClr val="FFFFFF"/>
                        </a:solidFill>
                        <a:effectLst/>
                        <a:latin typeface="Calibri" panose="020F0502020204030204" pitchFamily="34" charset="0"/>
                      </a:endParaRPr>
                    </a:p>
                  </a:txBody>
                  <a:tcPr marL="5040" marR="5040" marT="5040" marB="0" anchor="b"/>
                </a:tc>
                <a:tc>
                  <a:txBody>
                    <a:bodyPr/>
                    <a:lstStyle/>
                    <a:p>
                      <a:pPr algn="l" fontAlgn="b"/>
                      <a:r>
                        <a:rPr lang="en-US" sz="1800" u="none" strike="noStrike" dirty="0">
                          <a:effectLst/>
                        </a:rPr>
                        <a:t>Time to export: Documentary compliance (</a:t>
                      </a:r>
                      <a:r>
                        <a:rPr lang="en-US" sz="1800" u="none" strike="noStrike" dirty="0" err="1">
                          <a:effectLst/>
                        </a:rPr>
                        <a:t>hrs</a:t>
                      </a:r>
                      <a:r>
                        <a:rPr lang="en-US" sz="1800" u="none" strike="noStrike" dirty="0">
                          <a:effectLst/>
                        </a:rPr>
                        <a:t>)</a:t>
                      </a:r>
                      <a:endParaRPr lang="en-US" sz="1800" b="0" i="0" u="none" strike="noStrike" dirty="0">
                        <a:solidFill>
                          <a:srgbClr val="FFFFFF"/>
                        </a:solidFill>
                        <a:effectLst/>
                        <a:latin typeface="Calibri" panose="020F0502020204030204" pitchFamily="34" charset="0"/>
                      </a:endParaRPr>
                    </a:p>
                  </a:txBody>
                  <a:tcPr marL="5040" marR="5040" marT="5040" marB="0" anchor="b"/>
                </a:tc>
                <a:tc>
                  <a:txBody>
                    <a:bodyPr/>
                    <a:lstStyle/>
                    <a:p>
                      <a:pPr algn="l" fontAlgn="b"/>
                      <a:r>
                        <a:rPr lang="en-US" sz="1800" u="none" strike="noStrike">
                          <a:effectLst/>
                        </a:rPr>
                        <a:t>Cost to export: Documentary compliance (USD)</a:t>
                      </a:r>
                      <a:endParaRPr lang="en-US" sz="1800" b="0" i="0" u="none" strike="noStrike">
                        <a:solidFill>
                          <a:srgbClr val="FFFFFF"/>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476216054"/>
                  </a:ext>
                </a:extLst>
              </a:tr>
              <a:tr h="270786">
                <a:tc>
                  <a:txBody>
                    <a:bodyPr/>
                    <a:lstStyle/>
                    <a:p>
                      <a:pPr algn="l" fontAlgn="b"/>
                      <a:r>
                        <a:rPr lang="en-US" sz="1800" b="1" u="none" strike="noStrike" dirty="0">
                          <a:effectLst/>
                        </a:rPr>
                        <a:t>Lesotho</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38</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4</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150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90</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416899512"/>
                  </a:ext>
                </a:extLst>
              </a:tr>
              <a:tr h="345183">
                <a:tc>
                  <a:txBody>
                    <a:bodyPr/>
                    <a:lstStyle/>
                    <a:p>
                      <a:pPr algn="l" fontAlgn="b"/>
                      <a:r>
                        <a:rPr lang="en-US" sz="1800" b="1" u="none" strike="noStrike">
                          <a:effectLst/>
                        </a:rPr>
                        <a:t>Mozambique</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91</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66</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602</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36</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160</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476296980"/>
                  </a:ext>
                </a:extLst>
              </a:tr>
              <a:tr h="270786">
                <a:tc>
                  <a:txBody>
                    <a:bodyPr/>
                    <a:lstStyle/>
                    <a:p>
                      <a:pPr algn="l" fontAlgn="b"/>
                      <a:r>
                        <a:rPr lang="en-US" sz="1800" b="1" u="none" strike="noStrike">
                          <a:effectLst/>
                        </a:rPr>
                        <a:t>Mali</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92</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48</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242</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48</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33</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619302679"/>
                  </a:ext>
                </a:extLst>
              </a:tr>
              <a:tr h="270786">
                <a:tc>
                  <a:txBody>
                    <a:bodyPr/>
                    <a:lstStyle/>
                    <a:p>
                      <a:pPr algn="l" fontAlgn="b"/>
                      <a:r>
                        <a:rPr lang="en-US" sz="1800" b="1" u="none" strike="noStrike" dirty="0">
                          <a:effectLst/>
                        </a:rPr>
                        <a:t>Kenya</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112</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16</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143</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191</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80309595"/>
                  </a:ext>
                </a:extLst>
              </a:tr>
              <a:tr h="270786">
                <a:tc>
                  <a:txBody>
                    <a:bodyPr/>
                    <a:lstStyle/>
                    <a:p>
                      <a:pPr algn="l" fontAlgn="b"/>
                      <a:r>
                        <a:rPr lang="en-US" sz="1800" b="1" u="none" strike="noStrike">
                          <a:effectLst/>
                        </a:rPr>
                        <a:t>Comoros</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118</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51</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651</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50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124</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1568715849"/>
                  </a:ext>
                </a:extLst>
              </a:tr>
              <a:tr h="270786">
                <a:tc>
                  <a:txBody>
                    <a:bodyPr/>
                    <a:lstStyle/>
                    <a:p>
                      <a:pPr algn="l" fontAlgn="b"/>
                      <a:r>
                        <a:rPr lang="en-US" sz="1800" b="1" u="none" strike="noStrike">
                          <a:effectLst/>
                        </a:rPr>
                        <a:t>Uganda</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119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59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209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24</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102</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1548470324"/>
                  </a:ext>
                </a:extLst>
              </a:tr>
              <a:tr h="270786">
                <a:tc>
                  <a:txBody>
                    <a:bodyPr/>
                    <a:lstStyle/>
                    <a:p>
                      <a:pPr algn="l" fontAlgn="b"/>
                      <a:r>
                        <a:rPr lang="en-US" sz="1800" b="1" u="none" strike="noStrike">
                          <a:effectLst/>
                        </a:rPr>
                        <a:t>Niger</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124</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48</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391</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51</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39</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983665244"/>
                  </a:ext>
                </a:extLst>
              </a:tr>
              <a:tr h="270786">
                <a:tc>
                  <a:txBody>
                    <a:bodyPr/>
                    <a:lstStyle/>
                    <a:p>
                      <a:pPr algn="l" fontAlgn="b"/>
                      <a:r>
                        <a:rPr lang="en-US" sz="1800" b="1" u="none" strike="noStrike">
                          <a:effectLst/>
                        </a:rPr>
                        <a:t>Malawi</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126</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78</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243</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75</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342</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136504544"/>
                  </a:ext>
                </a:extLst>
              </a:tr>
              <a:tr h="270786">
                <a:tc>
                  <a:txBody>
                    <a:bodyPr/>
                    <a:lstStyle/>
                    <a:p>
                      <a:pPr algn="l" fontAlgn="b"/>
                      <a:r>
                        <a:rPr lang="en-US" sz="1800" b="1" u="none" strike="noStrike">
                          <a:effectLst/>
                        </a:rPr>
                        <a:t>Togo</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129</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67</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163</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11</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25</a:t>
                      </a:r>
                      <a:endParaRPr lang="en-US" sz="1800" b="1" i="0" u="none" strike="noStrike" dirty="0">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392931769"/>
                  </a:ext>
                </a:extLst>
              </a:tr>
              <a:tr h="270786">
                <a:tc>
                  <a:txBody>
                    <a:bodyPr/>
                    <a:lstStyle/>
                    <a:p>
                      <a:pPr algn="l" fontAlgn="b"/>
                      <a:r>
                        <a:rPr lang="en-US" sz="1800" b="1" u="none" strike="noStrike">
                          <a:effectLst/>
                        </a:rPr>
                        <a:t>Namibia</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136</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120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745</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90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348</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1545641006"/>
                  </a:ext>
                </a:extLst>
              </a:tr>
              <a:tr h="345183">
                <a:tc>
                  <a:txBody>
                    <a:bodyPr/>
                    <a:lstStyle/>
                    <a:p>
                      <a:pPr algn="l" fontAlgn="b"/>
                      <a:r>
                        <a:rPr lang="en-US" sz="1800" b="1" u="none" strike="noStrike">
                          <a:effectLst/>
                        </a:rPr>
                        <a:t>Madagascar</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138</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70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868</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49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117</a:t>
                      </a:r>
                      <a:endParaRPr lang="en-US" sz="1800" b="1" i="0" u="none" strike="noStrike" dirty="0">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521136043"/>
                  </a:ext>
                </a:extLst>
              </a:tr>
              <a:tr h="270786">
                <a:tc>
                  <a:txBody>
                    <a:bodyPr/>
                    <a:lstStyle/>
                    <a:p>
                      <a:pPr algn="l" fontAlgn="b"/>
                      <a:r>
                        <a:rPr lang="en-US" sz="1800" b="1" u="none" strike="noStrike">
                          <a:effectLst/>
                        </a:rPr>
                        <a:t>Zambia</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153</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120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370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96</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200</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196372273"/>
                  </a:ext>
                </a:extLst>
              </a:tr>
              <a:tr h="270786">
                <a:tc>
                  <a:txBody>
                    <a:bodyPr/>
                    <a:lstStyle/>
                    <a:p>
                      <a:pPr algn="l" fontAlgn="b"/>
                      <a:r>
                        <a:rPr lang="en-US" sz="1800" b="1" u="none" strike="noStrike">
                          <a:effectLst/>
                        </a:rPr>
                        <a:t>Zimbabwe</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157</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88</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285</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99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170</a:t>
                      </a:r>
                      <a:endParaRPr lang="en-US" sz="1800" b="1" i="0" u="none" strike="noStrike" dirty="0">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1155056870"/>
                  </a:ext>
                </a:extLst>
              </a:tr>
              <a:tr h="270786">
                <a:tc>
                  <a:txBody>
                    <a:bodyPr/>
                    <a:lstStyle/>
                    <a:p>
                      <a:pPr algn="l" fontAlgn="b"/>
                      <a:r>
                        <a:rPr lang="en-US" sz="1800" b="1" u="none" strike="noStrike">
                          <a:effectLst/>
                        </a:rPr>
                        <a:t>Burundi</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169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59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109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120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150</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994616375"/>
                  </a:ext>
                </a:extLst>
              </a:tr>
              <a:tr h="270786">
                <a:tc>
                  <a:txBody>
                    <a:bodyPr/>
                    <a:lstStyle/>
                    <a:p>
                      <a:pPr algn="l" fontAlgn="b"/>
                      <a:r>
                        <a:rPr lang="en-US" sz="1800" b="1" u="none" strike="noStrike">
                          <a:effectLst/>
                        </a:rPr>
                        <a:t>Chad</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172</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106</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319</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87</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188</a:t>
                      </a:r>
                      <a:endParaRPr lang="en-US" sz="1800" b="1" i="0" u="none" strike="noStrike" dirty="0">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2177929303"/>
                  </a:ext>
                </a:extLst>
              </a:tr>
              <a:tr h="345183">
                <a:tc>
                  <a:txBody>
                    <a:bodyPr/>
                    <a:lstStyle/>
                    <a:p>
                      <a:pPr algn="l" fontAlgn="b"/>
                      <a:r>
                        <a:rPr lang="en-US" sz="1800" b="1" u="none" strike="noStrike" dirty="0">
                          <a:effectLst/>
                        </a:rPr>
                        <a:t>Eq. Guinea</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175</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132</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760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154</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85</a:t>
                      </a:r>
                      <a:endParaRPr lang="en-US" sz="1800" b="1" i="0" u="none" strike="noStrike" dirty="0">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1273584310"/>
                  </a:ext>
                </a:extLst>
              </a:tr>
              <a:tr h="345183">
                <a:tc>
                  <a:txBody>
                    <a:bodyPr/>
                    <a:lstStyle/>
                    <a:p>
                      <a:pPr algn="l" fontAlgn="b"/>
                      <a:r>
                        <a:rPr lang="en-US" sz="1800" b="1" u="none" strike="noStrike">
                          <a:effectLst/>
                        </a:rPr>
                        <a:t>Congo, Rep.</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184</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276</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1975</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120</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165</a:t>
                      </a:r>
                      <a:endParaRPr lang="en-US" sz="1800" b="1" i="0" u="none" strike="noStrike">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930734435"/>
                  </a:ext>
                </a:extLst>
              </a:tr>
              <a:tr h="270786">
                <a:tc>
                  <a:txBody>
                    <a:bodyPr/>
                    <a:lstStyle/>
                    <a:p>
                      <a:pPr algn="l" fontAlgn="b"/>
                      <a:r>
                        <a:rPr lang="en-US" sz="1800" b="1" u="none" strike="noStrike">
                          <a:effectLst/>
                        </a:rPr>
                        <a:t>Cameroon</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186</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202</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983</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66</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306</a:t>
                      </a:r>
                      <a:endParaRPr lang="en-US" sz="1800" b="1" i="0" u="none" strike="noStrike" dirty="0">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148206594"/>
                  </a:ext>
                </a:extLst>
              </a:tr>
              <a:tr h="345183">
                <a:tc>
                  <a:txBody>
                    <a:bodyPr/>
                    <a:lstStyle/>
                    <a:p>
                      <a:pPr algn="l" fontAlgn="b"/>
                      <a:r>
                        <a:rPr lang="en-US" sz="1800" b="1" i="0" u="none" strike="noStrike" dirty="0">
                          <a:solidFill>
                            <a:srgbClr val="000000"/>
                          </a:solidFill>
                          <a:effectLst/>
                          <a:latin typeface="Calibri" panose="020F0502020204030204" pitchFamily="34" charset="0"/>
                        </a:rPr>
                        <a:t>DRC</a:t>
                      </a:r>
                    </a:p>
                  </a:txBody>
                  <a:tcPr marL="5040" marR="5040" marT="5040" marB="0" anchor="b"/>
                </a:tc>
                <a:tc>
                  <a:txBody>
                    <a:bodyPr/>
                    <a:lstStyle/>
                    <a:p>
                      <a:pPr algn="r" fontAlgn="b"/>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188</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a:effectLst/>
                        </a:rPr>
                        <a:t>296</a:t>
                      </a:r>
                      <a:endParaRPr lang="en-US" sz="1800" b="1" i="0" u="none" strike="noStrike">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2223</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192</a:t>
                      </a:r>
                      <a:endParaRPr lang="en-US" sz="1800" b="1" i="0" u="none" strike="noStrike" dirty="0">
                        <a:solidFill>
                          <a:srgbClr val="000000"/>
                        </a:solidFill>
                        <a:effectLst/>
                        <a:latin typeface="Calibri" panose="020F0502020204030204" pitchFamily="34" charset="0"/>
                      </a:endParaRPr>
                    </a:p>
                  </a:txBody>
                  <a:tcPr marL="5040" marR="5040" marT="5040" marB="0" anchor="b"/>
                </a:tc>
                <a:tc>
                  <a:txBody>
                    <a:bodyPr/>
                    <a:lstStyle/>
                    <a:p>
                      <a:pPr algn="r" fontAlgn="b"/>
                      <a:r>
                        <a:rPr lang="en-US" sz="1800" b="1" u="none" strike="noStrike" dirty="0">
                          <a:effectLst/>
                        </a:rPr>
                        <a:t>500</a:t>
                      </a:r>
                      <a:endParaRPr lang="en-US" sz="1800" b="1" i="0" u="none" strike="noStrike" dirty="0">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553491346"/>
                  </a:ext>
                </a:extLst>
              </a:tr>
              <a:tr h="186065">
                <a:tc>
                  <a:txBody>
                    <a:bodyPr/>
                    <a:lstStyle/>
                    <a:p>
                      <a:pPr algn="l" fontAlgn="b"/>
                      <a:endParaRPr lang="en-US" sz="900" b="0" i="0" u="none" strike="noStrike" dirty="0">
                        <a:solidFill>
                          <a:srgbClr val="000000"/>
                        </a:solidFill>
                        <a:effectLst/>
                        <a:latin typeface="Calibri" panose="020F0502020204030204" pitchFamily="34" charset="0"/>
                      </a:endParaRPr>
                    </a:p>
                  </a:txBody>
                  <a:tcPr marL="5040" marR="5040" marT="50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40" marR="5040" marT="50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40" marR="5040" marT="50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040" marR="5040" marT="5040" marB="0" anchor="b"/>
                </a:tc>
                <a:tc>
                  <a:txBody>
                    <a:bodyPr/>
                    <a:lstStyle/>
                    <a:p>
                      <a:pPr algn="l" fontAlgn="b"/>
                      <a:endParaRPr lang="en-US" sz="900" b="0" i="0" u="none" strike="noStrike">
                        <a:solidFill>
                          <a:srgbClr val="000000"/>
                        </a:solidFill>
                        <a:effectLst/>
                        <a:latin typeface="Calibri" panose="020F0502020204030204" pitchFamily="34" charset="0"/>
                      </a:endParaRPr>
                    </a:p>
                  </a:txBody>
                  <a:tcPr marL="5040" marR="5040" marT="50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40" marR="5040" marT="5040" marB="0" anchor="b"/>
                </a:tc>
                <a:tc>
                  <a:txBody>
                    <a:bodyPr/>
                    <a:lstStyle/>
                    <a:p>
                      <a:pPr algn="l" fontAlgn="b"/>
                      <a:endParaRPr lang="en-US" sz="900" b="0" i="0" u="none" strike="noStrike" dirty="0">
                        <a:solidFill>
                          <a:srgbClr val="000000"/>
                        </a:solidFill>
                        <a:effectLst/>
                        <a:latin typeface="Calibri" panose="020F0502020204030204" pitchFamily="34" charset="0"/>
                      </a:endParaRPr>
                    </a:p>
                  </a:txBody>
                  <a:tcPr marL="5040" marR="5040" marT="5040" marB="0" anchor="b"/>
                </a:tc>
                <a:extLst>
                  <a:ext uri="{0D108BD9-81ED-4DB2-BD59-A6C34878D82A}">
                    <a16:rowId xmlns:a16="http://schemas.microsoft.com/office/drawing/2014/main" val="3063590229"/>
                  </a:ext>
                </a:extLst>
              </a:tr>
            </a:tbl>
          </a:graphicData>
        </a:graphic>
      </p:graphicFrame>
    </p:spTree>
    <p:extLst>
      <p:ext uri="{BB962C8B-B14F-4D97-AF65-F5344CB8AC3E}">
        <p14:creationId xmlns:p14="http://schemas.microsoft.com/office/powerpoint/2010/main" val="1781844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3417</TotalTime>
  <Words>2513</Words>
  <Application>Microsoft Office PowerPoint</Application>
  <PresentationFormat>Widescreen</PresentationFormat>
  <Paragraphs>651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Lucida Calligraphy</vt:lpstr>
      <vt:lpstr>Wingdings</vt:lpstr>
      <vt:lpstr>Office Theme</vt:lpstr>
      <vt:lpstr> </vt:lpstr>
      <vt:lpstr>Overview and objective</vt:lpstr>
      <vt:lpstr>Introduction Trade facilitation and transport facilitation</vt:lpstr>
      <vt:lpstr>Introduction</vt:lpstr>
      <vt:lpstr>Why transport facilitation matters for Africa</vt:lpstr>
      <vt:lpstr> - What leads to higher cost of transport in Africa?</vt:lpstr>
      <vt:lpstr>…………Some stylized facts……….</vt:lpstr>
      <vt:lpstr>Some indicators related to trade and transport facilitation (LPI, world Bank 2018), Rank/160</vt:lpstr>
      <vt:lpstr>Time to export and costs</vt:lpstr>
      <vt:lpstr>Time and cost to import</vt:lpstr>
      <vt:lpstr>Africa Status of infrastructure:  -Limited use of railways</vt:lpstr>
      <vt:lpstr>Transport facilitation in Africa</vt:lpstr>
      <vt:lpstr>Transport facilitation at continental level</vt:lpstr>
      <vt:lpstr>Transport facilitation in Africa Regional initiatives in corridor development</vt:lpstr>
      <vt:lpstr>Transport infrastructure in Africa: African Highways and corridors</vt:lpstr>
      <vt:lpstr>Trade, transport and transit facilitation in the corridors….1</vt:lpstr>
      <vt:lpstr>Trade, transport and transit facilitation…2</vt:lpstr>
      <vt:lpstr>Transport facilitation in Africa transport corridors Economic factors of some selected corridors (2016)</vt:lpstr>
      <vt:lpstr>Use of trade and transport facilitation instruments along the corridors (2016)</vt:lpstr>
      <vt:lpstr>Regional experience: COMESA…….1</vt:lpstr>
      <vt:lpstr>  </vt:lpstr>
      <vt:lpstr>COMESA Transit Transport Facilitation Instruments….2</vt:lpstr>
      <vt:lpstr>COMESA Transit Transport Facilitation Instruments….3</vt:lpstr>
      <vt:lpstr>COMESA transit facilitation instruments</vt:lpstr>
      <vt:lpstr> Kenya’s TF and paperless trade Kenya Single Window System </vt:lpstr>
      <vt:lpstr>  Achievements  </vt:lpstr>
      <vt:lpstr>Achievement: Cost saving</vt:lpstr>
      <vt:lpstr>…..but some Challenges </vt:lpstr>
      <vt:lpstr>What are the challenges with transport transportation in your country?</vt:lpstr>
      <vt:lpstr>References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Dr. Mbithi</dc:creator>
  <cp:lastModifiedBy>Dr. Mbithi</cp:lastModifiedBy>
  <cp:revision>92</cp:revision>
  <dcterms:created xsi:type="dcterms:W3CDTF">2019-03-29T05:02:18Z</dcterms:created>
  <dcterms:modified xsi:type="dcterms:W3CDTF">2019-04-01T08:22:09Z</dcterms:modified>
</cp:coreProperties>
</file>